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02"/>
  </p:notesMasterIdLst>
  <p:handoutMasterIdLst>
    <p:handoutMasterId r:id="rId103"/>
  </p:handoutMasterIdLst>
  <p:sldIdLst>
    <p:sldId id="341" r:id="rId2"/>
    <p:sldId id="540" r:id="rId3"/>
    <p:sldId id="543" r:id="rId4"/>
    <p:sldId id="568" r:id="rId5"/>
    <p:sldId id="569" r:id="rId6"/>
    <p:sldId id="542" r:id="rId7"/>
    <p:sldId id="544" r:id="rId8"/>
    <p:sldId id="545" r:id="rId9"/>
    <p:sldId id="547" r:id="rId10"/>
    <p:sldId id="548" r:id="rId11"/>
    <p:sldId id="570" r:id="rId12"/>
    <p:sldId id="345" r:id="rId13"/>
    <p:sldId id="346" r:id="rId14"/>
    <p:sldId id="377" r:id="rId15"/>
    <p:sldId id="379" r:id="rId16"/>
    <p:sldId id="382" r:id="rId17"/>
    <p:sldId id="383" r:id="rId18"/>
    <p:sldId id="384" r:id="rId19"/>
    <p:sldId id="385" r:id="rId20"/>
    <p:sldId id="343" r:id="rId21"/>
    <p:sldId id="386" r:id="rId22"/>
    <p:sldId id="572" r:id="rId23"/>
    <p:sldId id="387" r:id="rId24"/>
    <p:sldId id="388" r:id="rId25"/>
    <p:sldId id="428" r:id="rId26"/>
    <p:sldId id="398" r:id="rId27"/>
    <p:sldId id="394" r:id="rId28"/>
    <p:sldId id="389" r:id="rId29"/>
    <p:sldId id="390" r:id="rId30"/>
    <p:sldId id="391" r:id="rId31"/>
    <p:sldId id="393" r:id="rId32"/>
    <p:sldId id="573" r:id="rId33"/>
    <p:sldId id="392" r:id="rId34"/>
    <p:sldId id="395" r:id="rId35"/>
    <p:sldId id="397" r:id="rId36"/>
    <p:sldId id="571" r:id="rId37"/>
    <p:sldId id="436" r:id="rId38"/>
    <p:sldId id="421" r:id="rId39"/>
    <p:sldId id="575" r:id="rId40"/>
    <p:sldId id="439" r:id="rId41"/>
    <p:sldId id="440" r:id="rId42"/>
    <p:sldId id="442" r:id="rId43"/>
    <p:sldId id="443" r:id="rId44"/>
    <p:sldId id="444" r:id="rId45"/>
    <p:sldId id="445" r:id="rId46"/>
    <p:sldId id="446" r:id="rId47"/>
    <p:sldId id="448" r:id="rId48"/>
    <p:sldId id="447" r:id="rId49"/>
    <p:sldId id="450" r:id="rId50"/>
    <p:sldId id="451" r:id="rId51"/>
    <p:sldId id="452" r:id="rId52"/>
    <p:sldId id="453" r:id="rId53"/>
    <p:sldId id="454" r:id="rId54"/>
    <p:sldId id="455" r:id="rId55"/>
    <p:sldId id="456" r:id="rId56"/>
    <p:sldId id="457" r:id="rId57"/>
    <p:sldId id="458" r:id="rId58"/>
    <p:sldId id="459" r:id="rId59"/>
    <p:sldId id="460" r:id="rId60"/>
    <p:sldId id="461" r:id="rId61"/>
    <p:sldId id="462" r:id="rId62"/>
    <p:sldId id="463" r:id="rId63"/>
    <p:sldId id="576" r:id="rId64"/>
    <p:sldId id="465" r:id="rId65"/>
    <p:sldId id="466" r:id="rId66"/>
    <p:sldId id="535" r:id="rId67"/>
    <p:sldId id="473" r:id="rId68"/>
    <p:sldId id="474" r:id="rId69"/>
    <p:sldId id="475" r:id="rId70"/>
    <p:sldId id="476" r:id="rId71"/>
    <p:sldId id="477" r:id="rId72"/>
    <p:sldId id="478" r:id="rId73"/>
    <p:sldId id="481" r:id="rId74"/>
    <p:sldId id="482" r:id="rId75"/>
    <p:sldId id="483" r:id="rId76"/>
    <p:sldId id="484" r:id="rId77"/>
    <p:sldId id="485" r:id="rId78"/>
    <p:sldId id="486" r:id="rId79"/>
    <p:sldId id="487" r:id="rId80"/>
    <p:sldId id="488" r:id="rId81"/>
    <p:sldId id="530" r:id="rId82"/>
    <p:sldId id="531" r:id="rId83"/>
    <p:sldId id="532" r:id="rId84"/>
    <p:sldId id="489" r:id="rId85"/>
    <p:sldId id="490" r:id="rId86"/>
    <p:sldId id="491" r:id="rId87"/>
    <p:sldId id="492" r:id="rId88"/>
    <p:sldId id="493" r:id="rId89"/>
    <p:sldId id="494" r:id="rId90"/>
    <p:sldId id="495" r:id="rId91"/>
    <p:sldId id="496" r:id="rId92"/>
    <p:sldId id="497" r:id="rId93"/>
    <p:sldId id="464" r:id="rId94"/>
    <p:sldId id="574" r:id="rId95"/>
    <p:sldId id="546" r:id="rId96"/>
    <p:sldId id="565" r:id="rId97"/>
    <p:sldId id="566" r:id="rId98"/>
    <p:sldId id="567" r:id="rId99"/>
    <p:sldId id="551" r:id="rId100"/>
    <p:sldId id="577" r:id="rId101"/>
  </p:sldIdLst>
  <p:sldSz cx="9144000" cy="6858000" type="overhead"/>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1400" kern="1200">
        <a:solidFill>
          <a:schemeClr val="tx1"/>
        </a:solidFill>
        <a:latin typeface="Arial" pitchFamily="34" charset="0"/>
        <a:ea typeface="+mn-ea"/>
        <a:cs typeface="+mn-cs"/>
      </a:defRPr>
    </a:lvl1pPr>
    <a:lvl2pPr marL="457200" algn="l" rtl="0" eaLnBrk="0" fontAlgn="base" hangingPunct="0">
      <a:spcBef>
        <a:spcPct val="0"/>
      </a:spcBef>
      <a:spcAft>
        <a:spcPct val="0"/>
      </a:spcAft>
      <a:defRPr sz="1400" kern="1200">
        <a:solidFill>
          <a:schemeClr val="tx1"/>
        </a:solidFill>
        <a:latin typeface="Arial" pitchFamily="34" charset="0"/>
        <a:ea typeface="+mn-ea"/>
        <a:cs typeface="+mn-cs"/>
      </a:defRPr>
    </a:lvl2pPr>
    <a:lvl3pPr marL="914400" algn="l" rtl="0" eaLnBrk="0" fontAlgn="base" hangingPunct="0">
      <a:spcBef>
        <a:spcPct val="0"/>
      </a:spcBef>
      <a:spcAft>
        <a:spcPct val="0"/>
      </a:spcAft>
      <a:defRPr sz="1400" kern="1200">
        <a:solidFill>
          <a:schemeClr val="tx1"/>
        </a:solidFill>
        <a:latin typeface="Arial" pitchFamily="34" charset="0"/>
        <a:ea typeface="+mn-ea"/>
        <a:cs typeface="+mn-cs"/>
      </a:defRPr>
    </a:lvl3pPr>
    <a:lvl4pPr marL="1371600" algn="l" rtl="0" eaLnBrk="0" fontAlgn="base" hangingPunct="0">
      <a:spcBef>
        <a:spcPct val="0"/>
      </a:spcBef>
      <a:spcAft>
        <a:spcPct val="0"/>
      </a:spcAft>
      <a:defRPr sz="1400" kern="1200">
        <a:solidFill>
          <a:schemeClr val="tx1"/>
        </a:solidFill>
        <a:latin typeface="Arial" pitchFamily="34" charset="0"/>
        <a:ea typeface="+mn-ea"/>
        <a:cs typeface="+mn-cs"/>
      </a:defRPr>
    </a:lvl4pPr>
    <a:lvl5pPr marL="1828800" algn="l" rtl="0" eaLnBrk="0" fontAlgn="base" hangingPunct="0">
      <a:spcBef>
        <a:spcPct val="0"/>
      </a:spcBef>
      <a:spcAft>
        <a:spcPct val="0"/>
      </a:spcAft>
      <a:defRPr sz="1400" kern="1200">
        <a:solidFill>
          <a:schemeClr val="tx1"/>
        </a:solidFill>
        <a:latin typeface="Arial" pitchFamily="34" charset="0"/>
        <a:ea typeface="+mn-ea"/>
        <a:cs typeface="+mn-cs"/>
      </a:defRPr>
    </a:lvl5pPr>
    <a:lvl6pPr marL="2286000" algn="l" defTabSz="914400" rtl="0" eaLnBrk="1" latinLnBrk="0" hangingPunct="1">
      <a:defRPr sz="1400" kern="1200">
        <a:solidFill>
          <a:schemeClr val="tx1"/>
        </a:solidFill>
        <a:latin typeface="Arial" pitchFamily="34" charset="0"/>
        <a:ea typeface="+mn-ea"/>
        <a:cs typeface="+mn-cs"/>
      </a:defRPr>
    </a:lvl6pPr>
    <a:lvl7pPr marL="2743200" algn="l" defTabSz="914400" rtl="0" eaLnBrk="1" latinLnBrk="0" hangingPunct="1">
      <a:defRPr sz="1400" kern="1200">
        <a:solidFill>
          <a:schemeClr val="tx1"/>
        </a:solidFill>
        <a:latin typeface="Arial" pitchFamily="34" charset="0"/>
        <a:ea typeface="+mn-ea"/>
        <a:cs typeface="+mn-cs"/>
      </a:defRPr>
    </a:lvl7pPr>
    <a:lvl8pPr marL="3200400" algn="l" defTabSz="914400" rtl="0" eaLnBrk="1" latinLnBrk="0" hangingPunct="1">
      <a:defRPr sz="1400" kern="1200">
        <a:solidFill>
          <a:schemeClr val="tx1"/>
        </a:solidFill>
        <a:latin typeface="Arial" pitchFamily="34" charset="0"/>
        <a:ea typeface="+mn-ea"/>
        <a:cs typeface="+mn-cs"/>
      </a:defRPr>
    </a:lvl8pPr>
    <a:lvl9pPr marL="3657600" algn="l" defTabSz="914400" rtl="0" eaLnBrk="1" latinLnBrk="0" hangingPunct="1">
      <a:defRPr sz="1400"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B753B0"/>
    <a:srgbClr val="0066FF"/>
    <a:srgbClr val="424680"/>
    <a:srgbClr val="D82204"/>
    <a:srgbClr val="DDDDDD"/>
    <a:srgbClr val="FFFFFF"/>
    <a:srgbClr val="27C5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519" autoAdjust="0"/>
    <p:restoredTop sz="85897" autoAdjust="0"/>
  </p:normalViewPr>
  <p:slideViewPr>
    <p:cSldViewPr>
      <p:cViewPr varScale="1">
        <p:scale>
          <a:sx n="104" d="100"/>
          <a:sy n="104" d="100"/>
        </p:scale>
        <p:origin x="134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400"/>
    </p:cViewPr>
  </p:sorterViewPr>
  <p:notesViewPr>
    <p:cSldViewPr>
      <p:cViewPr varScale="1">
        <p:scale>
          <a:sx n="80" d="100"/>
          <a:sy n="80" d="100"/>
        </p:scale>
        <p:origin x="-1632" y="-12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6817361" y="9187816"/>
            <a:ext cx="423333" cy="316706"/>
          </a:xfrm>
          <a:prstGeom prst="rect">
            <a:avLst/>
          </a:prstGeom>
          <a:noFill/>
          <a:ln w="12700">
            <a:noFill/>
            <a:miter lim="800000"/>
            <a:headEnd/>
            <a:tailEnd/>
          </a:ln>
          <a:effectLst/>
        </p:spPr>
        <p:txBody>
          <a:bodyPr wrap="none" lIns="95654" tIns="46988" rIns="95654" bIns="46988" anchor="ctr">
            <a:spAutoFit/>
          </a:bodyPr>
          <a:lstStyle/>
          <a:p>
            <a:pPr algn="r"/>
            <a:fld id="{F3DA99EB-19FC-441D-B82D-830DF7B1A7A6}" type="slidenum">
              <a:rPr lang="en-US" altLang="en-US">
                <a:latin typeface="Helvetica" pitchFamily="34" charset="0"/>
              </a:rPr>
              <a:pPr algn="r"/>
              <a:t>‹#›</a:t>
            </a:fld>
            <a:endParaRPr lang="en-US" altLang="en-US">
              <a:latin typeface="Helvetica" pitchFamily="34" charset="0"/>
            </a:endParaRPr>
          </a:p>
        </p:txBody>
      </p:sp>
    </p:spTree>
    <p:extLst>
      <p:ext uri="{BB962C8B-B14F-4D97-AF65-F5344CB8AC3E}">
        <p14:creationId xmlns:p14="http://schemas.microsoft.com/office/powerpoint/2010/main" val="28708733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812800" y="3520440"/>
            <a:ext cx="5852160" cy="5600700"/>
          </a:xfrm>
          <a:prstGeom prst="rect">
            <a:avLst/>
          </a:prstGeom>
          <a:noFill/>
          <a:ln w="12700">
            <a:noFill/>
            <a:miter lim="800000"/>
            <a:headEnd/>
            <a:tailEnd/>
          </a:ln>
          <a:effectLst/>
        </p:spPr>
        <p:txBody>
          <a:bodyPr vert="horz" wrap="square" lIns="95654" tIns="46988" rIns="95654" bIns="46988" numCol="1" anchor="t" anchorCtr="0" compatLnSpc="1">
            <a:prstTxWarp prst="textNoShape">
              <a:avLst/>
            </a:prstTxWarp>
          </a:bodyPr>
          <a:lstStyle/>
          <a:p>
            <a:pPr lvl="0"/>
            <a:r>
              <a:rPr lang="en-US" altLang="en-US"/>
              <a:t>Click to edit Master notes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1" name="Rectangle 3"/>
          <p:cNvSpPr>
            <a:spLocks noGrp="1" noRot="1" noChangeAspect="1" noChangeArrowheads="1" noTextEdit="1"/>
          </p:cNvSpPr>
          <p:nvPr>
            <p:ph type="sldImg" idx="2"/>
          </p:nvPr>
        </p:nvSpPr>
        <p:spPr bwMode="auto">
          <a:xfrm>
            <a:off x="1628775" y="560388"/>
            <a:ext cx="3724275" cy="2794000"/>
          </a:xfrm>
          <a:prstGeom prst="rect">
            <a:avLst/>
          </a:prstGeom>
          <a:noFill/>
          <a:ln w="12700">
            <a:solidFill>
              <a:schemeClr val="tx1"/>
            </a:solidFill>
            <a:miter lim="800000"/>
            <a:headEnd/>
            <a:tailEnd/>
          </a:ln>
          <a:effectLst/>
        </p:spPr>
      </p:sp>
      <p:sp>
        <p:nvSpPr>
          <p:cNvPr id="2052" name="Rectangle 4"/>
          <p:cNvSpPr>
            <a:spLocks noChangeArrowheads="1"/>
          </p:cNvSpPr>
          <p:nvPr/>
        </p:nvSpPr>
        <p:spPr bwMode="auto">
          <a:xfrm>
            <a:off x="6817361" y="9187816"/>
            <a:ext cx="423333" cy="316706"/>
          </a:xfrm>
          <a:prstGeom prst="rect">
            <a:avLst/>
          </a:prstGeom>
          <a:noFill/>
          <a:ln w="12700">
            <a:noFill/>
            <a:miter lim="800000"/>
            <a:headEnd/>
            <a:tailEnd/>
          </a:ln>
          <a:effectLst/>
        </p:spPr>
        <p:txBody>
          <a:bodyPr wrap="none" lIns="95654" tIns="46988" rIns="95654" bIns="46988" anchor="ctr">
            <a:spAutoFit/>
          </a:bodyPr>
          <a:lstStyle/>
          <a:p>
            <a:pPr algn="r"/>
            <a:fld id="{0AC2029A-6CED-4D1E-89F5-E31BFA97C632}" type="slidenum">
              <a:rPr lang="en-US" altLang="en-US">
                <a:latin typeface="Helvetica" pitchFamily="34" charset="0"/>
              </a:rPr>
              <a:pPr algn="r"/>
              <a:t>‹#›</a:t>
            </a:fld>
            <a:endParaRPr lang="en-US" altLang="en-US">
              <a:latin typeface="Helvetica" pitchFamily="34" charset="0"/>
            </a:endParaRPr>
          </a:p>
        </p:txBody>
      </p:sp>
    </p:spTree>
    <p:extLst>
      <p:ext uri="{BB962C8B-B14F-4D97-AF65-F5344CB8AC3E}">
        <p14:creationId xmlns:p14="http://schemas.microsoft.com/office/powerpoint/2010/main" val="7964909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Helvetica"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Helvetica"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Helvetica"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Helvetica"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Helvetic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xfrm>
            <a:off x="1628775" y="560388"/>
            <a:ext cx="3724275" cy="2794000"/>
          </a:xfrm>
          <a:ln cap="flat"/>
        </p:spPr>
      </p:sp>
      <p:sp>
        <p:nvSpPr>
          <p:cNvPr id="192515" name="Rectangle 3"/>
          <p:cNvSpPr>
            <a:spLocks noGrp="1" noChangeArrowheads="1"/>
          </p:cNvSpPr>
          <p:nvPr>
            <p:ph type="body" idx="1"/>
          </p:nvPr>
        </p:nvSpPr>
        <p:spPr>
          <a:noFill/>
          <a:ln/>
        </p:spPr>
        <p:txBody>
          <a:bodyPr lIns="97332" tIns="48666" rIns="97332" bIns="48666"/>
          <a:lstStyle/>
          <a:p>
            <a:r>
              <a:rPr lang="en-US" altLang="en-US"/>
              <a:t>This course is a basic introduction to parts of the field of computer vision.  This version of the course covers topics in 'early' or 'low' level vision and parts of 'intermediate' level vision.  It assumes no background in computer vision, a minimal background in Artificial Intelligence and only basic concepts in calculus, linear algebra, and probability theory.</a:t>
            </a:r>
          </a:p>
          <a:p>
            <a:endParaRPr lang="en-US" altLang="en-US"/>
          </a:p>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90" name="Rectangle 2"/>
          <p:cNvSpPr>
            <a:spLocks noGrp="1" noRot="1" noChangeAspect="1" noChangeArrowheads="1" noTextEdit="1"/>
          </p:cNvSpPr>
          <p:nvPr>
            <p:ph type="sldImg"/>
          </p:nvPr>
        </p:nvSpPr>
        <p:spPr>
          <a:xfrm>
            <a:off x="1628775" y="560388"/>
            <a:ext cx="3724275" cy="2794000"/>
          </a:xfrm>
          <a:ln/>
        </p:spPr>
      </p:sp>
      <p:sp>
        <p:nvSpPr>
          <p:cNvPr id="1087491" name="Rectangle 3"/>
          <p:cNvSpPr>
            <a:spLocks noGrp="1" noChangeArrowheads="1"/>
          </p:cNvSpPr>
          <p:nvPr>
            <p:ph type="body" idx="1"/>
          </p:nvPr>
        </p:nvSpPr>
        <p:spPr/>
        <p:txBody>
          <a:bodyPr/>
          <a:lstStyle/>
          <a:p>
            <a:r>
              <a:rPr lang="en-US"/>
              <a:t>S1, S2 represent response to the kernels. Not the kernel themselves</a:t>
            </a:r>
          </a:p>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42" name="Rectangle 2"/>
          <p:cNvSpPr>
            <a:spLocks noGrp="1" noRot="1" noChangeAspect="1" noChangeArrowheads="1" noTextEdit="1"/>
          </p:cNvSpPr>
          <p:nvPr>
            <p:ph type="sldImg"/>
          </p:nvPr>
        </p:nvSpPr>
        <p:spPr>
          <a:xfrm>
            <a:off x="1628775" y="560388"/>
            <a:ext cx="3724275" cy="2794000"/>
          </a:xfrm>
          <a:ln/>
        </p:spPr>
      </p:sp>
      <p:sp>
        <p:nvSpPr>
          <p:cNvPr id="1085443" name="Rectangle 3"/>
          <p:cNvSpPr>
            <a:spLocks noGrp="1" noChangeArrowheads="1"/>
          </p:cNvSpPr>
          <p:nvPr>
            <p:ph type="body" idx="1"/>
          </p:nvPr>
        </p:nvSpPr>
        <p:spPr/>
        <p:txBody>
          <a:bodyPr/>
          <a:lstStyle/>
          <a:p>
            <a:r>
              <a:rPr lang="en-US"/>
              <a:t>Explain how this is done.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466" name="Rectangle 2"/>
          <p:cNvSpPr>
            <a:spLocks noGrp="1" noRot="1" noChangeAspect="1" noChangeArrowheads="1" noTextEdit="1"/>
          </p:cNvSpPr>
          <p:nvPr>
            <p:ph type="sldImg"/>
          </p:nvPr>
        </p:nvSpPr>
        <p:spPr>
          <a:xfrm>
            <a:off x="1628775" y="560388"/>
            <a:ext cx="3724275" cy="2794000"/>
          </a:xfrm>
          <a:ln/>
        </p:spPr>
      </p:sp>
      <p:sp>
        <p:nvSpPr>
          <p:cNvPr id="1086467" name="Rectangle 3"/>
          <p:cNvSpPr>
            <a:spLocks noGrp="1" noChangeArrowheads="1"/>
          </p:cNvSpPr>
          <p:nvPr>
            <p:ph type="body" idx="1"/>
          </p:nvPr>
        </p:nvSpPr>
        <p:spPr/>
        <p:txBody>
          <a:bodyPr/>
          <a:lstStyle/>
          <a:p>
            <a:r>
              <a:rPr lang="en-US"/>
              <a:t>P1, P2 represent response, not the kernels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22" name="Rectangle 2"/>
          <p:cNvSpPr>
            <a:spLocks noGrp="1" noRot="1" noChangeAspect="1" noChangeArrowheads="1" noTextEdit="1"/>
          </p:cNvSpPr>
          <p:nvPr>
            <p:ph type="sldImg"/>
          </p:nvPr>
        </p:nvSpPr>
        <p:spPr>
          <a:xfrm>
            <a:off x="1628775" y="560388"/>
            <a:ext cx="3724275" cy="2794000"/>
          </a:xfrm>
          <a:ln/>
        </p:spPr>
      </p:sp>
      <p:sp>
        <p:nvSpPr>
          <p:cNvPr id="105472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SIFT is used to detect local features in an image. They are called </a:t>
            </a:r>
            <a:r>
              <a:rPr lang="en-US" dirty="0" err="1"/>
              <a:t>keypoints</a:t>
            </a:r>
            <a:r>
              <a:rPr lang="en-US" dirty="0"/>
              <a:t> in the image.</a:t>
            </a:r>
          </a:p>
          <a:p>
            <a:r>
              <a:rPr lang="en-US" dirty="0"/>
              <a:t>In step 2, </a:t>
            </a:r>
            <a:r>
              <a:rPr lang="en-US" b="0" i="0" dirty="0">
                <a:solidFill>
                  <a:srgbClr val="444444"/>
                </a:solidFill>
                <a:effectLst/>
                <a:latin typeface="Open Sans" panose="020B0606030504020204" pitchFamily="34" charset="0"/>
              </a:rPr>
              <a:t>, for a given </a:t>
            </a:r>
            <a:r>
              <a:rPr lang="en-US" b="0" i="0" dirty="0" err="1">
                <a:solidFill>
                  <a:srgbClr val="444444"/>
                </a:solidFill>
                <a:effectLst/>
                <a:latin typeface="Open Sans" panose="020B0606030504020204" pitchFamily="34" charset="0"/>
              </a:rPr>
              <a:t>keypoint</a:t>
            </a:r>
            <a:r>
              <a:rPr lang="en-US" b="0" i="0" dirty="0">
                <a:solidFill>
                  <a:srgbClr val="444444"/>
                </a:solidFill>
                <a:effectLst/>
                <a:latin typeface="Open Sans" panose="020B0606030504020204" pitchFamily="34" charset="0"/>
              </a:rPr>
              <a:t>, warp the region around it to canonical orientation and scale and resize the region. So images with different rotations are transformed to the same orientation for the same </a:t>
            </a:r>
            <a:r>
              <a:rPr lang="en-US" b="0" i="0" dirty="0" err="1">
                <a:solidFill>
                  <a:srgbClr val="444444"/>
                </a:solidFill>
                <a:effectLst/>
                <a:latin typeface="Open Sans" panose="020B0606030504020204" pitchFamily="34" charset="0"/>
              </a:rPr>
              <a:t>keypoint</a:t>
            </a:r>
            <a:r>
              <a:rPr lang="en-US" b="0" i="0" dirty="0">
                <a:solidFill>
                  <a:srgbClr val="444444"/>
                </a:solidFill>
                <a:effectLst/>
                <a:latin typeface="Open Sans" panose="020B0606030504020204" pitchFamily="34" charset="0"/>
              </a:rPr>
              <a:t>. </a:t>
            </a:r>
            <a:endParaRPr lang="en-US" dirty="0"/>
          </a:p>
          <a:p>
            <a:endParaRPr lang="en-US" dirty="0"/>
          </a:p>
          <a:p>
            <a:pPr algn="l"/>
            <a:r>
              <a:rPr lang="en-US" b="0" i="0" dirty="0">
                <a:solidFill>
                  <a:srgbClr val="202124"/>
                </a:solidFill>
                <a:effectLst/>
                <a:latin typeface="Roboto" panose="02000000000000000000" pitchFamily="2" charset="0"/>
              </a:rPr>
              <a:t>Why is SIFT invariant to scale?</a:t>
            </a:r>
          </a:p>
          <a:p>
            <a:pPr algn="l"/>
            <a:r>
              <a:rPr lang="en-US" b="0" i="0" dirty="0">
                <a:solidFill>
                  <a:srgbClr val="202124"/>
                </a:solidFill>
                <a:effectLst/>
                <a:latin typeface="Roboto" panose="02000000000000000000" pitchFamily="2" charset="0"/>
              </a:rPr>
              <a:t>This means that </a:t>
            </a:r>
            <a:r>
              <a:rPr lang="en-US" b="1" i="0" dirty="0">
                <a:solidFill>
                  <a:srgbClr val="202124"/>
                </a:solidFill>
                <a:effectLst/>
                <a:latin typeface="Roboto" panose="02000000000000000000" pitchFamily="2" charset="0"/>
              </a:rPr>
              <a:t>it finds the scale of the image which the feature will produce the highest response</a:t>
            </a:r>
            <a:r>
              <a:rPr lang="en-US" b="0" i="0" dirty="0">
                <a:solidFill>
                  <a:srgbClr val="202124"/>
                </a:solidFill>
                <a:effectLst/>
                <a:latin typeface="Roboto" panose="02000000000000000000" pitchFamily="2" charset="0"/>
              </a:rPr>
              <a:t>. Then, the descriptor is calculated in that scale. So when you use a smaller/larger version, it should still find the same scale for the feature.</a:t>
            </a:r>
          </a:p>
          <a:p>
            <a:endParaRPr lang="en-US" dirty="0"/>
          </a:p>
          <a:p>
            <a:pPr algn="l"/>
            <a:r>
              <a:rPr lang="en-US" b="0" i="0" dirty="0">
                <a:solidFill>
                  <a:srgbClr val="202124"/>
                </a:solidFill>
                <a:effectLst/>
                <a:latin typeface="Roboto" panose="02000000000000000000" pitchFamily="2" charset="0"/>
              </a:rPr>
              <a:t>Why is SIFT invariant to illumination/brightness?</a:t>
            </a:r>
          </a:p>
          <a:p>
            <a:pPr algn="l"/>
            <a:r>
              <a:rPr lang="en-US" b="1" i="0" dirty="0">
                <a:solidFill>
                  <a:srgbClr val="202124"/>
                </a:solidFill>
                <a:effectLst/>
                <a:latin typeface="Roboto" panose="02000000000000000000" pitchFamily="2" charset="0"/>
              </a:rPr>
              <a:t>A brightness change in which a constant is added to each image pixel will not affect the gradient values, as they are computed from pixel differences</a:t>
            </a:r>
            <a:r>
              <a:rPr lang="en-US" b="0" i="0" dirty="0">
                <a:solidFill>
                  <a:srgbClr val="202124"/>
                </a:solidFill>
                <a:effectLst/>
                <a:latin typeface="Roboto" panose="02000000000000000000" pitchFamily="2" charset="0"/>
              </a:rPr>
              <a:t>. Therefore, the descriptor is invariant to affine changes in illumination.</a:t>
            </a:r>
          </a:p>
          <a:p>
            <a:pPr algn="l"/>
            <a:endParaRPr lang="en-US" b="0" i="0" dirty="0">
              <a:solidFill>
                <a:srgbClr val="202124"/>
              </a:solidFill>
              <a:effectLst/>
              <a:latin typeface="Roboto" panose="02000000000000000000" pitchFamily="2" charset="0"/>
            </a:endParaRPr>
          </a:p>
          <a:p>
            <a:pPr algn="l"/>
            <a:r>
              <a:rPr lang="en-US" b="0" i="0" dirty="0">
                <a:solidFill>
                  <a:srgbClr val="1A1A1A"/>
                </a:solidFill>
                <a:effectLst/>
                <a:latin typeface="Noto Sans" panose="020B0502040204020203" pitchFamily="34" charset="0"/>
              </a:rPr>
              <a:t>To get rotation invariance, Lowe proposed to find the main orientation of the descriptor, and assign that angle to the </a:t>
            </a:r>
            <a:r>
              <a:rPr lang="en-US" b="0" i="0" dirty="0" err="1">
                <a:solidFill>
                  <a:srgbClr val="1A1A1A"/>
                </a:solidFill>
                <a:effectLst/>
                <a:latin typeface="Noto Sans" panose="020B0502040204020203" pitchFamily="34" charset="0"/>
              </a:rPr>
              <a:t>keypoint</a:t>
            </a:r>
            <a:r>
              <a:rPr lang="en-US" b="0" i="0" dirty="0">
                <a:solidFill>
                  <a:srgbClr val="1A1A1A"/>
                </a:solidFill>
                <a:effectLst/>
                <a:latin typeface="Noto Sans" panose="020B0502040204020203" pitchFamily="34" charset="0"/>
              </a:rPr>
              <a:t>. Using this information, it becomes easy to compare two </a:t>
            </a:r>
            <a:r>
              <a:rPr lang="en-US" b="0" i="0" dirty="0" err="1">
                <a:solidFill>
                  <a:srgbClr val="1A1A1A"/>
                </a:solidFill>
                <a:effectLst/>
                <a:latin typeface="Noto Sans" panose="020B0502040204020203" pitchFamily="34" charset="0"/>
              </a:rPr>
              <a:t>keypoints</a:t>
            </a:r>
            <a:r>
              <a:rPr lang="en-US" b="0" i="0" dirty="0">
                <a:solidFill>
                  <a:srgbClr val="1A1A1A"/>
                </a:solidFill>
                <a:effectLst/>
                <a:latin typeface="Noto Sans" panose="020B0502040204020203" pitchFamily="34" charset="0"/>
              </a:rPr>
              <a:t>.</a:t>
            </a:r>
            <a:endParaRPr lang="en-US" b="0" i="0" dirty="0">
              <a:solidFill>
                <a:srgbClr val="202124"/>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A860379B-FF7E-3142-B013-B355E6FC469A}" type="slidenum">
              <a:rPr lang="en-US" altLang="en-US" smtClean="0"/>
              <a:pPr/>
              <a:t>95</a:t>
            </a:fld>
            <a:endParaRPr lang="en-US" altLang="en-US"/>
          </a:p>
        </p:txBody>
      </p:sp>
    </p:spTree>
    <p:extLst>
      <p:ext uri="{BB962C8B-B14F-4D97-AF65-F5344CB8AC3E}">
        <p14:creationId xmlns:p14="http://schemas.microsoft.com/office/powerpoint/2010/main" val="3893881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60379B-FF7E-3142-B013-B355E6FC469A}" type="slidenum">
              <a:rPr lang="en-US" altLang="en-US" smtClean="0"/>
              <a:pPr/>
              <a:t>96</a:t>
            </a:fld>
            <a:endParaRPr lang="en-US" altLang="en-US"/>
          </a:p>
        </p:txBody>
      </p:sp>
    </p:spTree>
    <p:extLst>
      <p:ext uri="{BB962C8B-B14F-4D97-AF65-F5344CB8AC3E}">
        <p14:creationId xmlns:p14="http://schemas.microsoft.com/office/powerpoint/2010/main" val="3749463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An image gradient is defined as </a:t>
            </a:r>
            <a:r>
              <a:rPr lang="en-US" b="1" i="0" dirty="0">
                <a:solidFill>
                  <a:srgbClr val="202124"/>
                </a:solidFill>
                <a:effectLst/>
                <a:latin typeface="Roboto" panose="02000000000000000000" pitchFamily="2" charset="0"/>
              </a:rPr>
              <a:t>a directional change in image intensity. Different kernels such as Sobel, Prewitt, </a:t>
            </a:r>
            <a:r>
              <a:rPr lang="en-US" b="1" i="0" dirty="0" err="1">
                <a:solidFill>
                  <a:srgbClr val="202124"/>
                </a:solidFill>
                <a:effectLst/>
                <a:latin typeface="Roboto" panose="02000000000000000000" pitchFamily="2" charset="0"/>
              </a:rPr>
              <a:t>etc</a:t>
            </a:r>
            <a:r>
              <a:rPr lang="en-US" b="1" i="0" dirty="0">
                <a:solidFill>
                  <a:srgbClr val="202124"/>
                </a:solidFill>
                <a:effectLst/>
                <a:latin typeface="Roboto" panose="02000000000000000000" pitchFamily="2" charset="0"/>
              </a:rPr>
              <a:t> are derived to use convolution to approximate the gradient. The gradient orientation points in the direction of the largest possible intensity increase. The magnitude is the rate of change in that direction.</a:t>
            </a:r>
          </a:p>
          <a:p>
            <a:r>
              <a:rPr lang="en-US" b="1" i="0" dirty="0">
                <a:solidFill>
                  <a:srgbClr val="202124"/>
                </a:solidFill>
                <a:effectLst/>
                <a:latin typeface="Roboto" panose="02000000000000000000" pitchFamily="2" charset="0"/>
              </a:rPr>
              <a:t>X-gradient will find vertical edges and y-gradient will find horizontal edges because edges in an image have abrupt change in the intensity values. Therefore, the largest values will occur across an edge. Edges are perpendicular to the gradient direction(largest). That is why we can use gradients for edge detection.</a:t>
            </a:r>
            <a:endParaRPr lang="en-US" dirty="0"/>
          </a:p>
        </p:txBody>
      </p:sp>
      <p:sp>
        <p:nvSpPr>
          <p:cNvPr id="4" name="Slide Number Placeholder 3"/>
          <p:cNvSpPr>
            <a:spLocks noGrp="1"/>
          </p:cNvSpPr>
          <p:nvPr>
            <p:ph type="sldNum" sz="quarter" idx="5"/>
          </p:nvPr>
        </p:nvSpPr>
        <p:spPr/>
        <p:txBody>
          <a:bodyPr/>
          <a:lstStyle/>
          <a:p>
            <a:fld id="{A860379B-FF7E-3142-B013-B355E6FC469A}" type="slidenum">
              <a:rPr lang="en-US" altLang="en-US" smtClean="0"/>
              <a:pPr/>
              <a:t>97</a:t>
            </a:fld>
            <a:endParaRPr lang="en-US" altLang="en-US"/>
          </a:p>
        </p:txBody>
      </p:sp>
    </p:spTree>
    <p:extLst>
      <p:ext uri="{BB962C8B-B14F-4D97-AF65-F5344CB8AC3E}">
        <p14:creationId xmlns:p14="http://schemas.microsoft.com/office/powerpoint/2010/main" val="876056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60379B-FF7E-3142-B013-B355E6FC469A}" type="slidenum">
              <a:rPr lang="en-US" altLang="en-US" smtClean="0"/>
              <a:pPr/>
              <a:t>98</a:t>
            </a:fld>
            <a:endParaRPr lang="en-US" altLang="en-US"/>
          </a:p>
        </p:txBody>
      </p:sp>
    </p:spTree>
    <p:extLst>
      <p:ext uri="{BB962C8B-B14F-4D97-AF65-F5344CB8AC3E}">
        <p14:creationId xmlns:p14="http://schemas.microsoft.com/office/powerpoint/2010/main" val="3821287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60379B-FF7E-3142-B013-B355E6FC469A}" type="slidenum">
              <a:rPr lang="en-US" altLang="en-US" smtClean="0"/>
              <a:pPr/>
              <a:t>99</a:t>
            </a:fld>
            <a:endParaRPr lang="en-US" altLang="en-US"/>
          </a:p>
        </p:txBody>
      </p:sp>
    </p:spTree>
    <p:extLst>
      <p:ext uri="{BB962C8B-B14F-4D97-AF65-F5344CB8AC3E}">
        <p14:creationId xmlns:p14="http://schemas.microsoft.com/office/powerpoint/2010/main" val="2146803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on the task. Assume that we want to classify these images.</a:t>
            </a:r>
          </a:p>
        </p:txBody>
      </p:sp>
      <p:sp>
        <p:nvSpPr>
          <p:cNvPr id="4" name="Slide Number Placeholder 3"/>
          <p:cNvSpPr>
            <a:spLocks noGrp="1"/>
          </p:cNvSpPr>
          <p:nvPr>
            <p:ph type="sldNum" sz="quarter" idx="5"/>
          </p:nvPr>
        </p:nvSpPr>
        <p:spPr/>
        <p:txBody>
          <a:bodyPr/>
          <a:lstStyle/>
          <a:p>
            <a:fld id="{A860379B-FF7E-3142-B013-B355E6FC469A}" type="slidenum">
              <a:rPr lang="en-US" altLang="en-US" smtClean="0"/>
              <a:pPr/>
              <a:t>2</a:t>
            </a:fld>
            <a:endParaRPr lang="en-US" altLang="en-US"/>
          </a:p>
        </p:txBody>
      </p:sp>
    </p:spTree>
    <p:extLst>
      <p:ext uri="{BB962C8B-B14F-4D97-AF65-F5344CB8AC3E}">
        <p14:creationId xmlns:p14="http://schemas.microsoft.com/office/powerpoint/2010/main" val="1635502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60379B-FF7E-3142-B013-B355E6FC469A}" type="slidenum">
              <a:rPr lang="en-US" altLang="en-US" smtClean="0"/>
              <a:pPr/>
              <a:t>3</a:t>
            </a:fld>
            <a:endParaRPr lang="en-US" altLang="en-US"/>
          </a:p>
        </p:txBody>
      </p:sp>
    </p:spTree>
    <p:extLst>
      <p:ext uri="{BB962C8B-B14F-4D97-AF65-F5344CB8AC3E}">
        <p14:creationId xmlns:p14="http://schemas.microsoft.com/office/powerpoint/2010/main" val="197955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Ubuntu" panose="020B0604020202020204" pitchFamily="34" charset="0"/>
              </a:rPr>
              <a:t>convolution is very useful for signal processing in general. There is a lot of complex mathematical theory available for convolutions.</a:t>
            </a:r>
          </a:p>
          <a:p>
            <a:r>
              <a:rPr lang="en-US" b="0" i="0" dirty="0">
                <a:solidFill>
                  <a:srgbClr val="333333"/>
                </a:solidFill>
                <a:effectLst/>
                <a:latin typeface="Ubuntu" panose="020B0504030602030204" pitchFamily="34" charset="0"/>
              </a:rPr>
              <a:t>You can use a</a:t>
            </a:r>
            <a:r>
              <a:rPr lang="en-US" b="0" i="0" dirty="0">
                <a:solidFill>
                  <a:srgbClr val="333333"/>
                </a:solidFill>
                <a:effectLst/>
                <a:highlight>
                  <a:srgbClr val="00FF00"/>
                </a:highlight>
                <a:latin typeface="Ubuntu" panose="020B0504030602030204" pitchFamily="34" charset="0"/>
              </a:rPr>
              <a:t> </a:t>
            </a:r>
            <a:r>
              <a:rPr lang="en-US" b="1" i="0" u="none" strike="noStrike" dirty="0">
                <a:solidFill>
                  <a:srgbClr val="DD4814"/>
                </a:solidFill>
                <a:effectLst/>
                <a:highlight>
                  <a:srgbClr val="00FF00"/>
                </a:highlight>
                <a:latin typeface="Ubuntu" panose="020B0504030602030204" pitchFamily="34" charset="0"/>
              </a:rPr>
              <a:t>simple matrix as an image convolution kernel/filter to process an image or detect certain features.</a:t>
            </a:r>
            <a:endParaRPr lang="en-US" b="1" dirty="0">
              <a:highlight>
                <a:srgbClr val="00FF00"/>
              </a:highlight>
            </a:endParaRPr>
          </a:p>
        </p:txBody>
      </p:sp>
      <p:sp>
        <p:nvSpPr>
          <p:cNvPr id="4" name="Slide Number Placeholder 3"/>
          <p:cNvSpPr>
            <a:spLocks noGrp="1"/>
          </p:cNvSpPr>
          <p:nvPr>
            <p:ph type="sldNum" sz="quarter" idx="5"/>
          </p:nvPr>
        </p:nvSpPr>
        <p:spPr/>
        <p:txBody>
          <a:bodyPr/>
          <a:lstStyle/>
          <a:p>
            <a:fld id="{A860379B-FF7E-3142-B013-B355E6FC469A}" type="slidenum">
              <a:rPr lang="en-US" altLang="en-US" smtClean="0"/>
              <a:pPr/>
              <a:t>6</a:t>
            </a:fld>
            <a:endParaRPr lang="en-US" altLang="en-US"/>
          </a:p>
        </p:txBody>
      </p:sp>
    </p:spTree>
    <p:extLst>
      <p:ext uri="{BB962C8B-B14F-4D97-AF65-F5344CB8AC3E}">
        <p14:creationId xmlns:p14="http://schemas.microsoft.com/office/powerpoint/2010/main" val="4021197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60379B-FF7E-3142-B013-B355E6FC469A}" type="slidenum">
              <a:rPr lang="en-US" altLang="en-US" smtClean="0"/>
              <a:pPr/>
              <a:t>7</a:t>
            </a:fld>
            <a:endParaRPr lang="en-US" altLang="en-US"/>
          </a:p>
        </p:txBody>
      </p:sp>
    </p:spTree>
    <p:extLst>
      <p:ext uri="{BB962C8B-B14F-4D97-AF65-F5344CB8AC3E}">
        <p14:creationId xmlns:p14="http://schemas.microsoft.com/office/powerpoint/2010/main" val="902087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60379B-FF7E-3142-B013-B355E6FC469A}" type="slidenum">
              <a:rPr lang="en-US" altLang="en-US" smtClean="0"/>
              <a:pPr/>
              <a:t>8</a:t>
            </a:fld>
            <a:endParaRPr lang="en-US" altLang="en-US"/>
          </a:p>
        </p:txBody>
      </p:sp>
    </p:spTree>
    <p:extLst>
      <p:ext uri="{BB962C8B-B14F-4D97-AF65-F5344CB8AC3E}">
        <p14:creationId xmlns:p14="http://schemas.microsoft.com/office/powerpoint/2010/main" val="4030949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60379B-FF7E-3142-B013-B355E6FC469A}" type="slidenum">
              <a:rPr lang="en-US" altLang="en-US" smtClean="0"/>
              <a:pPr/>
              <a:t>9</a:t>
            </a:fld>
            <a:endParaRPr lang="en-US" altLang="en-US"/>
          </a:p>
        </p:txBody>
      </p:sp>
    </p:spTree>
    <p:extLst>
      <p:ext uri="{BB962C8B-B14F-4D97-AF65-F5344CB8AC3E}">
        <p14:creationId xmlns:p14="http://schemas.microsoft.com/office/powerpoint/2010/main" val="1120596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Ubuntu" panose="020B0504030602030204" pitchFamily="34" charset="0"/>
              </a:rPr>
              <a:t>The previous operators are very prone to noise. The Sobel edge operators have a smoothing effect, so they're less affected to noise. Again, there's a horizontal component and a vertical component. </a:t>
            </a:r>
            <a:r>
              <a:rPr lang="en-US" b="1" i="0" dirty="0">
                <a:solidFill>
                  <a:srgbClr val="202124"/>
                </a:solidFill>
                <a:effectLst/>
                <a:latin typeface="Roboto" panose="02000000000000000000" pitchFamily="2" charset="0"/>
              </a:rPr>
              <a:t>It works by calculating the gradient of image intensity at each pixel within the image. </a:t>
            </a:r>
            <a:r>
              <a:rPr lang="en-US" b="0" i="0" dirty="0">
                <a:solidFill>
                  <a:srgbClr val="202124"/>
                </a:solidFill>
                <a:effectLst/>
                <a:latin typeface="Roboto" panose="02000000000000000000" pitchFamily="2" charset="0"/>
              </a:rPr>
              <a:t>It finds the direction of the largest increase from light to dark and the rate of change in that direction. </a:t>
            </a:r>
            <a:endParaRPr lang="en-US" dirty="0"/>
          </a:p>
        </p:txBody>
      </p:sp>
      <p:sp>
        <p:nvSpPr>
          <p:cNvPr id="4" name="Slide Number Placeholder 3"/>
          <p:cNvSpPr>
            <a:spLocks noGrp="1"/>
          </p:cNvSpPr>
          <p:nvPr>
            <p:ph type="sldNum" sz="quarter" idx="5"/>
          </p:nvPr>
        </p:nvSpPr>
        <p:spPr/>
        <p:txBody>
          <a:bodyPr/>
          <a:lstStyle/>
          <a:p>
            <a:fld id="{A860379B-FF7E-3142-B013-B355E6FC469A}" type="slidenum">
              <a:rPr lang="en-US" altLang="en-US" smtClean="0"/>
              <a:pPr/>
              <a:t>10</a:t>
            </a:fld>
            <a:endParaRPr lang="en-US" altLang="en-US"/>
          </a:p>
        </p:txBody>
      </p:sp>
    </p:spTree>
    <p:extLst>
      <p:ext uri="{BB962C8B-B14F-4D97-AF65-F5344CB8AC3E}">
        <p14:creationId xmlns:p14="http://schemas.microsoft.com/office/powerpoint/2010/main" val="1671598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30" name="Rectangle 2"/>
          <p:cNvSpPr>
            <a:spLocks noGrp="1" noRot="1" noChangeAspect="1" noChangeArrowheads="1" noTextEdit="1"/>
          </p:cNvSpPr>
          <p:nvPr>
            <p:ph type="sldImg"/>
          </p:nvPr>
        </p:nvSpPr>
        <p:spPr>
          <a:xfrm>
            <a:off x="1628775" y="560388"/>
            <a:ext cx="3724275" cy="2794000"/>
          </a:xfrm>
          <a:ln/>
        </p:spPr>
      </p:sp>
      <p:sp>
        <p:nvSpPr>
          <p:cNvPr id="1046531" name="Rectangle 3"/>
          <p:cNvSpPr>
            <a:spLocks noGrp="1" noChangeArrowheads="1"/>
          </p:cNvSpPr>
          <p:nvPr>
            <p:ph type="body" idx="1"/>
          </p:nvPr>
        </p:nvSpPr>
        <p:spPr/>
        <p:txBody>
          <a:bodyPr/>
          <a:lstStyle/>
          <a:p>
            <a:r>
              <a:rPr lang="en-US" dirty="0"/>
              <a:t>How does media filter work?</a:t>
            </a:r>
          </a:p>
          <a:p>
            <a:pPr>
              <a:buFontTx/>
              <a:buChar char="-"/>
            </a:pPr>
            <a:r>
              <a:rPr lang="en-US" dirty="0"/>
              <a:t>Get data from a window centered at the to-be-processed pixel</a:t>
            </a:r>
          </a:p>
          <a:p>
            <a:pPr>
              <a:buFontTx/>
              <a:buChar char="-"/>
            </a:pPr>
            <a:r>
              <a:rPr lang="en-US" dirty="0"/>
              <a:t>Sort the data (from min to max)</a:t>
            </a:r>
          </a:p>
          <a:p>
            <a:pPr>
              <a:buFontTx/>
              <a:buChar char="-"/>
            </a:pPr>
            <a:r>
              <a:rPr lang="en-US" dirty="0"/>
              <a:t>Put the median value in the filtered image</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8650" y="285750"/>
            <a:ext cx="2109788" cy="3829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47700" y="285750"/>
            <a:ext cx="6178550" cy="3829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47700" y="1752600"/>
            <a:ext cx="3848100" cy="236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52600"/>
            <a:ext cx="3848100" cy="236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6" name="Rectangle 22"/>
          <p:cNvSpPr>
            <a:spLocks noChangeArrowheads="1"/>
          </p:cNvSpPr>
          <p:nvPr/>
        </p:nvSpPr>
        <p:spPr bwMode="auto">
          <a:xfrm>
            <a:off x="304800" y="476250"/>
            <a:ext cx="3048000" cy="342900"/>
          </a:xfrm>
          <a:prstGeom prst="rect">
            <a:avLst/>
          </a:prstGeom>
          <a:gradFill rotWithShape="0">
            <a:gsLst>
              <a:gs pos="0">
                <a:srgbClr val="292929"/>
              </a:gs>
              <a:gs pos="100000">
                <a:srgbClr val="2242A8"/>
              </a:gs>
            </a:gsLst>
            <a:lin ang="0" scaled="1"/>
          </a:gradFill>
          <a:ln w="12700">
            <a:noFill/>
            <a:miter lim="800000"/>
            <a:headEnd/>
            <a:tailEnd/>
          </a:ln>
          <a:effectLst/>
        </p:spPr>
        <p:txBody>
          <a:bodyPr wrap="none" anchor="ctr"/>
          <a:lstStyle/>
          <a:p>
            <a:endParaRPr lang="en-US"/>
          </a:p>
        </p:txBody>
      </p:sp>
      <p:sp>
        <p:nvSpPr>
          <p:cNvPr id="1047" name="Rectangle 23"/>
          <p:cNvSpPr>
            <a:spLocks noChangeArrowheads="1"/>
          </p:cNvSpPr>
          <p:nvPr/>
        </p:nvSpPr>
        <p:spPr bwMode="auto">
          <a:xfrm>
            <a:off x="533400" y="228600"/>
            <a:ext cx="228600" cy="228600"/>
          </a:xfrm>
          <a:prstGeom prst="rect">
            <a:avLst/>
          </a:prstGeom>
          <a:solidFill>
            <a:srgbClr val="424680"/>
          </a:solidFill>
          <a:ln w="12700">
            <a:solidFill>
              <a:srgbClr val="454A85"/>
            </a:solidFill>
            <a:miter lim="800000"/>
            <a:headEnd/>
            <a:tailEnd/>
          </a:ln>
          <a:effectLst/>
        </p:spPr>
        <p:txBody>
          <a:bodyPr wrap="none" anchor="ctr"/>
          <a:lstStyle/>
          <a:p>
            <a:endParaRPr lang="en-US"/>
          </a:p>
        </p:txBody>
      </p:sp>
      <p:sp>
        <p:nvSpPr>
          <p:cNvPr id="1049" name="Rectangle 25"/>
          <p:cNvSpPr>
            <a:spLocks noChangeArrowheads="1"/>
          </p:cNvSpPr>
          <p:nvPr/>
        </p:nvSpPr>
        <p:spPr bwMode="auto">
          <a:xfrm>
            <a:off x="533400" y="533400"/>
            <a:ext cx="228600" cy="228600"/>
          </a:xfrm>
          <a:prstGeom prst="rect">
            <a:avLst/>
          </a:prstGeom>
          <a:solidFill>
            <a:srgbClr val="A5253D"/>
          </a:solidFill>
          <a:ln w="12700">
            <a:solidFill>
              <a:srgbClr val="A5253D"/>
            </a:solidFill>
            <a:miter lim="800000"/>
            <a:headEnd/>
            <a:tailEnd/>
          </a:ln>
          <a:effectLst/>
        </p:spPr>
        <p:txBody>
          <a:bodyPr wrap="none" anchor="ctr"/>
          <a:lstStyle/>
          <a:p>
            <a:endParaRPr lang="en-US"/>
          </a:p>
        </p:txBody>
      </p:sp>
      <p:sp>
        <p:nvSpPr>
          <p:cNvPr id="1050" name="Rectangle 26"/>
          <p:cNvSpPr>
            <a:spLocks noChangeArrowheads="1"/>
          </p:cNvSpPr>
          <p:nvPr/>
        </p:nvSpPr>
        <p:spPr bwMode="auto">
          <a:xfrm>
            <a:off x="228600" y="838200"/>
            <a:ext cx="228600" cy="228600"/>
          </a:xfrm>
          <a:prstGeom prst="rect">
            <a:avLst/>
          </a:prstGeom>
          <a:solidFill>
            <a:srgbClr val="800000"/>
          </a:solidFill>
          <a:ln w="12700">
            <a:solidFill>
              <a:srgbClr val="800000"/>
            </a:solidFill>
            <a:miter lim="800000"/>
            <a:headEnd/>
            <a:tailEnd/>
          </a:ln>
          <a:effectLst/>
        </p:spPr>
        <p:txBody>
          <a:bodyPr wrap="none" anchor="ctr"/>
          <a:lstStyle/>
          <a:p>
            <a:endParaRPr lang="en-US"/>
          </a:p>
        </p:txBody>
      </p:sp>
      <p:sp>
        <p:nvSpPr>
          <p:cNvPr id="1051" name="Rectangle 27"/>
          <p:cNvSpPr>
            <a:spLocks noChangeArrowheads="1"/>
          </p:cNvSpPr>
          <p:nvPr/>
        </p:nvSpPr>
        <p:spPr bwMode="auto">
          <a:xfrm>
            <a:off x="228600" y="228600"/>
            <a:ext cx="228600" cy="228600"/>
          </a:xfrm>
          <a:prstGeom prst="rect">
            <a:avLst/>
          </a:prstGeom>
          <a:solidFill>
            <a:srgbClr val="D82204"/>
          </a:solidFill>
          <a:ln w="12700">
            <a:solidFill>
              <a:srgbClr val="D82204"/>
            </a:solidFill>
            <a:miter lim="800000"/>
            <a:headEnd/>
            <a:tailEnd/>
          </a:ln>
          <a:effectLst/>
        </p:spPr>
        <p:txBody>
          <a:bodyPr wrap="none" anchor="ctr"/>
          <a:lstStyle/>
          <a:p>
            <a:endParaRPr lang="en-US"/>
          </a:p>
        </p:txBody>
      </p:sp>
      <p:sp>
        <p:nvSpPr>
          <p:cNvPr id="1052" name="Rectangle 28"/>
          <p:cNvSpPr>
            <a:spLocks noChangeArrowheads="1"/>
          </p:cNvSpPr>
          <p:nvPr/>
        </p:nvSpPr>
        <p:spPr bwMode="auto">
          <a:xfrm>
            <a:off x="228600" y="533400"/>
            <a:ext cx="228600" cy="228600"/>
          </a:xfrm>
          <a:prstGeom prst="rect">
            <a:avLst/>
          </a:prstGeom>
          <a:solidFill>
            <a:schemeClr val="accent1"/>
          </a:solidFill>
          <a:ln w="12700">
            <a:solidFill>
              <a:schemeClr val="accent1"/>
            </a:solidFill>
            <a:miter lim="800000"/>
            <a:headEnd/>
            <a:tailEnd/>
          </a:ln>
          <a:effectLst/>
        </p:spPr>
        <p:txBody>
          <a:bodyPr wrap="none" anchor="ctr"/>
          <a:lstStyle/>
          <a:p>
            <a:endParaRPr lang="en-US"/>
          </a:p>
        </p:txBody>
      </p:sp>
      <p:sp>
        <p:nvSpPr>
          <p:cNvPr id="1053" name="Rectangle 29"/>
          <p:cNvSpPr>
            <a:spLocks noChangeArrowheads="1"/>
          </p:cNvSpPr>
          <p:nvPr/>
        </p:nvSpPr>
        <p:spPr bwMode="auto">
          <a:xfrm>
            <a:off x="533400" y="838200"/>
            <a:ext cx="228600" cy="228600"/>
          </a:xfrm>
          <a:prstGeom prst="rect">
            <a:avLst/>
          </a:prstGeom>
          <a:solidFill>
            <a:srgbClr val="AA583E"/>
          </a:solidFill>
          <a:ln w="12700">
            <a:noFill/>
            <a:miter lim="800000"/>
            <a:headEnd/>
            <a:tailEnd/>
          </a:ln>
          <a:effectLst/>
        </p:spPr>
        <p:txBody>
          <a:bodyPr wrap="none" anchor="ctr"/>
          <a:lstStyle/>
          <a:p>
            <a:endParaRPr lang="en-US"/>
          </a:p>
        </p:txBody>
      </p:sp>
      <p:sp>
        <p:nvSpPr>
          <p:cNvPr id="1056" name="Text Box 32"/>
          <p:cNvSpPr txBox="1">
            <a:spLocks noChangeArrowheads="1"/>
          </p:cNvSpPr>
          <p:nvPr/>
        </p:nvSpPr>
        <p:spPr bwMode="auto">
          <a:xfrm>
            <a:off x="762000" y="190500"/>
            <a:ext cx="1300356" cy="338554"/>
          </a:xfrm>
          <a:prstGeom prst="rect">
            <a:avLst/>
          </a:prstGeom>
          <a:noFill/>
          <a:ln w="12700">
            <a:noFill/>
            <a:miter lim="800000"/>
            <a:headEnd/>
            <a:tailEnd/>
          </a:ln>
          <a:effectLst/>
        </p:spPr>
        <p:txBody>
          <a:bodyPr wrap="none">
            <a:spAutoFit/>
          </a:bodyPr>
          <a:lstStyle/>
          <a:p>
            <a:r>
              <a:rPr lang="en-US" altLang="en-US" sz="1600" b="1" dirty="0">
                <a:solidFill>
                  <a:srgbClr val="0066FF"/>
                </a:solidFill>
              </a:rPr>
              <a:t>Human and</a:t>
            </a:r>
          </a:p>
        </p:txBody>
      </p:sp>
      <p:sp>
        <p:nvSpPr>
          <p:cNvPr id="1057" name="Text Box 33"/>
          <p:cNvSpPr txBox="1">
            <a:spLocks noChangeArrowheads="1"/>
          </p:cNvSpPr>
          <p:nvPr/>
        </p:nvSpPr>
        <p:spPr bwMode="auto">
          <a:xfrm>
            <a:off x="990600" y="461963"/>
            <a:ext cx="2317750" cy="366712"/>
          </a:xfrm>
          <a:prstGeom prst="rect">
            <a:avLst/>
          </a:prstGeom>
          <a:noFill/>
          <a:ln w="12700">
            <a:noFill/>
            <a:miter lim="800000"/>
            <a:headEnd/>
            <a:tailEnd/>
          </a:ln>
          <a:effectLst/>
        </p:spPr>
        <p:txBody>
          <a:bodyPr>
            <a:spAutoFit/>
          </a:bodyPr>
          <a:lstStyle/>
          <a:p>
            <a:r>
              <a:rPr lang="en-US" altLang="en-US" sz="1800" b="1">
                <a:solidFill>
                  <a:srgbClr val="0066FF"/>
                </a:solidFill>
              </a:rPr>
              <a:t>Computer Vision</a:t>
            </a:r>
          </a:p>
        </p:txBody>
      </p:sp>
      <p:sp>
        <p:nvSpPr>
          <p:cNvPr id="1059" name="Rectangle 35"/>
          <p:cNvSpPr>
            <a:spLocks noChangeArrowheads="1"/>
          </p:cNvSpPr>
          <p:nvPr/>
        </p:nvSpPr>
        <p:spPr bwMode="auto">
          <a:xfrm>
            <a:off x="3352800" y="476250"/>
            <a:ext cx="5656263" cy="342900"/>
          </a:xfrm>
          <a:prstGeom prst="rect">
            <a:avLst/>
          </a:prstGeom>
          <a:solidFill>
            <a:srgbClr val="2242A8"/>
          </a:solidFill>
          <a:ln w="12700">
            <a:noFill/>
            <a:miter lim="800000"/>
            <a:headEnd/>
            <a:tailEnd/>
          </a:ln>
          <a:effectLst/>
        </p:spPr>
        <p:txBody>
          <a:bodyPr wrap="none" anchor="ctr"/>
          <a:lstStyle/>
          <a:p>
            <a:endParaRPr lang="en-US"/>
          </a:p>
        </p:txBody>
      </p:sp>
      <p:sp>
        <p:nvSpPr>
          <p:cNvPr id="1031" name="Rectangle 7"/>
          <p:cNvSpPr>
            <a:spLocks noGrp="1" noChangeArrowheads="1"/>
          </p:cNvSpPr>
          <p:nvPr>
            <p:ph type="title"/>
          </p:nvPr>
        </p:nvSpPr>
        <p:spPr bwMode="auto">
          <a:xfrm>
            <a:off x="3876675" y="285750"/>
            <a:ext cx="5211763" cy="609600"/>
          </a:xfrm>
          <a:prstGeom prst="rect">
            <a:avLst/>
          </a:prstGeom>
          <a:noFill/>
          <a:ln w="12700">
            <a:noFill/>
            <a:miter lim="800000"/>
            <a:headEnd/>
            <a:tailEnd/>
          </a:ln>
          <a:effectLst>
            <a:outerShdw dist="35921" dir="2700000" algn="ctr" rotWithShape="0">
              <a:schemeClr val="bg2"/>
            </a:outerShdw>
          </a:effectLst>
        </p:spPr>
        <p:txBody>
          <a:bodyPr vert="horz" wrap="square" lIns="90487" tIns="44450" rIns="90487" bIns="44450" numCol="1" anchor="b" anchorCtr="0" compatLnSpc="1">
            <a:prstTxWarp prst="textNoShape">
              <a:avLst/>
            </a:prstTxWarp>
          </a:bodyPr>
          <a:lstStyle/>
          <a:p>
            <a:pPr lvl="0"/>
            <a:r>
              <a:rPr lang="en-US" altLang="en-US"/>
              <a:t>Click to edit Master title style</a:t>
            </a:r>
          </a:p>
        </p:txBody>
      </p:sp>
      <p:sp>
        <p:nvSpPr>
          <p:cNvPr id="1029" name="Rectangle 5"/>
          <p:cNvSpPr>
            <a:spLocks noGrp="1" noChangeArrowheads="1"/>
          </p:cNvSpPr>
          <p:nvPr>
            <p:ph type="body" idx="1"/>
          </p:nvPr>
        </p:nvSpPr>
        <p:spPr bwMode="auto">
          <a:xfrm>
            <a:off x="647700" y="1752600"/>
            <a:ext cx="7848600" cy="2362200"/>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2800" b="1">
          <a:solidFill>
            <a:srgbClr val="B2B2B2"/>
          </a:solidFill>
          <a:latin typeface="+mj-lt"/>
          <a:ea typeface="+mj-ea"/>
          <a:cs typeface="+mj-cs"/>
        </a:defRPr>
      </a:lvl1pPr>
      <a:lvl2pPr algn="ctr" rtl="0" eaLnBrk="0" fontAlgn="base" hangingPunct="0">
        <a:spcBef>
          <a:spcPct val="0"/>
        </a:spcBef>
        <a:spcAft>
          <a:spcPct val="0"/>
        </a:spcAft>
        <a:defRPr sz="2800" b="1">
          <a:solidFill>
            <a:srgbClr val="B2B2B2"/>
          </a:solidFill>
          <a:latin typeface="Arial" pitchFamily="34" charset="0"/>
        </a:defRPr>
      </a:lvl2pPr>
      <a:lvl3pPr algn="ctr" rtl="0" eaLnBrk="0" fontAlgn="base" hangingPunct="0">
        <a:spcBef>
          <a:spcPct val="0"/>
        </a:spcBef>
        <a:spcAft>
          <a:spcPct val="0"/>
        </a:spcAft>
        <a:defRPr sz="2800" b="1">
          <a:solidFill>
            <a:srgbClr val="B2B2B2"/>
          </a:solidFill>
          <a:latin typeface="Arial" pitchFamily="34" charset="0"/>
        </a:defRPr>
      </a:lvl3pPr>
      <a:lvl4pPr algn="ctr" rtl="0" eaLnBrk="0" fontAlgn="base" hangingPunct="0">
        <a:spcBef>
          <a:spcPct val="0"/>
        </a:spcBef>
        <a:spcAft>
          <a:spcPct val="0"/>
        </a:spcAft>
        <a:defRPr sz="2800" b="1">
          <a:solidFill>
            <a:srgbClr val="B2B2B2"/>
          </a:solidFill>
          <a:latin typeface="Arial" pitchFamily="34" charset="0"/>
        </a:defRPr>
      </a:lvl4pPr>
      <a:lvl5pPr algn="ctr" rtl="0" eaLnBrk="0" fontAlgn="base" hangingPunct="0">
        <a:spcBef>
          <a:spcPct val="0"/>
        </a:spcBef>
        <a:spcAft>
          <a:spcPct val="0"/>
        </a:spcAft>
        <a:defRPr sz="2800" b="1">
          <a:solidFill>
            <a:srgbClr val="B2B2B2"/>
          </a:solidFill>
          <a:latin typeface="Arial" pitchFamily="34" charset="0"/>
        </a:defRPr>
      </a:lvl5pPr>
      <a:lvl6pPr marL="457200" algn="ctr" rtl="0" eaLnBrk="0" fontAlgn="base" hangingPunct="0">
        <a:spcBef>
          <a:spcPct val="0"/>
        </a:spcBef>
        <a:spcAft>
          <a:spcPct val="0"/>
        </a:spcAft>
        <a:defRPr sz="2800" b="1">
          <a:solidFill>
            <a:srgbClr val="B2B2B2"/>
          </a:solidFill>
          <a:latin typeface="Arial" pitchFamily="34" charset="0"/>
        </a:defRPr>
      </a:lvl6pPr>
      <a:lvl7pPr marL="914400" algn="ctr" rtl="0" eaLnBrk="0" fontAlgn="base" hangingPunct="0">
        <a:spcBef>
          <a:spcPct val="0"/>
        </a:spcBef>
        <a:spcAft>
          <a:spcPct val="0"/>
        </a:spcAft>
        <a:defRPr sz="2800" b="1">
          <a:solidFill>
            <a:srgbClr val="B2B2B2"/>
          </a:solidFill>
          <a:latin typeface="Arial" pitchFamily="34" charset="0"/>
        </a:defRPr>
      </a:lvl7pPr>
      <a:lvl8pPr marL="1371600" algn="ctr" rtl="0" eaLnBrk="0" fontAlgn="base" hangingPunct="0">
        <a:spcBef>
          <a:spcPct val="0"/>
        </a:spcBef>
        <a:spcAft>
          <a:spcPct val="0"/>
        </a:spcAft>
        <a:defRPr sz="2800" b="1">
          <a:solidFill>
            <a:srgbClr val="B2B2B2"/>
          </a:solidFill>
          <a:latin typeface="Arial" pitchFamily="34" charset="0"/>
        </a:defRPr>
      </a:lvl8pPr>
      <a:lvl9pPr marL="1828800" algn="ctr" rtl="0" eaLnBrk="0" fontAlgn="base" hangingPunct="0">
        <a:spcBef>
          <a:spcPct val="0"/>
        </a:spcBef>
        <a:spcAft>
          <a:spcPct val="0"/>
        </a:spcAft>
        <a:defRPr sz="2800" b="1">
          <a:solidFill>
            <a:srgbClr val="B2B2B2"/>
          </a:solidFill>
          <a:latin typeface="Arial" pitchFamily="34" charset="0"/>
        </a:defRPr>
      </a:lvl9pPr>
    </p:titleStyle>
    <p:bodyStyle>
      <a:lvl1pPr marL="342900" indent="-342900" algn="l" rtl="0" eaLnBrk="0" fontAlgn="base" hangingPunct="0">
        <a:spcBef>
          <a:spcPct val="20000"/>
        </a:spcBef>
        <a:spcAft>
          <a:spcPct val="0"/>
        </a:spcAft>
        <a:buClr>
          <a:srgbClr val="0066FF"/>
        </a:buClr>
        <a:buSzPct val="75000"/>
        <a:buFont typeface="Zapf Dingbats" charset="2"/>
        <a:buChar char="n"/>
        <a:defRPr sz="2400">
          <a:solidFill>
            <a:srgbClr val="C0C0C0"/>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Zapf Dingbats" charset="2"/>
        <a:buChar char="l"/>
        <a:defRPr sz="2200">
          <a:solidFill>
            <a:srgbClr val="C0C0C0"/>
          </a:solidFill>
          <a:latin typeface="+mn-lt"/>
        </a:defRPr>
      </a:lvl2pPr>
      <a:lvl3pPr marL="1085850" indent="-228600" algn="l" rtl="0" eaLnBrk="0" fontAlgn="base" hangingPunct="0">
        <a:spcBef>
          <a:spcPct val="20000"/>
        </a:spcBef>
        <a:spcAft>
          <a:spcPct val="0"/>
        </a:spcAft>
        <a:buClr>
          <a:schemeClr val="accent2"/>
        </a:buClr>
        <a:buSzPct val="55000"/>
        <a:buFont typeface="Zapf Dingbats" charset="2"/>
        <a:buChar char="u"/>
        <a:defRPr sz="2000">
          <a:solidFill>
            <a:srgbClr val="C0C0C0"/>
          </a:solidFill>
          <a:latin typeface="+mn-lt"/>
        </a:defRPr>
      </a:lvl3pPr>
      <a:lvl4pPr marL="1428750" indent="-228600" algn="l" rtl="0" eaLnBrk="0" fontAlgn="base" hangingPunct="0">
        <a:spcBef>
          <a:spcPct val="20000"/>
        </a:spcBef>
        <a:spcAft>
          <a:spcPct val="0"/>
        </a:spcAft>
        <a:buClr>
          <a:srgbClr val="800000"/>
        </a:buClr>
        <a:buSzPct val="55000"/>
        <a:buFont typeface="Monotype Sorts" pitchFamily="2" charset="2"/>
        <a:buChar char="F"/>
        <a:defRPr>
          <a:solidFill>
            <a:srgbClr val="C0C0C0"/>
          </a:solidFill>
          <a:latin typeface="+mn-lt"/>
        </a:defRPr>
      </a:lvl4pPr>
      <a:lvl5pPr marL="17716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5pPr>
      <a:lvl6pPr marL="22288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6pPr>
      <a:lvl7pPr marL="26860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7pPr>
      <a:lvl8pPr marL="31432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8pPr>
      <a:lvl9pPr marL="36004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2.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slideLayout" Target="../slideLayouts/slideLayout2.xml"/><Relationship Id="rId5" Type="http://schemas.openxmlformats.org/officeDocument/2006/relationships/image" Target="../media/image33.wmf"/><Relationship Id="rId4" Type="http://schemas.openxmlformats.org/officeDocument/2006/relationships/image" Target="../media/image32.wmf"/></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4.emf"/><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3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0.emf"/></Relationships>
</file>

<file path=ppt/slides/_rels/slide3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53.wmf"/><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wmf"/></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image" Target="../media/image60.wmf"/><Relationship Id="rId7" Type="http://schemas.openxmlformats.org/officeDocument/2006/relationships/image" Target="../media/image64.wmf"/><Relationship Id="rId2" Type="http://schemas.openxmlformats.org/officeDocument/2006/relationships/image" Target="../media/image59.wmf"/><Relationship Id="rId1" Type="http://schemas.openxmlformats.org/officeDocument/2006/relationships/slideLayout" Target="../slideLayouts/slideLayout2.xml"/><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 Id="rId9" Type="http://schemas.openxmlformats.org/officeDocument/2006/relationships/image" Target="../media/image66.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slideLayout" Target="../slideLayouts/slideLayout2.xml"/><Relationship Id="rId4" Type="http://schemas.openxmlformats.org/officeDocument/2006/relationships/image" Target="../media/image69.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70.wmf"/><Relationship Id="rId1" Type="http://schemas.openxmlformats.org/officeDocument/2006/relationships/slideLayout" Target="../slideLayouts/slideLayout2.xml"/><Relationship Id="rId4" Type="http://schemas.openxmlformats.org/officeDocument/2006/relationships/image" Target="../media/image71.wmf"/></Relationships>
</file>

<file path=ppt/slides/_rels/slide51.x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slideLayout" Target="../slideLayouts/slideLayout2.xml"/><Relationship Id="rId5" Type="http://schemas.openxmlformats.org/officeDocument/2006/relationships/image" Target="../media/image77.wmf"/><Relationship Id="rId4" Type="http://schemas.openxmlformats.org/officeDocument/2006/relationships/image" Target="../media/image76.wmf"/></Relationships>
</file>

<file path=ppt/slides/_rels/slide55.x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slideLayout" Target="../slideLayouts/slideLayout2.xml"/><Relationship Id="rId4" Type="http://schemas.openxmlformats.org/officeDocument/2006/relationships/image" Target="../media/image82.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3.wmf"/><Relationship Id="rId7" Type="http://schemas.openxmlformats.org/officeDocument/2006/relationships/image" Target="../media/image87.w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slideLayout" Target="../slideLayouts/slideLayout2.xml"/><Relationship Id="rId5" Type="http://schemas.openxmlformats.org/officeDocument/2006/relationships/image" Target="../media/image93.wmf"/><Relationship Id="rId4" Type="http://schemas.openxmlformats.org/officeDocument/2006/relationships/image" Target="../media/image92.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96.wmf"/><Relationship Id="rId1" Type="http://schemas.openxmlformats.org/officeDocument/2006/relationships/slideLayout" Target="../slideLayouts/slideLayout2.xml"/><Relationship Id="rId4" Type="http://schemas.openxmlformats.org/officeDocument/2006/relationships/image" Target="../media/image97.wm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4.wmf"/><Relationship Id="rId4" Type="http://schemas.openxmlformats.org/officeDocument/2006/relationships/image" Target="../media/image103.wmf"/></Relationships>
</file>

<file path=ppt/slides/_rels/slide73.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1.wmf"/><Relationship Id="rId7" Type="http://schemas.openxmlformats.org/officeDocument/2006/relationships/image" Target="../media/image115.wmf"/><Relationship Id="rId2" Type="http://schemas.openxmlformats.org/officeDocument/2006/relationships/image" Target="../media/image110.wmf"/><Relationship Id="rId1" Type="http://schemas.openxmlformats.org/officeDocument/2006/relationships/slideLayout" Target="../slideLayouts/slideLayout2.xml"/><Relationship Id="rId6" Type="http://schemas.openxmlformats.org/officeDocument/2006/relationships/image" Target="../media/image114.wmf"/><Relationship Id="rId5" Type="http://schemas.openxmlformats.org/officeDocument/2006/relationships/image" Target="../media/image113.wmf"/><Relationship Id="rId4" Type="http://schemas.openxmlformats.org/officeDocument/2006/relationships/image" Target="../media/image112.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slideLayout" Target="../slideLayouts/slideLayout2.xml"/><Relationship Id="rId4" Type="http://schemas.openxmlformats.org/officeDocument/2006/relationships/image" Target="../media/image118.wmf"/></Relationships>
</file>

<file path=ppt/slides/_rels/slide79.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1.wmf"/><Relationship Id="rId4" Type="http://schemas.openxmlformats.org/officeDocument/2006/relationships/image" Target="../media/image120.w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oleObject" Target="../embeddings/oleObject4.bin"/><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84.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slideLayout" Target="../slideLayouts/slideLayout2.xml"/><Relationship Id="rId4" Type="http://schemas.openxmlformats.org/officeDocument/2006/relationships/image" Target="../media/image130.wmf"/></Relationships>
</file>

<file path=ppt/slides/_rels/slide8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wmf"/><Relationship Id="rId1" Type="http://schemas.openxmlformats.org/officeDocument/2006/relationships/slideLayout" Target="../slideLayouts/slideLayout2.xml"/><Relationship Id="rId4" Type="http://schemas.openxmlformats.org/officeDocument/2006/relationships/image" Target="../media/image133.jpeg"/></Relationships>
</file>

<file path=ppt/slides/_rels/slide86.x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slideLayout" Target="../slideLayouts/slideLayout2.xml"/><Relationship Id="rId4" Type="http://schemas.openxmlformats.org/officeDocument/2006/relationships/image" Target="../media/image136.wmf"/></Relationships>
</file>

<file path=ppt/slides/_rels/slide87.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slideLayout" Target="../slideLayouts/slideLayout2.xml"/><Relationship Id="rId5" Type="http://schemas.openxmlformats.org/officeDocument/2006/relationships/image" Target="../media/image143.wmf"/><Relationship Id="rId4" Type="http://schemas.openxmlformats.org/officeDocument/2006/relationships/image" Target="../media/image142.wmf"/></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slideLayout" Target="../slideLayouts/slideLayout2.xml"/><Relationship Id="rId6" Type="http://schemas.openxmlformats.org/officeDocument/2006/relationships/image" Target="../media/image148.wmf"/><Relationship Id="rId5" Type="http://schemas.openxmlformats.org/officeDocument/2006/relationships/image" Target="../media/image147.wmf"/><Relationship Id="rId4" Type="http://schemas.openxmlformats.org/officeDocument/2006/relationships/image" Target="../media/image146.wmf"/></Relationships>
</file>

<file path=ppt/slides/_rels/slide91.x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slideLayout" Target="../slideLayouts/slideLayout2.xml"/><Relationship Id="rId5" Type="http://schemas.openxmlformats.org/officeDocument/2006/relationships/image" Target="../media/image152.wmf"/><Relationship Id="rId4" Type="http://schemas.openxmlformats.org/officeDocument/2006/relationships/image" Target="../media/image151.w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9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511" name="Picture 23"/>
          <p:cNvPicPr>
            <a:picLocks noChangeAspect="1" noChangeArrowheads="1"/>
          </p:cNvPicPr>
          <p:nvPr/>
        </p:nvPicPr>
        <p:blipFill>
          <a:blip r:embed="rId3" cstate="print"/>
          <a:srcRect/>
          <a:stretch>
            <a:fillRect/>
          </a:stretch>
        </p:blipFill>
        <p:spPr bwMode="auto">
          <a:xfrm>
            <a:off x="304800" y="2667000"/>
            <a:ext cx="3838268" cy="2743200"/>
          </a:xfrm>
          <a:prstGeom prst="rect">
            <a:avLst/>
          </a:prstGeom>
          <a:noFill/>
        </p:spPr>
      </p:pic>
      <p:sp>
        <p:nvSpPr>
          <p:cNvPr id="191500" name="Rectangle 12"/>
          <p:cNvSpPr>
            <a:spLocks noGrp="1" noChangeArrowheads="1"/>
          </p:cNvSpPr>
          <p:nvPr>
            <p:ph type="title"/>
          </p:nvPr>
        </p:nvSpPr>
        <p:spPr>
          <a:xfrm>
            <a:off x="6294438" y="381000"/>
            <a:ext cx="2849562" cy="533400"/>
          </a:xfrm>
        </p:spPr>
        <p:txBody>
          <a:bodyPr/>
          <a:lstStyle/>
          <a:p>
            <a:r>
              <a:rPr lang="en-US" altLang="en-US" sz="3200">
                <a:solidFill>
                  <a:srgbClr val="969696"/>
                </a:solidFill>
              </a:rPr>
              <a:t>Introduction</a:t>
            </a:r>
          </a:p>
        </p:txBody>
      </p:sp>
      <p:sp>
        <p:nvSpPr>
          <p:cNvPr id="191512" name="Rectangle 24"/>
          <p:cNvSpPr>
            <a:spLocks noChangeArrowheads="1"/>
          </p:cNvSpPr>
          <p:nvPr/>
        </p:nvSpPr>
        <p:spPr bwMode="auto">
          <a:xfrm>
            <a:off x="228600" y="5988050"/>
            <a:ext cx="8915400" cy="336550"/>
          </a:xfrm>
          <a:prstGeom prst="rect">
            <a:avLst/>
          </a:prstGeom>
          <a:noFill/>
          <a:ln w="12700">
            <a:noFill/>
            <a:miter lim="800000"/>
            <a:headEnd/>
            <a:tailEnd/>
          </a:ln>
          <a:effectLst/>
        </p:spPr>
        <p:txBody>
          <a:bodyPr>
            <a:spAutoFit/>
          </a:bodyPr>
          <a:lstStyle/>
          <a:p>
            <a:r>
              <a:rPr lang="en-US" sz="1600" b="1" i="1" dirty="0">
                <a:solidFill>
                  <a:schemeClr val="accent1"/>
                </a:solidFill>
              </a:rPr>
              <a:t>Zhigang Zhu, City College of New York  zzhu@ccny.cuny.edu</a:t>
            </a:r>
          </a:p>
        </p:txBody>
      </p:sp>
      <p:sp>
        <p:nvSpPr>
          <p:cNvPr id="191513" name="Rectangle 25"/>
          <p:cNvSpPr>
            <a:spLocks noChangeArrowheads="1"/>
          </p:cNvSpPr>
          <p:nvPr/>
        </p:nvSpPr>
        <p:spPr bwMode="auto">
          <a:xfrm>
            <a:off x="2895600" y="990600"/>
            <a:ext cx="5486400" cy="830997"/>
          </a:xfrm>
          <a:prstGeom prst="rect">
            <a:avLst/>
          </a:prstGeom>
          <a:noFill/>
          <a:ln w="12700">
            <a:noFill/>
            <a:miter lim="800000"/>
            <a:headEnd/>
            <a:tailEnd/>
          </a:ln>
          <a:effectLst/>
        </p:spPr>
        <p:txBody>
          <a:bodyPr wrap="square">
            <a:spAutoFit/>
          </a:bodyPr>
          <a:lstStyle/>
          <a:p>
            <a:pPr algn="r"/>
            <a:r>
              <a:rPr lang="en-US" sz="2400" b="1" dirty="0">
                <a:solidFill>
                  <a:srgbClr val="FFFF00"/>
                </a:solidFill>
              </a:rPr>
              <a:t>Human and Computer Vision with Advanced Topics</a:t>
            </a:r>
          </a:p>
        </p:txBody>
      </p:sp>
      <p:sp>
        <p:nvSpPr>
          <p:cNvPr id="191502" name="Rectangle 14"/>
          <p:cNvSpPr>
            <a:spLocks noChangeArrowheads="1"/>
          </p:cNvSpPr>
          <p:nvPr/>
        </p:nvSpPr>
        <p:spPr bwMode="auto">
          <a:xfrm>
            <a:off x="3962400" y="2895600"/>
            <a:ext cx="4648200" cy="584776"/>
          </a:xfrm>
          <a:prstGeom prst="rect">
            <a:avLst/>
          </a:prstGeom>
          <a:noFill/>
          <a:ln w="12700">
            <a:noFill/>
            <a:miter lim="800000"/>
            <a:headEnd/>
            <a:tailEnd/>
          </a:ln>
          <a:effectLst/>
        </p:spPr>
        <p:txBody>
          <a:bodyPr>
            <a:spAutoFit/>
          </a:bodyPr>
          <a:lstStyle/>
          <a:p>
            <a:pPr algn="ctr"/>
            <a:r>
              <a:rPr lang="en-US" altLang="en-US" sz="3200" b="1" i="1" dirty="0">
                <a:solidFill>
                  <a:srgbClr val="DDDDDD"/>
                </a:solidFill>
              </a:rPr>
              <a:t>Feature Extraction</a:t>
            </a:r>
            <a:endParaRPr lang="en-US" altLang="en-US" sz="3200" b="1" i="1" dirty="0">
              <a:solidFill>
                <a:schemeClr val="accent1"/>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084E-173D-4C6D-8946-436802935DD2}"/>
              </a:ext>
            </a:extLst>
          </p:cNvPr>
          <p:cNvSpPr>
            <a:spLocks noGrp="1"/>
          </p:cNvSpPr>
          <p:nvPr>
            <p:ph type="title"/>
          </p:nvPr>
        </p:nvSpPr>
        <p:spPr/>
        <p:txBody>
          <a:bodyPr/>
          <a:lstStyle/>
          <a:p>
            <a:r>
              <a:rPr lang="en-US" dirty="0"/>
              <a:t>Detecting features: edge</a:t>
            </a:r>
          </a:p>
        </p:txBody>
      </p:sp>
      <p:sp>
        <p:nvSpPr>
          <p:cNvPr id="3" name="Content Placeholder 2">
            <a:extLst>
              <a:ext uri="{FF2B5EF4-FFF2-40B4-BE49-F238E27FC236}">
                <a16:creationId xmlns:a16="http://schemas.microsoft.com/office/drawing/2014/main" id="{05A81722-85B1-4841-BD17-2D691579EA01}"/>
              </a:ext>
            </a:extLst>
          </p:cNvPr>
          <p:cNvSpPr>
            <a:spLocks noGrp="1"/>
          </p:cNvSpPr>
          <p:nvPr>
            <p:ph idx="1"/>
          </p:nvPr>
        </p:nvSpPr>
        <p:spPr>
          <a:xfrm>
            <a:off x="304800" y="1657396"/>
            <a:ext cx="8610600" cy="4041548"/>
          </a:xfrm>
        </p:spPr>
        <p:txBody>
          <a:bodyPr/>
          <a:lstStyle/>
          <a:p>
            <a:r>
              <a:rPr lang="en-US" dirty="0"/>
              <a:t>We can use specific filters to identify features in an image </a:t>
            </a:r>
          </a:p>
          <a:p>
            <a:r>
              <a:rPr lang="en-US" dirty="0"/>
              <a:t>Consider: edges, corners, blobs, patterns (e.g., polka-dots, stripes) </a:t>
            </a:r>
          </a:p>
        </p:txBody>
      </p:sp>
      <p:sp>
        <p:nvSpPr>
          <p:cNvPr id="4" name="Slide Number Placeholder 3">
            <a:extLst>
              <a:ext uri="{FF2B5EF4-FFF2-40B4-BE49-F238E27FC236}">
                <a16:creationId xmlns:a16="http://schemas.microsoft.com/office/drawing/2014/main" id="{769071C7-C181-4FA3-B3AD-8DA4451AE6E0}"/>
              </a:ext>
            </a:extLst>
          </p:cNvPr>
          <p:cNvSpPr>
            <a:spLocks noGrp="1"/>
          </p:cNvSpPr>
          <p:nvPr>
            <p:ph type="sldNum" sz="quarter" idx="10"/>
          </p:nvPr>
        </p:nvSpPr>
        <p:spPr bwMode="auto">
          <a:xfrm>
            <a:off x="304952" y="6324514"/>
            <a:ext cx="304800" cy="381000"/>
          </a:xfrm>
          <a:prstGeom prst="rect">
            <a:avLst/>
          </a:prstGeom>
          <a:noFill/>
          <a:ln w="9525">
            <a:noFill/>
            <a:miter lim="800000"/>
            <a:headEnd/>
            <a:tailEnd/>
          </a:ln>
        </p:spPr>
        <p:txBody>
          <a:bodyPr vert="horz" wrap="none" lIns="0" tIns="0" rIns="0" bIns="0" numCol="1" anchor="ctr" anchorCtr="1" compatLnSpc="1">
            <a:prstTxWarp prst="textNoShape">
              <a:avLst/>
            </a:prstTxWarp>
            <a:normAutofit/>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fld id="{C5BA8352-AAC4-1C46-A5C8-C7A9427DEBB3}" type="slidenum">
              <a:rPr lang="en-US" altLang="en-US" smtClean="0"/>
              <a:pPr/>
              <a:t>10</a:t>
            </a:fld>
            <a:endParaRPr lang="en-US" altLang="en-US"/>
          </a:p>
        </p:txBody>
      </p:sp>
      <p:sp>
        <p:nvSpPr>
          <p:cNvPr id="6" name="Content Placeholder 2">
            <a:extLst>
              <a:ext uri="{FF2B5EF4-FFF2-40B4-BE49-F238E27FC236}">
                <a16:creationId xmlns:a16="http://schemas.microsoft.com/office/drawing/2014/main" id="{ED0FA80A-15E1-2050-580C-15F000433D7A}"/>
              </a:ext>
            </a:extLst>
          </p:cNvPr>
          <p:cNvSpPr txBox="1">
            <a:spLocks/>
          </p:cNvSpPr>
          <p:nvPr/>
        </p:nvSpPr>
        <p:spPr bwMode="auto">
          <a:xfrm>
            <a:off x="4610100" y="4786279"/>
            <a:ext cx="2971722" cy="35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457200" indent="-457200" algn="l" rtl="0" eaLnBrk="0" fontAlgn="base" hangingPunct="0">
              <a:spcBef>
                <a:spcPct val="50000"/>
              </a:spcBef>
              <a:spcAft>
                <a:spcPct val="0"/>
              </a:spcAft>
              <a:buFont typeface="Wingdings" pitchFamily="2" charset="2"/>
              <a:buChar char="v"/>
              <a:defRPr sz="2800">
                <a:solidFill>
                  <a:schemeClr val="tx1"/>
                </a:solidFill>
                <a:latin typeface="+mn-lt"/>
                <a:ea typeface="MS PGothic" panose="020B0600070205080204" pitchFamily="34" charset="-128"/>
                <a:cs typeface="+mn-cs"/>
              </a:defRPr>
            </a:lvl1pPr>
            <a:lvl2pPr marL="563563" indent="-223838" algn="l" rtl="0" eaLnBrk="0" fontAlgn="base" hangingPunct="0">
              <a:spcBef>
                <a:spcPct val="10000"/>
              </a:spcBef>
              <a:spcAft>
                <a:spcPct val="0"/>
              </a:spcAft>
              <a:buChar char="•"/>
              <a:defRPr sz="2400">
                <a:solidFill>
                  <a:schemeClr val="tx1"/>
                </a:solidFill>
                <a:latin typeface="+mn-lt"/>
                <a:ea typeface="MS PGothic" panose="020B0600070205080204" pitchFamily="34" charset="-128"/>
              </a:defRPr>
            </a:lvl2pPr>
            <a:lvl3pPr marL="911225" indent="-233363" algn="l" rtl="0" eaLnBrk="0" fontAlgn="base" hangingPunct="0">
              <a:spcBef>
                <a:spcPct val="10000"/>
              </a:spcBef>
              <a:spcAft>
                <a:spcPct val="0"/>
              </a:spcAft>
              <a:buChar char="•"/>
              <a:defRPr sz="2000">
                <a:solidFill>
                  <a:schemeClr val="tx1"/>
                </a:solidFill>
                <a:latin typeface="+mn-lt"/>
                <a:ea typeface="MS PGothic" panose="020B0600070205080204" pitchFamily="34" charset="-128"/>
              </a:defRPr>
            </a:lvl3pPr>
            <a:lvl4pPr marL="1258888" indent="-233363" algn="l" rtl="0" eaLnBrk="0" fontAlgn="base" hangingPunct="0">
              <a:spcBef>
                <a:spcPct val="10000"/>
              </a:spcBef>
              <a:spcAft>
                <a:spcPct val="0"/>
              </a:spcAft>
              <a:buChar char="•"/>
              <a:defRPr sz="1800">
                <a:solidFill>
                  <a:schemeClr val="tx1"/>
                </a:solidFill>
                <a:latin typeface="+mn-lt"/>
                <a:ea typeface="MS PGothic" panose="020B0600070205080204" pitchFamily="34" charset="-128"/>
              </a:defRPr>
            </a:lvl4pPr>
            <a:lvl5pPr marL="1597025" indent="-223838" algn="l" rtl="0" eaLnBrk="0" fontAlgn="base" hangingPunct="0">
              <a:spcBef>
                <a:spcPct val="10000"/>
              </a:spcBef>
              <a:spcAft>
                <a:spcPct val="0"/>
              </a:spcAft>
              <a:buChar char="•"/>
              <a:defRPr sz="1600">
                <a:solidFill>
                  <a:schemeClr val="tx1"/>
                </a:solidFill>
                <a:latin typeface="+mn-lt"/>
                <a:ea typeface="MS PGothic" panose="020B0600070205080204" pitchFamily="34" charset="-128"/>
              </a:defRPr>
            </a:lvl5pPr>
            <a:lvl6pPr marL="2054225" indent="-223838" algn="l" rtl="0" eaLnBrk="0" fontAlgn="base" hangingPunct="0">
              <a:spcBef>
                <a:spcPct val="10000"/>
              </a:spcBef>
              <a:spcAft>
                <a:spcPct val="0"/>
              </a:spcAft>
              <a:buChar char="•"/>
              <a:defRPr sz="2000">
                <a:solidFill>
                  <a:schemeClr val="accent2"/>
                </a:solidFill>
                <a:latin typeface="+mn-lt"/>
                <a:ea typeface="+mn-ea"/>
              </a:defRPr>
            </a:lvl6pPr>
            <a:lvl7pPr marL="2511425" indent="-223838" algn="l" rtl="0" eaLnBrk="0" fontAlgn="base" hangingPunct="0">
              <a:spcBef>
                <a:spcPct val="10000"/>
              </a:spcBef>
              <a:spcAft>
                <a:spcPct val="0"/>
              </a:spcAft>
              <a:buChar char="•"/>
              <a:defRPr sz="2000">
                <a:solidFill>
                  <a:schemeClr val="accent2"/>
                </a:solidFill>
                <a:latin typeface="+mn-lt"/>
                <a:ea typeface="+mn-ea"/>
              </a:defRPr>
            </a:lvl7pPr>
            <a:lvl8pPr marL="2968625" indent="-223838" algn="l" rtl="0" eaLnBrk="0" fontAlgn="base" hangingPunct="0">
              <a:spcBef>
                <a:spcPct val="10000"/>
              </a:spcBef>
              <a:spcAft>
                <a:spcPct val="0"/>
              </a:spcAft>
              <a:buChar char="•"/>
              <a:defRPr sz="2000">
                <a:solidFill>
                  <a:schemeClr val="accent2"/>
                </a:solidFill>
                <a:latin typeface="+mn-lt"/>
                <a:ea typeface="+mn-ea"/>
              </a:defRPr>
            </a:lvl8pPr>
            <a:lvl9pPr marL="3425825" indent="-223838" algn="l" rtl="0" eaLnBrk="0" fontAlgn="base" hangingPunct="0">
              <a:spcBef>
                <a:spcPct val="10000"/>
              </a:spcBef>
              <a:spcAft>
                <a:spcPct val="0"/>
              </a:spcAft>
              <a:buChar char="•"/>
              <a:defRPr sz="2000">
                <a:solidFill>
                  <a:schemeClr val="accent2"/>
                </a:solidFill>
                <a:latin typeface="+mn-lt"/>
                <a:ea typeface="+mn-ea"/>
              </a:defRPr>
            </a:lvl9pPr>
          </a:lstStyle>
          <a:p>
            <a:pPr marL="0" indent="0">
              <a:buNone/>
            </a:pPr>
            <a:endParaRPr lang="en-US" sz="1800" kern="0" dirty="0"/>
          </a:p>
        </p:txBody>
      </p:sp>
      <p:pic>
        <p:nvPicPr>
          <p:cNvPr id="11" name="Picture 10">
            <a:extLst>
              <a:ext uri="{FF2B5EF4-FFF2-40B4-BE49-F238E27FC236}">
                <a16:creationId xmlns:a16="http://schemas.microsoft.com/office/drawing/2014/main" id="{9B3A6E5C-F0A1-63EA-673A-DCA74769064B}"/>
              </a:ext>
            </a:extLst>
          </p:cNvPr>
          <p:cNvPicPr>
            <a:picLocks noChangeAspect="1"/>
          </p:cNvPicPr>
          <p:nvPr/>
        </p:nvPicPr>
        <p:blipFill>
          <a:blip r:embed="rId3"/>
          <a:stretch>
            <a:fillRect/>
          </a:stretch>
        </p:blipFill>
        <p:spPr>
          <a:xfrm>
            <a:off x="3296720" y="2857515"/>
            <a:ext cx="2550675" cy="2014819"/>
          </a:xfrm>
          <a:prstGeom prst="rect">
            <a:avLst/>
          </a:prstGeom>
        </p:spPr>
      </p:pic>
      <p:sp>
        <p:nvSpPr>
          <p:cNvPr id="14" name="Content Placeholder 2">
            <a:extLst>
              <a:ext uri="{FF2B5EF4-FFF2-40B4-BE49-F238E27FC236}">
                <a16:creationId xmlns:a16="http://schemas.microsoft.com/office/drawing/2014/main" id="{AEB41C5E-8654-50CE-38FC-1E34CD50DAE4}"/>
              </a:ext>
            </a:extLst>
          </p:cNvPr>
          <p:cNvSpPr txBox="1">
            <a:spLocks/>
          </p:cNvSpPr>
          <p:nvPr/>
        </p:nvSpPr>
        <p:spPr bwMode="auto">
          <a:xfrm>
            <a:off x="3943367" y="5057164"/>
            <a:ext cx="4457583" cy="35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457200" indent="-457200" algn="l" rtl="0" eaLnBrk="0" fontAlgn="base" hangingPunct="0">
              <a:spcBef>
                <a:spcPct val="50000"/>
              </a:spcBef>
              <a:spcAft>
                <a:spcPct val="0"/>
              </a:spcAft>
              <a:buFont typeface="Wingdings" pitchFamily="2" charset="2"/>
              <a:buChar char="v"/>
              <a:defRPr sz="2800">
                <a:solidFill>
                  <a:schemeClr val="tx1"/>
                </a:solidFill>
                <a:latin typeface="+mn-lt"/>
                <a:ea typeface="MS PGothic" panose="020B0600070205080204" pitchFamily="34" charset="-128"/>
                <a:cs typeface="+mn-cs"/>
              </a:defRPr>
            </a:lvl1pPr>
            <a:lvl2pPr marL="563563" indent="-223838" algn="l" rtl="0" eaLnBrk="0" fontAlgn="base" hangingPunct="0">
              <a:spcBef>
                <a:spcPct val="10000"/>
              </a:spcBef>
              <a:spcAft>
                <a:spcPct val="0"/>
              </a:spcAft>
              <a:buChar char="•"/>
              <a:defRPr sz="2400">
                <a:solidFill>
                  <a:schemeClr val="tx1"/>
                </a:solidFill>
                <a:latin typeface="+mn-lt"/>
                <a:ea typeface="MS PGothic" panose="020B0600070205080204" pitchFamily="34" charset="-128"/>
              </a:defRPr>
            </a:lvl2pPr>
            <a:lvl3pPr marL="911225" indent="-233363" algn="l" rtl="0" eaLnBrk="0" fontAlgn="base" hangingPunct="0">
              <a:spcBef>
                <a:spcPct val="10000"/>
              </a:spcBef>
              <a:spcAft>
                <a:spcPct val="0"/>
              </a:spcAft>
              <a:buChar char="•"/>
              <a:defRPr sz="2000">
                <a:solidFill>
                  <a:schemeClr val="tx1"/>
                </a:solidFill>
                <a:latin typeface="+mn-lt"/>
                <a:ea typeface="MS PGothic" panose="020B0600070205080204" pitchFamily="34" charset="-128"/>
              </a:defRPr>
            </a:lvl3pPr>
            <a:lvl4pPr marL="1258888" indent="-233363" algn="l" rtl="0" eaLnBrk="0" fontAlgn="base" hangingPunct="0">
              <a:spcBef>
                <a:spcPct val="10000"/>
              </a:spcBef>
              <a:spcAft>
                <a:spcPct val="0"/>
              </a:spcAft>
              <a:buChar char="•"/>
              <a:defRPr sz="1800">
                <a:solidFill>
                  <a:schemeClr val="tx1"/>
                </a:solidFill>
                <a:latin typeface="+mn-lt"/>
                <a:ea typeface="MS PGothic" panose="020B0600070205080204" pitchFamily="34" charset="-128"/>
              </a:defRPr>
            </a:lvl4pPr>
            <a:lvl5pPr marL="1597025" indent="-223838" algn="l" rtl="0" eaLnBrk="0" fontAlgn="base" hangingPunct="0">
              <a:spcBef>
                <a:spcPct val="10000"/>
              </a:spcBef>
              <a:spcAft>
                <a:spcPct val="0"/>
              </a:spcAft>
              <a:buChar char="•"/>
              <a:defRPr sz="1600">
                <a:solidFill>
                  <a:schemeClr val="tx1"/>
                </a:solidFill>
                <a:latin typeface="+mn-lt"/>
                <a:ea typeface="MS PGothic" panose="020B0600070205080204" pitchFamily="34" charset="-128"/>
              </a:defRPr>
            </a:lvl5pPr>
            <a:lvl6pPr marL="2054225" indent="-223838" algn="l" rtl="0" eaLnBrk="0" fontAlgn="base" hangingPunct="0">
              <a:spcBef>
                <a:spcPct val="10000"/>
              </a:spcBef>
              <a:spcAft>
                <a:spcPct val="0"/>
              </a:spcAft>
              <a:buChar char="•"/>
              <a:defRPr sz="2000">
                <a:solidFill>
                  <a:schemeClr val="accent2"/>
                </a:solidFill>
                <a:latin typeface="+mn-lt"/>
                <a:ea typeface="+mn-ea"/>
              </a:defRPr>
            </a:lvl6pPr>
            <a:lvl7pPr marL="2511425" indent="-223838" algn="l" rtl="0" eaLnBrk="0" fontAlgn="base" hangingPunct="0">
              <a:spcBef>
                <a:spcPct val="10000"/>
              </a:spcBef>
              <a:spcAft>
                <a:spcPct val="0"/>
              </a:spcAft>
              <a:buChar char="•"/>
              <a:defRPr sz="2000">
                <a:solidFill>
                  <a:schemeClr val="accent2"/>
                </a:solidFill>
                <a:latin typeface="+mn-lt"/>
                <a:ea typeface="+mn-ea"/>
              </a:defRPr>
            </a:lvl7pPr>
            <a:lvl8pPr marL="2968625" indent="-223838" algn="l" rtl="0" eaLnBrk="0" fontAlgn="base" hangingPunct="0">
              <a:spcBef>
                <a:spcPct val="10000"/>
              </a:spcBef>
              <a:spcAft>
                <a:spcPct val="0"/>
              </a:spcAft>
              <a:buChar char="•"/>
              <a:defRPr sz="2000">
                <a:solidFill>
                  <a:schemeClr val="accent2"/>
                </a:solidFill>
                <a:latin typeface="+mn-lt"/>
                <a:ea typeface="+mn-ea"/>
              </a:defRPr>
            </a:lvl8pPr>
            <a:lvl9pPr marL="3425825" indent="-223838" algn="l" rtl="0" eaLnBrk="0" fontAlgn="base" hangingPunct="0">
              <a:spcBef>
                <a:spcPct val="10000"/>
              </a:spcBef>
              <a:spcAft>
                <a:spcPct val="0"/>
              </a:spcAft>
              <a:buChar char="•"/>
              <a:defRPr sz="2000">
                <a:solidFill>
                  <a:schemeClr val="accent2"/>
                </a:solidFill>
                <a:latin typeface="+mn-lt"/>
                <a:ea typeface="+mn-ea"/>
              </a:defRPr>
            </a:lvl9pPr>
          </a:lstStyle>
          <a:p>
            <a:pPr marL="0" indent="0">
              <a:buNone/>
            </a:pPr>
            <a:r>
              <a:rPr lang="en-US" sz="1800" dirty="0">
                <a:solidFill>
                  <a:srgbClr val="FFFF00"/>
                </a:solidFill>
                <a:latin typeface="Ubuntu" panose="020B0504030602030204" pitchFamily="34" charset="0"/>
              </a:rPr>
              <a:t>Edge detection with the Sobel filter </a:t>
            </a:r>
            <a:endParaRPr lang="en-US" sz="1800" kern="0" dirty="0">
              <a:solidFill>
                <a:srgbClr val="FFFF00"/>
              </a:solidFill>
            </a:endParaRPr>
          </a:p>
        </p:txBody>
      </p:sp>
      <p:sp>
        <p:nvSpPr>
          <p:cNvPr id="17" name="Content Placeholder 2">
            <a:extLst>
              <a:ext uri="{FF2B5EF4-FFF2-40B4-BE49-F238E27FC236}">
                <a16:creationId xmlns:a16="http://schemas.microsoft.com/office/drawing/2014/main" id="{4D4DA058-E5FE-B468-F027-DB65B43E9C81}"/>
              </a:ext>
            </a:extLst>
          </p:cNvPr>
          <p:cNvSpPr txBox="1">
            <a:spLocks/>
          </p:cNvSpPr>
          <p:nvPr/>
        </p:nvSpPr>
        <p:spPr bwMode="auto">
          <a:xfrm>
            <a:off x="1657426" y="5429198"/>
            <a:ext cx="5200514" cy="35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457200" indent="-457200" algn="l" rtl="0" eaLnBrk="0" fontAlgn="base" hangingPunct="0">
              <a:spcBef>
                <a:spcPct val="50000"/>
              </a:spcBef>
              <a:spcAft>
                <a:spcPct val="0"/>
              </a:spcAft>
              <a:buFont typeface="Wingdings" pitchFamily="2" charset="2"/>
              <a:buChar char="v"/>
              <a:defRPr sz="2800">
                <a:solidFill>
                  <a:schemeClr val="tx1"/>
                </a:solidFill>
                <a:latin typeface="+mn-lt"/>
                <a:ea typeface="MS PGothic" panose="020B0600070205080204" pitchFamily="34" charset="-128"/>
                <a:cs typeface="+mn-cs"/>
              </a:defRPr>
            </a:lvl1pPr>
            <a:lvl2pPr marL="563563" indent="-223838" algn="l" rtl="0" eaLnBrk="0" fontAlgn="base" hangingPunct="0">
              <a:spcBef>
                <a:spcPct val="10000"/>
              </a:spcBef>
              <a:spcAft>
                <a:spcPct val="0"/>
              </a:spcAft>
              <a:buChar char="•"/>
              <a:defRPr sz="2400">
                <a:solidFill>
                  <a:schemeClr val="tx1"/>
                </a:solidFill>
                <a:latin typeface="+mn-lt"/>
                <a:ea typeface="MS PGothic" panose="020B0600070205080204" pitchFamily="34" charset="-128"/>
              </a:defRPr>
            </a:lvl2pPr>
            <a:lvl3pPr marL="911225" indent="-233363" algn="l" rtl="0" eaLnBrk="0" fontAlgn="base" hangingPunct="0">
              <a:spcBef>
                <a:spcPct val="10000"/>
              </a:spcBef>
              <a:spcAft>
                <a:spcPct val="0"/>
              </a:spcAft>
              <a:buChar char="•"/>
              <a:defRPr sz="2000">
                <a:solidFill>
                  <a:schemeClr val="tx1"/>
                </a:solidFill>
                <a:latin typeface="+mn-lt"/>
                <a:ea typeface="MS PGothic" panose="020B0600070205080204" pitchFamily="34" charset="-128"/>
              </a:defRPr>
            </a:lvl3pPr>
            <a:lvl4pPr marL="1258888" indent="-233363" algn="l" rtl="0" eaLnBrk="0" fontAlgn="base" hangingPunct="0">
              <a:spcBef>
                <a:spcPct val="10000"/>
              </a:spcBef>
              <a:spcAft>
                <a:spcPct val="0"/>
              </a:spcAft>
              <a:buChar char="•"/>
              <a:defRPr sz="1800">
                <a:solidFill>
                  <a:schemeClr val="tx1"/>
                </a:solidFill>
                <a:latin typeface="+mn-lt"/>
                <a:ea typeface="MS PGothic" panose="020B0600070205080204" pitchFamily="34" charset="-128"/>
              </a:defRPr>
            </a:lvl4pPr>
            <a:lvl5pPr marL="1597025" indent="-223838" algn="l" rtl="0" eaLnBrk="0" fontAlgn="base" hangingPunct="0">
              <a:spcBef>
                <a:spcPct val="10000"/>
              </a:spcBef>
              <a:spcAft>
                <a:spcPct val="0"/>
              </a:spcAft>
              <a:buChar char="•"/>
              <a:defRPr sz="1600">
                <a:solidFill>
                  <a:schemeClr val="tx1"/>
                </a:solidFill>
                <a:latin typeface="+mn-lt"/>
                <a:ea typeface="MS PGothic" panose="020B0600070205080204" pitchFamily="34" charset="-128"/>
              </a:defRPr>
            </a:lvl5pPr>
            <a:lvl6pPr marL="2054225" indent="-223838" algn="l" rtl="0" eaLnBrk="0" fontAlgn="base" hangingPunct="0">
              <a:spcBef>
                <a:spcPct val="10000"/>
              </a:spcBef>
              <a:spcAft>
                <a:spcPct val="0"/>
              </a:spcAft>
              <a:buChar char="•"/>
              <a:defRPr sz="2000">
                <a:solidFill>
                  <a:schemeClr val="accent2"/>
                </a:solidFill>
                <a:latin typeface="+mn-lt"/>
                <a:ea typeface="+mn-ea"/>
              </a:defRPr>
            </a:lvl6pPr>
            <a:lvl7pPr marL="2511425" indent="-223838" algn="l" rtl="0" eaLnBrk="0" fontAlgn="base" hangingPunct="0">
              <a:spcBef>
                <a:spcPct val="10000"/>
              </a:spcBef>
              <a:spcAft>
                <a:spcPct val="0"/>
              </a:spcAft>
              <a:buChar char="•"/>
              <a:defRPr sz="2000">
                <a:solidFill>
                  <a:schemeClr val="accent2"/>
                </a:solidFill>
                <a:latin typeface="+mn-lt"/>
                <a:ea typeface="+mn-ea"/>
              </a:defRPr>
            </a:lvl7pPr>
            <a:lvl8pPr marL="2968625" indent="-223838" algn="l" rtl="0" eaLnBrk="0" fontAlgn="base" hangingPunct="0">
              <a:spcBef>
                <a:spcPct val="10000"/>
              </a:spcBef>
              <a:spcAft>
                <a:spcPct val="0"/>
              </a:spcAft>
              <a:buChar char="•"/>
              <a:defRPr sz="2000">
                <a:solidFill>
                  <a:schemeClr val="accent2"/>
                </a:solidFill>
                <a:latin typeface="+mn-lt"/>
                <a:ea typeface="+mn-ea"/>
              </a:defRPr>
            </a:lvl8pPr>
            <a:lvl9pPr marL="3425825" indent="-223838" algn="l" rtl="0" eaLnBrk="0" fontAlgn="base" hangingPunct="0">
              <a:spcBef>
                <a:spcPct val="10000"/>
              </a:spcBef>
              <a:spcAft>
                <a:spcPct val="0"/>
              </a:spcAft>
              <a:buChar char="•"/>
              <a:defRPr sz="2000">
                <a:solidFill>
                  <a:schemeClr val="accent2"/>
                </a:solidFill>
                <a:latin typeface="+mn-lt"/>
                <a:ea typeface="+mn-ea"/>
              </a:defRPr>
            </a:lvl9pPr>
          </a:lstStyle>
          <a:p>
            <a:pPr marL="0" indent="0">
              <a:buNone/>
            </a:pPr>
            <a:r>
              <a:rPr lang="en-US" sz="1500" kern="0" dirty="0"/>
              <a:t>https://aishack.in/tutorials/image-convolution-examples/</a:t>
            </a:r>
          </a:p>
        </p:txBody>
      </p:sp>
      <p:sp>
        <p:nvSpPr>
          <p:cNvPr id="12" name="Content Placeholder 2">
            <a:extLst>
              <a:ext uri="{FF2B5EF4-FFF2-40B4-BE49-F238E27FC236}">
                <a16:creationId xmlns:a16="http://schemas.microsoft.com/office/drawing/2014/main" id="{5E4DF502-F464-203C-1A9C-E9CA7D75B8A1}"/>
              </a:ext>
            </a:extLst>
          </p:cNvPr>
          <p:cNvSpPr txBox="1">
            <a:spLocks/>
          </p:cNvSpPr>
          <p:nvPr/>
        </p:nvSpPr>
        <p:spPr bwMode="auto">
          <a:xfrm>
            <a:off x="899827" y="4431078"/>
            <a:ext cx="2300609" cy="521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457200" indent="-457200" algn="l" rtl="0" eaLnBrk="0" fontAlgn="base" hangingPunct="0">
              <a:spcBef>
                <a:spcPct val="50000"/>
              </a:spcBef>
              <a:spcAft>
                <a:spcPct val="0"/>
              </a:spcAft>
              <a:buFont typeface="Wingdings" pitchFamily="2" charset="2"/>
              <a:buChar char="v"/>
              <a:defRPr sz="2800">
                <a:solidFill>
                  <a:schemeClr val="tx1"/>
                </a:solidFill>
                <a:latin typeface="+mn-lt"/>
                <a:ea typeface="MS PGothic" panose="020B0600070205080204" pitchFamily="34" charset="-128"/>
                <a:cs typeface="+mn-cs"/>
              </a:defRPr>
            </a:lvl1pPr>
            <a:lvl2pPr marL="563563" indent="-223838" algn="l" rtl="0" eaLnBrk="0" fontAlgn="base" hangingPunct="0">
              <a:spcBef>
                <a:spcPct val="10000"/>
              </a:spcBef>
              <a:spcAft>
                <a:spcPct val="0"/>
              </a:spcAft>
              <a:buChar char="•"/>
              <a:defRPr sz="2400">
                <a:solidFill>
                  <a:schemeClr val="tx1"/>
                </a:solidFill>
                <a:latin typeface="+mn-lt"/>
                <a:ea typeface="MS PGothic" panose="020B0600070205080204" pitchFamily="34" charset="-128"/>
              </a:defRPr>
            </a:lvl2pPr>
            <a:lvl3pPr marL="911225" indent="-233363" algn="l" rtl="0" eaLnBrk="0" fontAlgn="base" hangingPunct="0">
              <a:spcBef>
                <a:spcPct val="10000"/>
              </a:spcBef>
              <a:spcAft>
                <a:spcPct val="0"/>
              </a:spcAft>
              <a:buChar char="•"/>
              <a:defRPr sz="2000">
                <a:solidFill>
                  <a:schemeClr val="tx1"/>
                </a:solidFill>
                <a:latin typeface="+mn-lt"/>
                <a:ea typeface="MS PGothic" panose="020B0600070205080204" pitchFamily="34" charset="-128"/>
              </a:defRPr>
            </a:lvl3pPr>
            <a:lvl4pPr marL="1258888" indent="-233363" algn="l" rtl="0" eaLnBrk="0" fontAlgn="base" hangingPunct="0">
              <a:spcBef>
                <a:spcPct val="10000"/>
              </a:spcBef>
              <a:spcAft>
                <a:spcPct val="0"/>
              </a:spcAft>
              <a:buChar char="•"/>
              <a:defRPr sz="1800">
                <a:solidFill>
                  <a:schemeClr val="tx1"/>
                </a:solidFill>
                <a:latin typeface="+mn-lt"/>
                <a:ea typeface="MS PGothic" panose="020B0600070205080204" pitchFamily="34" charset="-128"/>
              </a:defRPr>
            </a:lvl4pPr>
            <a:lvl5pPr marL="1597025" indent="-223838" algn="l" rtl="0" eaLnBrk="0" fontAlgn="base" hangingPunct="0">
              <a:spcBef>
                <a:spcPct val="10000"/>
              </a:spcBef>
              <a:spcAft>
                <a:spcPct val="0"/>
              </a:spcAft>
              <a:buChar char="•"/>
              <a:defRPr sz="1600">
                <a:solidFill>
                  <a:schemeClr val="tx1"/>
                </a:solidFill>
                <a:latin typeface="+mn-lt"/>
                <a:ea typeface="MS PGothic" panose="020B0600070205080204" pitchFamily="34" charset="-128"/>
              </a:defRPr>
            </a:lvl5pPr>
            <a:lvl6pPr marL="2054225" indent="-223838" algn="l" rtl="0" eaLnBrk="0" fontAlgn="base" hangingPunct="0">
              <a:spcBef>
                <a:spcPct val="10000"/>
              </a:spcBef>
              <a:spcAft>
                <a:spcPct val="0"/>
              </a:spcAft>
              <a:buChar char="•"/>
              <a:defRPr sz="2000">
                <a:solidFill>
                  <a:schemeClr val="accent2"/>
                </a:solidFill>
                <a:latin typeface="+mn-lt"/>
                <a:ea typeface="+mn-ea"/>
              </a:defRPr>
            </a:lvl6pPr>
            <a:lvl7pPr marL="2511425" indent="-223838" algn="l" rtl="0" eaLnBrk="0" fontAlgn="base" hangingPunct="0">
              <a:spcBef>
                <a:spcPct val="10000"/>
              </a:spcBef>
              <a:spcAft>
                <a:spcPct val="0"/>
              </a:spcAft>
              <a:buChar char="•"/>
              <a:defRPr sz="2000">
                <a:solidFill>
                  <a:schemeClr val="accent2"/>
                </a:solidFill>
                <a:latin typeface="+mn-lt"/>
                <a:ea typeface="+mn-ea"/>
              </a:defRPr>
            </a:lvl7pPr>
            <a:lvl8pPr marL="2968625" indent="-223838" algn="l" rtl="0" eaLnBrk="0" fontAlgn="base" hangingPunct="0">
              <a:spcBef>
                <a:spcPct val="10000"/>
              </a:spcBef>
              <a:spcAft>
                <a:spcPct val="0"/>
              </a:spcAft>
              <a:buChar char="•"/>
              <a:defRPr sz="2000">
                <a:solidFill>
                  <a:schemeClr val="accent2"/>
                </a:solidFill>
                <a:latin typeface="+mn-lt"/>
                <a:ea typeface="+mn-ea"/>
              </a:defRPr>
            </a:lvl8pPr>
            <a:lvl9pPr marL="3425825" indent="-223838" algn="l" rtl="0" eaLnBrk="0" fontAlgn="base" hangingPunct="0">
              <a:spcBef>
                <a:spcPct val="10000"/>
              </a:spcBef>
              <a:spcAft>
                <a:spcPct val="0"/>
              </a:spcAft>
              <a:buChar char="•"/>
              <a:defRPr sz="2000">
                <a:solidFill>
                  <a:schemeClr val="accent2"/>
                </a:solidFill>
                <a:latin typeface="+mn-lt"/>
                <a:ea typeface="+mn-ea"/>
              </a:defRPr>
            </a:lvl9pPr>
          </a:lstStyle>
          <a:p>
            <a:pPr marL="0" indent="0">
              <a:buNone/>
            </a:pPr>
            <a:r>
              <a:rPr lang="en-US" sz="1800" dirty="0">
                <a:solidFill>
                  <a:srgbClr val="FFFF00"/>
                </a:solidFill>
              </a:rPr>
              <a:t>The Sobel filter</a:t>
            </a:r>
          </a:p>
        </p:txBody>
      </p:sp>
      <p:pic>
        <p:nvPicPr>
          <p:cNvPr id="8" name="Picture 7">
            <a:extLst>
              <a:ext uri="{FF2B5EF4-FFF2-40B4-BE49-F238E27FC236}">
                <a16:creationId xmlns:a16="http://schemas.microsoft.com/office/drawing/2014/main" id="{A24E3A1D-41BF-7949-79E7-906E248C8235}"/>
              </a:ext>
            </a:extLst>
          </p:cNvPr>
          <p:cNvPicPr>
            <a:picLocks noChangeAspect="1"/>
          </p:cNvPicPr>
          <p:nvPr/>
        </p:nvPicPr>
        <p:blipFill>
          <a:blip r:embed="rId4"/>
          <a:stretch>
            <a:fillRect/>
          </a:stretch>
        </p:blipFill>
        <p:spPr>
          <a:xfrm>
            <a:off x="650455" y="3067100"/>
            <a:ext cx="2300609" cy="1236041"/>
          </a:xfrm>
          <a:prstGeom prst="rect">
            <a:avLst/>
          </a:prstGeom>
        </p:spPr>
      </p:pic>
      <p:pic>
        <p:nvPicPr>
          <p:cNvPr id="13" name="Picture 12">
            <a:extLst>
              <a:ext uri="{FF2B5EF4-FFF2-40B4-BE49-F238E27FC236}">
                <a16:creationId xmlns:a16="http://schemas.microsoft.com/office/drawing/2014/main" id="{99349959-A016-57BC-B182-81E3877D6414}"/>
              </a:ext>
            </a:extLst>
          </p:cNvPr>
          <p:cNvPicPr>
            <a:picLocks noChangeAspect="1"/>
          </p:cNvPicPr>
          <p:nvPr/>
        </p:nvPicPr>
        <p:blipFill>
          <a:blip r:embed="rId5"/>
          <a:stretch>
            <a:fillRect/>
          </a:stretch>
        </p:blipFill>
        <p:spPr>
          <a:xfrm>
            <a:off x="6057861" y="2842884"/>
            <a:ext cx="2522096" cy="2071977"/>
          </a:xfrm>
          <a:prstGeom prst="rect">
            <a:avLst/>
          </a:prstGeom>
        </p:spPr>
      </p:pic>
    </p:spTree>
    <p:extLst>
      <p:ext uri="{BB962C8B-B14F-4D97-AF65-F5344CB8AC3E}">
        <p14:creationId xmlns:p14="http://schemas.microsoft.com/office/powerpoint/2010/main" val="20163282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91D2-4E1A-D44A-8993-6DE81619B13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69580C8-2F71-5342-9B3F-949A2BFBBBB5}"/>
              </a:ext>
            </a:extLst>
          </p:cNvPr>
          <p:cNvSpPr>
            <a:spLocks noGrp="1"/>
          </p:cNvSpPr>
          <p:nvPr>
            <p:ph idx="1"/>
          </p:nvPr>
        </p:nvSpPr>
        <p:spPr>
          <a:xfrm>
            <a:off x="647700" y="1752600"/>
            <a:ext cx="7848600" cy="2743200"/>
          </a:xfrm>
        </p:spPr>
        <p:txBody>
          <a:bodyPr/>
          <a:lstStyle/>
          <a:p>
            <a:r>
              <a:rPr lang="en-US" dirty="0"/>
              <a:t>Convolution: an Introduction</a:t>
            </a:r>
          </a:p>
          <a:p>
            <a:r>
              <a:rPr lang="en-US" dirty="0"/>
              <a:t>Image Enhancement: Noise Reduction (1) - lowpass</a:t>
            </a:r>
          </a:p>
          <a:p>
            <a:r>
              <a:rPr lang="en-US" dirty="0"/>
              <a:t>Convolution: a Revisit</a:t>
            </a:r>
          </a:p>
          <a:p>
            <a:r>
              <a:rPr lang="en-US" dirty="0"/>
              <a:t>Image Enhancement: Noise Reduction (2) - median</a:t>
            </a:r>
          </a:p>
          <a:p>
            <a:r>
              <a:rPr lang="en-US" dirty="0"/>
              <a:t>Edge Detection – first and second order detectors</a:t>
            </a:r>
          </a:p>
          <a:p>
            <a:r>
              <a:rPr lang="en-US" dirty="0"/>
              <a:t>An Example: SIFT</a:t>
            </a:r>
          </a:p>
        </p:txBody>
      </p:sp>
    </p:spTree>
    <p:extLst>
      <p:ext uri="{BB962C8B-B14F-4D97-AF65-F5344CB8AC3E}">
        <p14:creationId xmlns:p14="http://schemas.microsoft.com/office/powerpoint/2010/main" val="1696507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91D2-4E1A-D44A-8993-6DE81619B1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69580C8-2F71-5342-9B3F-949A2BFBBBB5}"/>
              </a:ext>
            </a:extLst>
          </p:cNvPr>
          <p:cNvSpPr>
            <a:spLocks noGrp="1"/>
          </p:cNvSpPr>
          <p:nvPr>
            <p:ph idx="1"/>
          </p:nvPr>
        </p:nvSpPr>
        <p:spPr/>
        <p:txBody>
          <a:bodyPr/>
          <a:lstStyle/>
          <a:p>
            <a:r>
              <a:rPr lang="en-US" dirty="0"/>
              <a:t>Convolution: an Introduction</a:t>
            </a:r>
          </a:p>
          <a:p>
            <a:r>
              <a:rPr lang="en-US" dirty="0"/>
              <a:t>Image Enhancement: Noise Reduction (1)</a:t>
            </a:r>
          </a:p>
          <a:p>
            <a:r>
              <a:rPr lang="en-US" dirty="0"/>
              <a:t>Convolution: a Revisit</a:t>
            </a:r>
          </a:p>
          <a:p>
            <a:r>
              <a:rPr lang="en-US" dirty="0"/>
              <a:t>Image Enhancement: Noise Reduction (2)</a:t>
            </a:r>
          </a:p>
          <a:p>
            <a:r>
              <a:rPr lang="en-US" dirty="0"/>
              <a:t>Edge Detection</a:t>
            </a:r>
          </a:p>
          <a:p>
            <a:r>
              <a:rPr lang="en-US" dirty="0"/>
              <a:t>An Example: SIFT</a:t>
            </a:r>
          </a:p>
        </p:txBody>
      </p:sp>
      <p:sp>
        <p:nvSpPr>
          <p:cNvPr id="4" name="Right Arrow 3">
            <a:extLst>
              <a:ext uri="{FF2B5EF4-FFF2-40B4-BE49-F238E27FC236}">
                <a16:creationId xmlns:a16="http://schemas.microsoft.com/office/drawing/2014/main" id="{F4101DDC-4288-B94F-94E5-EC338BA0C50F}"/>
              </a:ext>
            </a:extLst>
          </p:cNvPr>
          <p:cNvSpPr/>
          <p:nvPr/>
        </p:nvSpPr>
        <p:spPr bwMode="auto">
          <a:xfrm>
            <a:off x="152400" y="2286000"/>
            <a:ext cx="495300" cy="381000"/>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3332200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2"/>
          <p:cNvSpPr>
            <a:spLocks noGrp="1" noChangeArrowheads="1"/>
          </p:cNvSpPr>
          <p:nvPr>
            <p:ph type="title"/>
          </p:nvPr>
        </p:nvSpPr>
        <p:spPr>
          <a:xfrm>
            <a:off x="5334000" y="285750"/>
            <a:ext cx="3667125" cy="609600"/>
          </a:xfrm>
        </p:spPr>
        <p:txBody>
          <a:bodyPr/>
          <a:lstStyle/>
          <a:p>
            <a:r>
              <a:rPr lang="en-US" altLang="en-US"/>
              <a:t>Image Enhancement</a:t>
            </a:r>
          </a:p>
        </p:txBody>
      </p:sp>
      <p:sp>
        <p:nvSpPr>
          <p:cNvPr id="886787" name="Rectangle 3"/>
          <p:cNvSpPr>
            <a:spLocks noGrp="1" noChangeArrowheads="1"/>
          </p:cNvSpPr>
          <p:nvPr>
            <p:ph type="body" idx="1"/>
          </p:nvPr>
        </p:nvSpPr>
        <p:spPr>
          <a:xfrm>
            <a:off x="609600" y="1524000"/>
            <a:ext cx="7848600" cy="2362200"/>
          </a:xfrm>
        </p:spPr>
        <p:txBody>
          <a:bodyPr/>
          <a:lstStyle/>
          <a:p>
            <a:r>
              <a:rPr lang="en-US" altLang="en-US" dirty="0"/>
              <a:t>Goal: improve the ‘visual quality’ of the image</a:t>
            </a:r>
          </a:p>
          <a:p>
            <a:pPr lvl="1"/>
            <a:r>
              <a:rPr lang="en-US" altLang="en-US" dirty="0"/>
              <a:t>for human viewing</a:t>
            </a:r>
          </a:p>
          <a:p>
            <a:pPr lvl="1"/>
            <a:r>
              <a:rPr lang="en-US" altLang="en-US" dirty="0"/>
              <a:t>for subsequent processing</a:t>
            </a:r>
          </a:p>
          <a:p>
            <a:r>
              <a:rPr lang="en-US" altLang="en-US" dirty="0"/>
              <a:t>Two typical methods</a:t>
            </a:r>
          </a:p>
          <a:p>
            <a:pPr lvl="1"/>
            <a:r>
              <a:rPr lang="en-US" altLang="en-US" dirty="0"/>
              <a:t>spatial domain techniques....</a:t>
            </a:r>
          </a:p>
          <a:p>
            <a:pPr lvl="2"/>
            <a:r>
              <a:rPr lang="en-US" altLang="en-US" dirty="0"/>
              <a:t>operate directly on image pixels</a:t>
            </a:r>
          </a:p>
          <a:p>
            <a:pPr lvl="1"/>
            <a:r>
              <a:rPr lang="en-US" altLang="en-US" dirty="0"/>
              <a:t>frequency domain techniques....</a:t>
            </a:r>
          </a:p>
          <a:p>
            <a:pPr lvl="2"/>
            <a:r>
              <a:rPr lang="en-US" altLang="en-US" dirty="0"/>
              <a:t>operate on the Fourier transform of the image</a:t>
            </a:r>
          </a:p>
          <a:p>
            <a:r>
              <a:rPr lang="en-US" altLang="en-US" dirty="0"/>
              <a:t>No general theory of ‘visual quality’</a:t>
            </a:r>
          </a:p>
          <a:p>
            <a:pPr lvl="1"/>
            <a:r>
              <a:rPr lang="en-US" altLang="en-US" dirty="0"/>
              <a:t>General assumption: if it looks better, it is better</a:t>
            </a:r>
          </a:p>
          <a:p>
            <a:pPr lvl="1"/>
            <a:r>
              <a:rPr lang="en-US" altLang="en-US" dirty="0"/>
              <a:t>Often not a good assumption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Rectangle 2"/>
          <p:cNvSpPr>
            <a:spLocks noGrp="1" noChangeArrowheads="1"/>
          </p:cNvSpPr>
          <p:nvPr>
            <p:ph type="title"/>
          </p:nvPr>
        </p:nvSpPr>
        <p:spPr>
          <a:xfrm>
            <a:off x="4638675" y="285750"/>
            <a:ext cx="4505325" cy="609600"/>
          </a:xfrm>
        </p:spPr>
        <p:txBody>
          <a:bodyPr/>
          <a:lstStyle/>
          <a:p>
            <a:r>
              <a:rPr lang="en-US" altLang="en-US" dirty="0"/>
              <a:t>Spatial Domain Methods</a:t>
            </a:r>
          </a:p>
        </p:txBody>
      </p:sp>
      <p:sp>
        <p:nvSpPr>
          <p:cNvPr id="887811" name="Rectangle 3"/>
          <p:cNvSpPr>
            <a:spLocks noGrp="1" noChangeArrowheads="1"/>
          </p:cNvSpPr>
          <p:nvPr>
            <p:ph type="body" idx="1"/>
          </p:nvPr>
        </p:nvSpPr>
        <p:spPr>
          <a:xfrm>
            <a:off x="762000" y="3657600"/>
            <a:ext cx="7848600" cy="3124200"/>
          </a:xfrm>
        </p:spPr>
        <p:txBody>
          <a:bodyPr/>
          <a:lstStyle/>
          <a:p>
            <a:pPr>
              <a:spcBef>
                <a:spcPct val="0"/>
              </a:spcBef>
            </a:pPr>
            <a:r>
              <a:rPr lang="en-US" altLang="en-US" dirty="0"/>
              <a:t>Transformation T</a:t>
            </a:r>
          </a:p>
          <a:p>
            <a:pPr lvl="1">
              <a:spcBef>
                <a:spcPct val="0"/>
              </a:spcBef>
            </a:pPr>
            <a:r>
              <a:rPr lang="en-US" altLang="en-US" dirty="0"/>
              <a:t>point - pixel to pixel</a:t>
            </a:r>
          </a:p>
          <a:p>
            <a:pPr lvl="1">
              <a:spcBef>
                <a:spcPct val="0"/>
              </a:spcBef>
            </a:pPr>
            <a:r>
              <a:rPr lang="en-US" altLang="en-US" dirty="0">
                <a:solidFill>
                  <a:srgbClr val="FFFF00"/>
                </a:solidFill>
              </a:rPr>
              <a:t>area - local area to pixel</a:t>
            </a:r>
          </a:p>
          <a:p>
            <a:pPr lvl="1">
              <a:spcBef>
                <a:spcPct val="0"/>
              </a:spcBef>
            </a:pPr>
            <a:r>
              <a:rPr lang="en-US" altLang="en-US" dirty="0"/>
              <a:t>global - entire image to pixel</a:t>
            </a:r>
          </a:p>
          <a:p>
            <a:pPr>
              <a:spcBef>
                <a:spcPct val="0"/>
              </a:spcBef>
            </a:pPr>
            <a:r>
              <a:rPr lang="en-US" altLang="en-US" dirty="0"/>
              <a:t>Neighborhoods </a:t>
            </a:r>
          </a:p>
          <a:p>
            <a:pPr lvl="1">
              <a:spcBef>
                <a:spcPct val="0"/>
              </a:spcBef>
            </a:pPr>
            <a:r>
              <a:rPr lang="en-US" altLang="en-US" dirty="0"/>
              <a:t>typically rectangular</a:t>
            </a:r>
          </a:p>
          <a:p>
            <a:pPr lvl="1">
              <a:spcBef>
                <a:spcPct val="0"/>
              </a:spcBef>
            </a:pPr>
            <a:r>
              <a:rPr lang="en-US" altLang="en-US" dirty="0"/>
              <a:t>typically an odd size: 3x3, 5x5, etc</a:t>
            </a:r>
          </a:p>
          <a:p>
            <a:pPr lvl="1">
              <a:spcBef>
                <a:spcPct val="0"/>
              </a:spcBef>
            </a:pPr>
            <a:r>
              <a:rPr lang="en-US" altLang="en-US" dirty="0"/>
              <a:t>centered on pixel I(</a:t>
            </a:r>
            <a:r>
              <a:rPr lang="en-US" altLang="en-US" dirty="0" err="1"/>
              <a:t>x,y</a:t>
            </a:r>
            <a:r>
              <a:rPr lang="en-US" altLang="en-US" dirty="0"/>
              <a:t>)</a:t>
            </a:r>
          </a:p>
          <a:p>
            <a:pPr>
              <a:spcBef>
                <a:spcPct val="0"/>
              </a:spcBef>
            </a:pPr>
            <a:r>
              <a:rPr lang="en-US" altLang="en-US" dirty="0"/>
              <a:t>Many IP algorithms rely on this basic notion</a:t>
            </a:r>
          </a:p>
        </p:txBody>
      </p:sp>
      <p:grpSp>
        <p:nvGrpSpPr>
          <p:cNvPr id="20" name="Group 19"/>
          <p:cNvGrpSpPr/>
          <p:nvPr/>
        </p:nvGrpSpPr>
        <p:grpSpPr>
          <a:xfrm>
            <a:off x="762000" y="1157288"/>
            <a:ext cx="7572375" cy="2347912"/>
            <a:chOff x="762000" y="1157288"/>
            <a:chExt cx="7572375" cy="2347912"/>
          </a:xfrm>
        </p:grpSpPr>
        <p:pic>
          <p:nvPicPr>
            <p:cNvPr id="887812" name="Picture 4"/>
            <p:cNvPicPr>
              <a:picLocks noChangeAspect="1" noChangeArrowheads="1"/>
            </p:cNvPicPr>
            <p:nvPr/>
          </p:nvPicPr>
          <p:blipFill>
            <a:blip r:embed="rId2" cstate="print"/>
            <a:srcRect/>
            <a:stretch>
              <a:fillRect/>
            </a:stretch>
          </p:blipFill>
          <p:spPr bwMode="auto">
            <a:xfrm>
              <a:off x="5591175" y="1176338"/>
              <a:ext cx="2743200" cy="1879600"/>
            </a:xfrm>
            <a:prstGeom prst="rect">
              <a:avLst/>
            </a:prstGeom>
            <a:noFill/>
            <a:ln w="19050">
              <a:solidFill>
                <a:srgbClr val="FFFFFF"/>
              </a:solidFill>
              <a:miter lim="800000"/>
              <a:headEnd/>
              <a:tailEnd/>
            </a:ln>
          </p:spPr>
        </p:pic>
        <p:pic>
          <p:nvPicPr>
            <p:cNvPr id="887813" name="Picture 5"/>
            <p:cNvPicPr>
              <a:picLocks noChangeAspect="1" noChangeArrowheads="1"/>
            </p:cNvPicPr>
            <p:nvPr/>
          </p:nvPicPr>
          <p:blipFill>
            <a:blip r:embed="rId3" cstate="print"/>
            <a:srcRect/>
            <a:stretch>
              <a:fillRect/>
            </a:stretch>
          </p:blipFill>
          <p:spPr bwMode="auto">
            <a:xfrm>
              <a:off x="1428750" y="1157288"/>
              <a:ext cx="2743200" cy="1879600"/>
            </a:xfrm>
            <a:prstGeom prst="rect">
              <a:avLst/>
            </a:prstGeom>
            <a:noFill/>
            <a:ln w="19050">
              <a:solidFill>
                <a:srgbClr val="FFFFFF"/>
              </a:solidFill>
              <a:miter lim="800000"/>
              <a:headEnd/>
              <a:tailEnd/>
            </a:ln>
          </p:spPr>
        </p:pic>
        <p:sp>
          <p:nvSpPr>
            <p:cNvPr id="887814" name="Text Box 6"/>
            <p:cNvSpPr txBox="1">
              <a:spLocks noChangeArrowheads="1"/>
            </p:cNvSpPr>
            <p:nvPr/>
          </p:nvSpPr>
          <p:spPr bwMode="auto">
            <a:xfrm>
              <a:off x="4495800" y="2025650"/>
              <a:ext cx="920750" cy="336550"/>
            </a:xfrm>
            <a:prstGeom prst="rect">
              <a:avLst/>
            </a:prstGeom>
            <a:noFill/>
            <a:ln w="12700">
              <a:noFill/>
              <a:miter lim="800000"/>
              <a:headEnd type="none" w="sm" len="sm"/>
              <a:tailEnd type="none" w="sm" len="sm"/>
            </a:ln>
            <a:effectLst/>
          </p:spPr>
          <p:txBody>
            <a:bodyPr wrap="none">
              <a:spAutoFit/>
            </a:bodyPr>
            <a:lstStyle/>
            <a:p>
              <a:r>
                <a:rPr lang="en-US" altLang="en-US" sz="1600" b="1"/>
                <a:t>T(I(x,y))</a:t>
              </a:r>
            </a:p>
          </p:txBody>
        </p:sp>
        <p:sp>
          <p:nvSpPr>
            <p:cNvPr id="887816" name="Rectangle 8"/>
            <p:cNvSpPr>
              <a:spLocks noChangeArrowheads="1"/>
            </p:cNvSpPr>
            <p:nvPr/>
          </p:nvSpPr>
          <p:spPr bwMode="auto">
            <a:xfrm>
              <a:off x="2895600" y="2406650"/>
              <a:ext cx="76200" cy="76200"/>
            </a:xfrm>
            <a:prstGeom prst="rect">
              <a:avLst/>
            </a:prstGeom>
            <a:solidFill>
              <a:srgbClr val="D82204"/>
            </a:solidFill>
            <a:ln w="12700">
              <a:solidFill>
                <a:srgbClr val="D82204"/>
              </a:solidFill>
              <a:miter lim="800000"/>
              <a:headEnd type="none" w="sm" len="sm"/>
              <a:tailEnd type="none" w="sm" len="sm"/>
            </a:ln>
            <a:effectLst/>
          </p:spPr>
          <p:txBody>
            <a:bodyPr wrap="none" anchor="ctr"/>
            <a:lstStyle/>
            <a:p>
              <a:endParaRPr lang="en-US"/>
            </a:p>
          </p:txBody>
        </p:sp>
        <p:sp>
          <p:nvSpPr>
            <p:cNvPr id="887817" name="Rectangle 9"/>
            <p:cNvSpPr>
              <a:spLocks noChangeArrowheads="1"/>
            </p:cNvSpPr>
            <p:nvPr/>
          </p:nvSpPr>
          <p:spPr bwMode="auto">
            <a:xfrm>
              <a:off x="2819400" y="2330450"/>
              <a:ext cx="228600" cy="228600"/>
            </a:xfrm>
            <a:prstGeom prst="rect">
              <a:avLst/>
            </a:prstGeom>
            <a:noFill/>
            <a:ln w="19050">
              <a:solidFill>
                <a:srgbClr val="D82204"/>
              </a:solidFill>
              <a:miter lim="800000"/>
              <a:headEnd type="none" w="sm" len="sm"/>
              <a:tailEnd type="none" w="sm" len="sm"/>
            </a:ln>
            <a:effectLst/>
          </p:spPr>
          <p:txBody>
            <a:bodyPr wrap="none" anchor="ctr"/>
            <a:lstStyle/>
            <a:p>
              <a:endParaRPr lang="en-US"/>
            </a:p>
          </p:txBody>
        </p:sp>
        <p:cxnSp>
          <p:nvCxnSpPr>
            <p:cNvPr id="887818" name="AutoShape 10"/>
            <p:cNvCxnSpPr>
              <a:cxnSpLocks noChangeShapeType="1"/>
              <a:stCxn id="887817" idx="3"/>
              <a:endCxn id="887814" idx="1"/>
            </p:cNvCxnSpPr>
            <p:nvPr/>
          </p:nvCxnSpPr>
          <p:spPr bwMode="auto">
            <a:xfrm flipV="1">
              <a:off x="3057525" y="2193925"/>
              <a:ext cx="1438275" cy="250825"/>
            </a:xfrm>
            <a:prstGeom prst="curvedConnector3">
              <a:avLst>
                <a:gd name="adj1" fmla="val 49667"/>
              </a:avLst>
            </a:prstGeom>
            <a:noFill/>
            <a:ln w="28575">
              <a:solidFill>
                <a:schemeClr val="folHlink"/>
              </a:solidFill>
              <a:round/>
              <a:headEnd type="none" w="sm" len="sm"/>
              <a:tailEnd type="triangle" w="sm" len="sm"/>
            </a:ln>
            <a:effectLst/>
          </p:spPr>
        </p:cxnSp>
        <p:sp>
          <p:nvSpPr>
            <p:cNvPr id="887819" name="Rectangle 11"/>
            <p:cNvSpPr>
              <a:spLocks noChangeArrowheads="1"/>
            </p:cNvSpPr>
            <p:nvPr/>
          </p:nvSpPr>
          <p:spPr bwMode="auto">
            <a:xfrm>
              <a:off x="7069138" y="2393950"/>
              <a:ext cx="76200" cy="76200"/>
            </a:xfrm>
            <a:prstGeom prst="rect">
              <a:avLst/>
            </a:prstGeom>
            <a:solidFill>
              <a:srgbClr val="D82204"/>
            </a:solidFill>
            <a:ln w="12700">
              <a:solidFill>
                <a:srgbClr val="D82204"/>
              </a:solidFill>
              <a:miter lim="800000"/>
              <a:headEnd type="none" w="sm" len="sm"/>
              <a:tailEnd type="none" w="sm" len="sm"/>
            </a:ln>
            <a:effectLst/>
          </p:spPr>
          <p:txBody>
            <a:bodyPr wrap="none" anchor="ctr"/>
            <a:lstStyle/>
            <a:p>
              <a:endParaRPr lang="en-US"/>
            </a:p>
          </p:txBody>
        </p:sp>
        <p:cxnSp>
          <p:nvCxnSpPr>
            <p:cNvPr id="887820" name="AutoShape 12"/>
            <p:cNvCxnSpPr>
              <a:cxnSpLocks noChangeShapeType="1"/>
              <a:stCxn id="887814" idx="3"/>
              <a:endCxn id="887819" idx="0"/>
            </p:cNvCxnSpPr>
            <p:nvPr/>
          </p:nvCxnSpPr>
          <p:spPr bwMode="auto">
            <a:xfrm>
              <a:off x="5416550" y="2193925"/>
              <a:ext cx="1690688" cy="200025"/>
            </a:xfrm>
            <a:prstGeom prst="curvedConnector2">
              <a:avLst/>
            </a:prstGeom>
            <a:noFill/>
            <a:ln w="28575">
              <a:solidFill>
                <a:schemeClr val="folHlink"/>
              </a:solidFill>
              <a:round/>
              <a:headEnd type="none" w="sm" len="sm"/>
              <a:tailEnd type="triangle" w="sm" len="sm"/>
            </a:ln>
            <a:effectLst/>
          </p:spPr>
        </p:cxnSp>
        <p:sp>
          <p:nvSpPr>
            <p:cNvPr id="887821" name="Text Box 13"/>
            <p:cNvSpPr txBox="1">
              <a:spLocks noChangeArrowheads="1"/>
            </p:cNvSpPr>
            <p:nvPr/>
          </p:nvSpPr>
          <p:spPr bwMode="auto">
            <a:xfrm>
              <a:off x="2895600" y="3168650"/>
              <a:ext cx="660400" cy="336550"/>
            </a:xfrm>
            <a:prstGeom prst="rect">
              <a:avLst/>
            </a:prstGeom>
            <a:noFill/>
            <a:ln w="12700">
              <a:noFill/>
              <a:miter lim="800000"/>
              <a:headEnd type="none" w="sm" len="sm"/>
              <a:tailEnd type="none" w="sm" len="sm"/>
            </a:ln>
            <a:effectLst/>
          </p:spPr>
          <p:txBody>
            <a:bodyPr wrap="none">
              <a:spAutoFit/>
            </a:bodyPr>
            <a:lstStyle/>
            <a:p>
              <a:r>
                <a:rPr lang="en-US" altLang="en-US" sz="1600" b="1"/>
                <a:t>I(x,y)</a:t>
              </a:r>
            </a:p>
          </p:txBody>
        </p:sp>
        <p:sp>
          <p:nvSpPr>
            <p:cNvPr id="887822" name="Text Box 14"/>
            <p:cNvSpPr txBox="1">
              <a:spLocks noChangeArrowheads="1"/>
            </p:cNvSpPr>
            <p:nvPr/>
          </p:nvSpPr>
          <p:spPr bwMode="auto">
            <a:xfrm>
              <a:off x="6705600" y="3168650"/>
              <a:ext cx="717550" cy="336550"/>
            </a:xfrm>
            <a:prstGeom prst="rect">
              <a:avLst/>
            </a:prstGeom>
            <a:noFill/>
            <a:ln w="12700">
              <a:noFill/>
              <a:miter lim="800000"/>
              <a:headEnd type="none" w="sm" len="sm"/>
              <a:tailEnd type="none" w="sm" len="sm"/>
            </a:ln>
            <a:effectLst/>
          </p:spPr>
          <p:txBody>
            <a:bodyPr wrap="none">
              <a:spAutoFit/>
            </a:bodyPr>
            <a:lstStyle/>
            <a:p>
              <a:r>
                <a:rPr lang="en-US" altLang="en-US" sz="1600" b="1"/>
                <a:t>I’(x,y)</a:t>
              </a:r>
            </a:p>
          </p:txBody>
        </p:sp>
        <p:sp>
          <p:nvSpPr>
            <p:cNvPr id="887823" name="Line 15"/>
            <p:cNvSpPr>
              <a:spLocks noChangeShapeType="1"/>
            </p:cNvSpPr>
            <p:nvPr/>
          </p:nvSpPr>
          <p:spPr bwMode="auto">
            <a:xfrm flipH="1" flipV="1">
              <a:off x="2940050" y="2497138"/>
              <a:ext cx="184150" cy="671512"/>
            </a:xfrm>
            <a:prstGeom prst="line">
              <a:avLst/>
            </a:prstGeom>
            <a:noFill/>
            <a:ln w="12700">
              <a:solidFill>
                <a:schemeClr val="tx1"/>
              </a:solidFill>
              <a:round/>
              <a:headEnd type="none" w="sm" len="sm"/>
              <a:tailEnd type="triangle" w="sm" len="sm"/>
            </a:ln>
            <a:effectLst/>
          </p:spPr>
          <p:txBody>
            <a:bodyPr wrap="none" anchor="ctr"/>
            <a:lstStyle/>
            <a:p>
              <a:endParaRPr lang="en-US"/>
            </a:p>
          </p:txBody>
        </p:sp>
        <p:sp>
          <p:nvSpPr>
            <p:cNvPr id="887824" name="Line 16"/>
            <p:cNvSpPr>
              <a:spLocks noChangeShapeType="1"/>
            </p:cNvSpPr>
            <p:nvPr/>
          </p:nvSpPr>
          <p:spPr bwMode="auto">
            <a:xfrm flipV="1">
              <a:off x="7058025" y="2466975"/>
              <a:ext cx="53975" cy="708025"/>
            </a:xfrm>
            <a:prstGeom prst="line">
              <a:avLst/>
            </a:prstGeom>
            <a:noFill/>
            <a:ln w="12700">
              <a:solidFill>
                <a:schemeClr val="tx1"/>
              </a:solidFill>
              <a:round/>
              <a:headEnd type="none" w="sm" len="sm"/>
              <a:tailEnd type="triangle" w="sm" len="sm"/>
            </a:ln>
            <a:effectLst/>
          </p:spPr>
          <p:txBody>
            <a:bodyPr wrap="none" anchor="ctr"/>
            <a:lstStyle/>
            <a:p>
              <a:endParaRPr lang="en-US"/>
            </a:p>
          </p:txBody>
        </p:sp>
        <p:sp>
          <p:nvSpPr>
            <p:cNvPr id="887825" name="Text Box 17"/>
            <p:cNvSpPr txBox="1">
              <a:spLocks noChangeArrowheads="1"/>
            </p:cNvSpPr>
            <p:nvPr/>
          </p:nvSpPr>
          <p:spPr bwMode="auto">
            <a:xfrm>
              <a:off x="762000" y="3168650"/>
              <a:ext cx="1751013" cy="336550"/>
            </a:xfrm>
            <a:prstGeom prst="rect">
              <a:avLst/>
            </a:prstGeom>
            <a:noFill/>
            <a:ln w="12700">
              <a:noFill/>
              <a:miter lim="800000"/>
              <a:headEnd type="none" w="sm" len="sm"/>
              <a:tailEnd type="none" w="sm" len="sm"/>
            </a:ln>
            <a:effectLst/>
          </p:spPr>
          <p:txBody>
            <a:bodyPr wrap="none">
              <a:spAutoFit/>
            </a:bodyPr>
            <a:lstStyle/>
            <a:p>
              <a:r>
                <a:rPr lang="en-US" altLang="en-US" sz="1600" b="1"/>
                <a:t>neighborhood N</a:t>
              </a:r>
            </a:p>
          </p:txBody>
        </p:sp>
        <p:sp>
          <p:nvSpPr>
            <p:cNvPr id="887826" name="Line 18"/>
            <p:cNvSpPr>
              <a:spLocks noChangeShapeType="1"/>
            </p:cNvSpPr>
            <p:nvPr/>
          </p:nvSpPr>
          <p:spPr bwMode="auto">
            <a:xfrm flipV="1">
              <a:off x="2012950" y="2559050"/>
              <a:ext cx="806450" cy="671513"/>
            </a:xfrm>
            <a:prstGeom prst="line">
              <a:avLst/>
            </a:prstGeom>
            <a:noFill/>
            <a:ln w="12700">
              <a:solidFill>
                <a:schemeClr val="tx1"/>
              </a:solidFill>
              <a:round/>
              <a:headEnd type="none" w="sm" len="sm"/>
              <a:tailEnd type="triangle" w="sm" len="sm"/>
            </a:ln>
            <a:effectLst/>
          </p:spPr>
          <p:txBody>
            <a:bodyPr wrap="none" anchor="ctr"/>
            <a:lstStyle/>
            <a:p>
              <a:endParaRPr lang="en-US"/>
            </a:p>
          </p:txBody>
        </p:sp>
      </p:grpSp>
      <p:sp>
        <p:nvSpPr>
          <p:cNvPr id="887827" name="Text Box 19"/>
          <p:cNvSpPr txBox="1">
            <a:spLocks noChangeArrowheads="1"/>
          </p:cNvSpPr>
          <p:nvPr/>
        </p:nvSpPr>
        <p:spPr bwMode="auto">
          <a:xfrm>
            <a:off x="5715000" y="4114800"/>
            <a:ext cx="2425700" cy="457200"/>
          </a:xfrm>
          <a:prstGeom prst="rect">
            <a:avLst/>
          </a:prstGeom>
          <a:solidFill>
            <a:schemeClr val="folHlink"/>
          </a:solidFill>
          <a:ln w="12700">
            <a:noFill/>
            <a:miter lim="800000"/>
            <a:headEnd type="none" w="sm" len="sm"/>
            <a:tailEnd type="none" w="sm" len="sm"/>
          </a:ln>
          <a:effectLst/>
        </p:spPr>
        <p:txBody>
          <a:bodyPr wrap="none">
            <a:spAutoFit/>
          </a:bodyPr>
          <a:lstStyle/>
          <a:p>
            <a:r>
              <a:rPr lang="en-US" altLang="en-US" sz="2400" b="1" dirty="0">
                <a:solidFill>
                  <a:schemeClr val="bg2"/>
                </a:solidFill>
              </a:rPr>
              <a:t>I’(</a:t>
            </a:r>
            <a:r>
              <a:rPr lang="en-US" altLang="en-US" sz="2400" b="1" dirty="0" err="1">
                <a:solidFill>
                  <a:schemeClr val="bg2"/>
                </a:solidFill>
              </a:rPr>
              <a:t>x,y</a:t>
            </a:r>
            <a:r>
              <a:rPr lang="en-US" altLang="en-US" sz="2400" b="1" dirty="0">
                <a:solidFill>
                  <a:schemeClr val="bg2"/>
                </a:solidFill>
              </a:rPr>
              <a:t>) = T(I(</a:t>
            </a:r>
            <a:r>
              <a:rPr lang="en-US" altLang="en-US" sz="2400" b="1" dirty="0" err="1">
                <a:solidFill>
                  <a:schemeClr val="bg2"/>
                </a:solidFill>
              </a:rPr>
              <a:t>x,y</a:t>
            </a:r>
            <a:r>
              <a:rPr lang="en-US" altLang="en-US" sz="2400" b="1" dirty="0">
                <a:solidFill>
                  <a:schemeClr val="bg2"/>
                </a:solidFill>
              </a:rPr>
              <a:t>))</a:t>
            </a:r>
          </a:p>
        </p:txBody>
      </p:sp>
      <p:sp>
        <p:nvSpPr>
          <p:cNvPr id="887828" name="Text Box 20"/>
          <p:cNvSpPr txBox="1">
            <a:spLocks noChangeArrowheads="1"/>
          </p:cNvSpPr>
          <p:nvPr/>
        </p:nvSpPr>
        <p:spPr bwMode="auto">
          <a:xfrm>
            <a:off x="6396038" y="4800600"/>
            <a:ext cx="1071562" cy="457200"/>
          </a:xfrm>
          <a:prstGeom prst="rect">
            <a:avLst/>
          </a:prstGeom>
          <a:solidFill>
            <a:schemeClr val="folHlink"/>
          </a:solidFill>
          <a:ln w="12700">
            <a:noFill/>
            <a:miter lim="800000"/>
            <a:headEnd type="none" w="sm" len="sm"/>
            <a:tailEnd type="none" w="sm" len="sm"/>
          </a:ln>
          <a:effectLst/>
        </p:spPr>
        <p:txBody>
          <a:bodyPr wrap="none">
            <a:spAutoFit/>
          </a:bodyPr>
          <a:lstStyle/>
          <a:p>
            <a:r>
              <a:rPr lang="en-US" altLang="en-US" sz="2400" b="1">
                <a:solidFill>
                  <a:schemeClr val="bg2"/>
                </a:solidFill>
              </a:rPr>
              <a:t>O=T(I)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Rectangle 2"/>
          <p:cNvSpPr>
            <a:spLocks noGrp="1" noChangeArrowheads="1"/>
          </p:cNvSpPr>
          <p:nvPr>
            <p:ph type="title"/>
          </p:nvPr>
        </p:nvSpPr>
        <p:spPr>
          <a:xfrm>
            <a:off x="6010275" y="285750"/>
            <a:ext cx="3133725" cy="609600"/>
          </a:xfrm>
        </p:spPr>
        <p:txBody>
          <a:bodyPr/>
          <a:lstStyle/>
          <a:p>
            <a:r>
              <a:rPr lang="en-US" altLang="en-US" dirty="0"/>
              <a:t>Noise Reduction</a:t>
            </a:r>
          </a:p>
        </p:txBody>
      </p:sp>
      <p:sp>
        <p:nvSpPr>
          <p:cNvPr id="919556" name="Rectangle 4"/>
          <p:cNvSpPr>
            <a:spLocks noGrp="1" noChangeArrowheads="1"/>
          </p:cNvSpPr>
          <p:nvPr>
            <p:ph type="body" idx="1"/>
          </p:nvPr>
        </p:nvSpPr>
        <p:spPr>
          <a:xfrm>
            <a:off x="609600" y="1295400"/>
            <a:ext cx="7848600" cy="2362200"/>
          </a:xfrm>
          <a:noFill/>
          <a:ln/>
        </p:spPr>
        <p:txBody>
          <a:bodyPr/>
          <a:lstStyle/>
          <a:p>
            <a:r>
              <a:rPr lang="en-US" altLang="en-US" dirty="0"/>
              <a:t>What is noise?</a:t>
            </a:r>
          </a:p>
          <a:p>
            <a:r>
              <a:rPr lang="en-US" altLang="en-US" dirty="0"/>
              <a:t>How is noise reduction performed?</a:t>
            </a:r>
          </a:p>
          <a:p>
            <a:pPr lvl="1"/>
            <a:r>
              <a:rPr lang="en-GB" altLang="en-US" dirty="0"/>
              <a:t>Noise reduction from first principles</a:t>
            </a:r>
          </a:p>
          <a:p>
            <a:pPr lvl="1"/>
            <a:r>
              <a:rPr lang="en-GB" altLang="en-US" dirty="0"/>
              <a:t>Neighbourhood operators</a:t>
            </a:r>
          </a:p>
          <a:p>
            <a:pPr lvl="2"/>
            <a:r>
              <a:rPr lang="en-GB" altLang="en-US" dirty="0"/>
              <a:t>linear filters (low pass, high pass)</a:t>
            </a:r>
          </a:p>
          <a:p>
            <a:pPr lvl="2"/>
            <a:r>
              <a:rPr lang="en-GB" altLang="en-US" dirty="0"/>
              <a:t>non-linear filters (median)</a:t>
            </a:r>
            <a:endParaRPr lang="en-US" altLang="en-US" sz="1800" dirty="0"/>
          </a:p>
        </p:txBody>
      </p:sp>
      <p:grpSp>
        <p:nvGrpSpPr>
          <p:cNvPr id="15" name="Group 14"/>
          <p:cNvGrpSpPr/>
          <p:nvPr/>
        </p:nvGrpSpPr>
        <p:grpSpPr>
          <a:xfrm>
            <a:off x="476250" y="3860800"/>
            <a:ext cx="8362950" cy="2892425"/>
            <a:chOff x="476250" y="3860800"/>
            <a:chExt cx="8362950" cy="2892425"/>
          </a:xfrm>
        </p:grpSpPr>
        <p:pic>
          <p:nvPicPr>
            <p:cNvPr id="919557" name="Picture 5" descr="boat_512"/>
            <p:cNvPicPr>
              <a:picLocks noChangeAspect="1" noChangeArrowheads="1"/>
            </p:cNvPicPr>
            <p:nvPr/>
          </p:nvPicPr>
          <p:blipFill>
            <a:blip r:embed="rId2" cstate="print"/>
            <a:srcRect/>
            <a:stretch>
              <a:fillRect/>
            </a:stretch>
          </p:blipFill>
          <p:spPr bwMode="auto">
            <a:xfrm>
              <a:off x="476250" y="3860800"/>
              <a:ext cx="2438400" cy="2438400"/>
            </a:xfrm>
            <a:prstGeom prst="rect">
              <a:avLst/>
            </a:prstGeom>
            <a:noFill/>
            <a:ln w="28575">
              <a:solidFill>
                <a:schemeClr val="folHlink"/>
              </a:solidFill>
              <a:miter lim="800000"/>
              <a:headEnd/>
              <a:tailEnd/>
            </a:ln>
          </p:spPr>
        </p:pic>
        <p:pic>
          <p:nvPicPr>
            <p:cNvPr id="919558" name="Picture 6" descr="noise"/>
            <p:cNvPicPr>
              <a:picLocks noChangeAspect="1" noChangeArrowheads="1"/>
            </p:cNvPicPr>
            <p:nvPr/>
          </p:nvPicPr>
          <p:blipFill>
            <a:blip r:embed="rId3" cstate="print"/>
            <a:srcRect l="11157" t="9128" r="11510" b="9447"/>
            <a:stretch>
              <a:fillRect/>
            </a:stretch>
          </p:blipFill>
          <p:spPr bwMode="auto">
            <a:xfrm>
              <a:off x="3322638" y="3905250"/>
              <a:ext cx="2430462" cy="2435225"/>
            </a:xfrm>
            <a:prstGeom prst="rect">
              <a:avLst/>
            </a:prstGeom>
            <a:noFill/>
            <a:ln w="28575">
              <a:solidFill>
                <a:schemeClr val="folHlink"/>
              </a:solidFill>
              <a:miter lim="800000"/>
              <a:headEnd/>
              <a:tailEnd/>
            </a:ln>
          </p:spPr>
        </p:pic>
        <p:sp>
          <p:nvSpPr>
            <p:cNvPr id="919559" name="Text Box 7"/>
            <p:cNvSpPr txBox="1">
              <a:spLocks noChangeArrowheads="1"/>
            </p:cNvSpPr>
            <p:nvPr/>
          </p:nvSpPr>
          <p:spPr bwMode="auto">
            <a:xfrm>
              <a:off x="1200150" y="6254750"/>
              <a:ext cx="927100" cy="457200"/>
            </a:xfrm>
            <a:prstGeom prst="rect">
              <a:avLst/>
            </a:prstGeom>
            <a:noFill/>
            <a:ln w="9525">
              <a:noFill/>
              <a:miter lim="800000"/>
              <a:headEnd/>
              <a:tailEnd/>
            </a:ln>
            <a:effectLst/>
          </p:spPr>
          <p:txBody>
            <a:bodyPr wrap="none">
              <a:spAutoFit/>
            </a:bodyPr>
            <a:lstStyle/>
            <a:p>
              <a:r>
                <a:rPr lang="en-GB" altLang="en-US" sz="2400">
                  <a:latin typeface="Times New Roman" pitchFamily="18" charset="0"/>
                </a:rPr>
                <a:t>image</a:t>
              </a:r>
            </a:p>
          </p:txBody>
        </p:sp>
        <p:sp>
          <p:nvSpPr>
            <p:cNvPr id="919560" name="Text Box 8"/>
            <p:cNvSpPr txBox="1">
              <a:spLocks noChangeArrowheads="1"/>
            </p:cNvSpPr>
            <p:nvPr/>
          </p:nvSpPr>
          <p:spPr bwMode="auto">
            <a:xfrm>
              <a:off x="2914650" y="4876800"/>
              <a:ext cx="357188" cy="457200"/>
            </a:xfrm>
            <a:prstGeom prst="rect">
              <a:avLst/>
            </a:prstGeom>
            <a:noFill/>
            <a:ln w="9525">
              <a:noFill/>
              <a:miter lim="800000"/>
              <a:headEnd/>
              <a:tailEnd/>
            </a:ln>
            <a:effectLst/>
          </p:spPr>
          <p:txBody>
            <a:bodyPr wrap="none">
              <a:spAutoFit/>
            </a:bodyPr>
            <a:lstStyle/>
            <a:p>
              <a:r>
                <a:rPr lang="en-GB" altLang="en-US" sz="2400" b="1">
                  <a:latin typeface="Times New Roman" pitchFamily="18" charset="0"/>
                </a:rPr>
                <a:t>+</a:t>
              </a:r>
            </a:p>
          </p:txBody>
        </p:sp>
        <p:sp>
          <p:nvSpPr>
            <p:cNvPr id="919561" name="Text Box 9"/>
            <p:cNvSpPr txBox="1">
              <a:spLocks noChangeArrowheads="1"/>
            </p:cNvSpPr>
            <p:nvPr/>
          </p:nvSpPr>
          <p:spPr bwMode="auto">
            <a:xfrm>
              <a:off x="4146550" y="6296025"/>
              <a:ext cx="827088" cy="457200"/>
            </a:xfrm>
            <a:prstGeom prst="rect">
              <a:avLst/>
            </a:prstGeom>
            <a:noFill/>
            <a:ln w="9525">
              <a:noFill/>
              <a:miter lim="800000"/>
              <a:headEnd/>
              <a:tailEnd/>
            </a:ln>
            <a:effectLst/>
          </p:spPr>
          <p:txBody>
            <a:bodyPr wrap="none">
              <a:spAutoFit/>
            </a:bodyPr>
            <a:lstStyle/>
            <a:p>
              <a:r>
                <a:rPr lang="en-GB" altLang="en-US" sz="2400">
                  <a:latin typeface="Times New Roman" pitchFamily="18" charset="0"/>
                </a:rPr>
                <a:t>noise</a:t>
              </a:r>
            </a:p>
          </p:txBody>
        </p:sp>
        <p:sp>
          <p:nvSpPr>
            <p:cNvPr id="919562" name="Text Box 10"/>
            <p:cNvSpPr txBox="1">
              <a:spLocks noChangeArrowheads="1"/>
            </p:cNvSpPr>
            <p:nvPr/>
          </p:nvSpPr>
          <p:spPr bwMode="auto">
            <a:xfrm>
              <a:off x="5815013" y="4953000"/>
              <a:ext cx="357187" cy="457200"/>
            </a:xfrm>
            <a:prstGeom prst="rect">
              <a:avLst/>
            </a:prstGeom>
            <a:noFill/>
            <a:ln w="9525">
              <a:noFill/>
              <a:miter lim="800000"/>
              <a:headEnd/>
              <a:tailEnd/>
            </a:ln>
            <a:effectLst/>
          </p:spPr>
          <p:txBody>
            <a:bodyPr wrap="none">
              <a:spAutoFit/>
            </a:bodyPr>
            <a:lstStyle/>
            <a:p>
              <a:r>
                <a:rPr lang="en-GB" altLang="en-US" sz="2400" b="1">
                  <a:latin typeface="Times New Roman" pitchFamily="18" charset="0"/>
                </a:rPr>
                <a:t>=</a:t>
              </a:r>
            </a:p>
          </p:txBody>
        </p:sp>
        <p:sp>
          <p:nvSpPr>
            <p:cNvPr id="919563" name="Text Box 11"/>
            <p:cNvSpPr txBox="1">
              <a:spLocks noChangeArrowheads="1"/>
            </p:cNvSpPr>
            <p:nvPr/>
          </p:nvSpPr>
          <p:spPr bwMode="auto">
            <a:xfrm>
              <a:off x="6324600" y="6276975"/>
              <a:ext cx="2514600" cy="457200"/>
            </a:xfrm>
            <a:prstGeom prst="rect">
              <a:avLst/>
            </a:prstGeom>
            <a:noFill/>
            <a:ln w="9525">
              <a:noFill/>
              <a:miter lim="800000"/>
              <a:headEnd/>
              <a:tailEnd/>
            </a:ln>
            <a:effectLst/>
          </p:spPr>
          <p:txBody>
            <a:bodyPr>
              <a:spAutoFit/>
            </a:bodyPr>
            <a:lstStyle/>
            <a:p>
              <a:pPr algn="ctr"/>
              <a:r>
                <a:rPr lang="en-GB" altLang="en-US" sz="2400">
                  <a:latin typeface="Times New Roman" pitchFamily="18" charset="0"/>
                </a:rPr>
                <a:t>‘grainy’ image</a:t>
              </a:r>
            </a:p>
          </p:txBody>
        </p:sp>
        <p:pic>
          <p:nvPicPr>
            <p:cNvPr id="919567" name="Picture 15" descr="boatnoise"/>
            <p:cNvPicPr>
              <a:picLocks noChangeAspect="1" noChangeArrowheads="1"/>
            </p:cNvPicPr>
            <p:nvPr/>
          </p:nvPicPr>
          <p:blipFill>
            <a:blip r:embed="rId4" cstate="print"/>
            <a:srcRect l="11160" t="9023" r="11816" b="9766"/>
            <a:stretch>
              <a:fillRect/>
            </a:stretch>
          </p:blipFill>
          <p:spPr bwMode="auto">
            <a:xfrm>
              <a:off x="6248400" y="3895725"/>
              <a:ext cx="2420938" cy="2428875"/>
            </a:xfrm>
            <a:prstGeom prst="rect">
              <a:avLst/>
            </a:prstGeom>
            <a:noFill/>
            <a:ln w="28575">
              <a:solidFill>
                <a:schemeClr val="folHlink"/>
              </a:solidFill>
              <a:miter lim="800000"/>
              <a:headEnd/>
              <a:tailEnd/>
            </a:ln>
          </p:spPr>
        </p:pic>
        <p:sp>
          <p:nvSpPr>
            <p:cNvPr id="919568" name="Line 16"/>
            <p:cNvSpPr>
              <a:spLocks noChangeShapeType="1"/>
            </p:cNvSpPr>
            <p:nvPr/>
          </p:nvSpPr>
          <p:spPr bwMode="auto">
            <a:xfrm>
              <a:off x="1676400" y="3886200"/>
              <a:ext cx="0" cy="24384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9569" name="Line 17"/>
            <p:cNvSpPr>
              <a:spLocks noChangeShapeType="1"/>
            </p:cNvSpPr>
            <p:nvPr/>
          </p:nvSpPr>
          <p:spPr bwMode="auto">
            <a:xfrm>
              <a:off x="4514850" y="3886200"/>
              <a:ext cx="0" cy="24384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9570" name="Line 18"/>
            <p:cNvSpPr>
              <a:spLocks noChangeShapeType="1"/>
            </p:cNvSpPr>
            <p:nvPr/>
          </p:nvSpPr>
          <p:spPr bwMode="auto">
            <a:xfrm>
              <a:off x="7458075" y="3876675"/>
              <a:ext cx="0" cy="2438400"/>
            </a:xfrm>
            <a:prstGeom prst="line">
              <a:avLst/>
            </a:prstGeom>
            <a:noFill/>
            <a:ln w="12700">
              <a:solidFill>
                <a:schemeClr val="tx1"/>
              </a:solidFill>
              <a:round/>
              <a:headEnd type="none" w="sm" len="sm"/>
              <a:tailEnd type="none" w="sm" len="sm"/>
            </a:ln>
            <a:effectLst/>
          </p:spPr>
          <p:txBody>
            <a:bodyPr wrap="none" anchor="ctr"/>
            <a:lstStyle/>
            <a:p>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Rectangle 2"/>
          <p:cNvSpPr>
            <a:spLocks noGrp="1" noChangeArrowheads="1"/>
          </p:cNvSpPr>
          <p:nvPr>
            <p:ph type="title"/>
          </p:nvPr>
        </p:nvSpPr>
        <p:spPr>
          <a:xfrm>
            <a:off x="7915275" y="285750"/>
            <a:ext cx="1152525" cy="609600"/>
          </a:xfrm>
        </p:spPr>
        <p:txBody>
          <a:bodyPr/>
          <a:lstStyle/>
          <a:p>
            <a:r>
              <a:rPr lang="en-US" altLang="en-US"/>
              <a:t>Noise</a:t>
            </a:r>
          </a:p>
        </p:txBody>
      </p:sp>
      <p:pic>
        <p:nvPicPr>
          <p:cNvPr id="921605" name="Picture 5" descr="boatnoise2"/>
          <p:cNvPicPr>
            <a:picLocks noChangeAspect="1" noChangeArrowheads="1"/>
          </p:cNvPicPr>
          <p:nvPr/>
        </p:nvPicPr>
        <p:blipFill>
          <a:blip r:embed="rId2" cstate="print"/>
          <a:srcRect/>
          <a:stretch>
            <a:fillRect/>
          </a:stretch>
        </p:blipFill>
        <p:spPr bwMode="auto">
          <a:xfrm>
            <a:off x="4867275" y="1638300"/>
            <a:ext cx="3810000" cy="4191000"/>
          </a:xfrm>
          <a:prstGeom prst="rect">
            <a:avLst/>
          </a:prstGeom>
          <a:noFill/>
          <a:ln w="19050">
            <a:solidFill>
              <a:schemeClr val="folHlink"/>
            </a:solidFill>
            <a:miter lim="800000"/>
            <a:headEnd/>
            <a:tailEnd/>
          </a:ln>
          <a:effectLst/>
        </p:spPr>
      </p:pic>
      <p:sp>
        <p:nvSpPr>
          <p:cNvPr id="921606" name="Rectangle 6"/>
          <p:cNvSpPr>
            <a:spLocks noGrp="1" noChangeArrowheads="1"/>
          </p:cNvSpPr>
          <p:nvPr>
            <p:ph type="body" idx="1"/>
          </p:nvPr>
        </p:nvSpPr>
        <p:spPr>
          <a:xfrm>
            <a:off x="533400" y="1905000"/>
            <a:ext cx="3924300" cy="2362200"/>
          </a:xfrm>
          <a:noFill/>
          <a:ln/>
        </p:spPr>
        <p:txBody>
          <a:bodyPr/>
          <a:lstStyle/>
          <a:p>
            <a:r>
              <a:rPr lang="en-GB" altLang="en-US" dirty="0"/>
              <a:t>Plot of image brightness.</a:t>
            </a:r>
          </a:p>
          <a:p>
            <a:r>
              <a:rPr lang="en-GB" altLang="en-US" dirty="0"/>
              <a:t>Noise is additive.</a:t>
            </a:r>
          </a:p>
          <a:p>
            <a:r>
              <a:rPr lang="en-GB" altLang="en-US" dirty="0"/>
              <a:t>Noise fluctuations are rapid</a:t>
            </a:r>
          </a:p>
          <a:p>
            <a:pPr lvl="1"/>
            <a:r>
              <a:rPr lang="en-GB" altLang="en-US" dirty="0"/>
              <a:t>high frequency.</a:t>
            </a:r>
          </a:p>
        </p:txBody>
      </p:sp>
      <p:sp>
        <p:nvSpPr>
          <p:cNvPr id="921607" name="Text Box 7"/>
          <p:cNvSpPr txBox="1">
            <a:spLocks noChangeArrowheads="1"/>
          </p:cNvSpPr>
          <p:nvPr/>
        </p:nvSpPr>
        <p:spPr bwMode="auto">
          <a:xfrm>
            <a:off x="7639050" y="1704975"/>
            <a:ext cx="749300" cy="336550"/>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Image</a:t>
            </a:r>
          </a:p>
        </p:txBody>
      </p:sp>
      <p:sp>
        <p:nvSpPr>
          <p:cNvPr id="921608" name="Text Box 8"/>
          <p:cNvSpPr txBox="1">
            <a:spLocks noChangeArrowheads="1"/>
          </p:cNvSpPr>
          <p:nvPr/>
        </p:nvSpPr>
        <p:spPr bwMode="auto">
          <a:xfrm>
            <a:off x="7658100" y="2943225"/>
            <a:ext cx="701675" cy="336550"/>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Noise</a:t>
            </a:r>
          </a:p>
        </p:txBody>
      </p:sp>
      <p:sp>
        <p:nvSpPr>
          <p:cNvPr id="921609" name="Text Box 9"/>
          <p:cNvSpPr txBox="1">
            <a:spLocks noChangeArrowheads="1"/>
          </p:cNvSpPr>
          <p:nvPr/>
        </p:nvSpPr>
        <p:spPr bwMode="auto">
          <a:xfrm>
            <a:off x="6867525" y="4181475"/>
            <a:ext cx="1500188" cy="336550"/>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Image + Noise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Rectangle 2"/>
          <p:cNvSpPr>
            <a:spLocks noGrp="1" noChangeArrowheads="1"/>
          </p:cNvSpPr>
          <p:nvPr>
            <p:ph type="title"/>
          </p:nvPr>
        </p:nvSpPr>
        <p:spPr>
          <a:xfrm>
            <a:off x="7839075" y="285750"/>
            <a:ext cx="1228725" cy="609600"/>
          </a:xfrm>
        </p:spPr>
        <p:txBody>
          <a:bodyPr/>
          <a:lstStyle/>
          <a:p>
            <a:r>
              <a:rPr lang="en-US" altLang="en-US"/>
              <a:t>Noise</a:t>
            </a:r>
          </a:p>
        </p:txBody>
      </p:sp>
      <p:sp>
        <p:nvSpPr>
          <p:cNvPr id="924675" name="Rectangle 3"/>
          <p:cNvSpPr>
            <a:spLocks noGrp="1" noChangeArrowheads="1"/>
          </p:cNvSpPr>
          <p:nvPr>
            <p:ph type="body" idx="1"/>
          </p:nvPr>
        </p:nvSpPr>
        <p:spPr>
          <a:xfrm>
            <a:off x="457200" y="1371600"/>
            <a:ext cx="7848600" cy="457200"/>
          </a:xfrm>
        </p:spPr>
        <p:txBody>
          <a:bodyPr/>
          <a:lstStyle/>
          <a:p>
            <a:r>
              <a:rPr lang="en-GB" altLang="en-US"/>
              <a:t>Noise varies above and below uncorrupted image.</a:t>
            </a:r>
            <a:endParaRPr lang="en-US" altLang="en-US"/>
          </a:p>
        </p:txBody>
      </p:sp>
      <p:pic>
        <p:nvPicPr>
          <p:cNvPr id="924676" name="Picture 4" descr="satnoise1"/>
          <p:cNvPicPr>
            <a:picLocks noChangeAspect="1" noChangeArrowheads="1"/>
          </p:cNvPicPr>
          <p:nvPr/>
        </p:nvPicPr>
        <p:blipFill>
          <a:blip r:embed="rId2" cstate="print"/>
          <a:srcRect/>
          <a:stretch>
            <a:fillRect/>
          </a:stretch>
        </p:blipFill>
        <p:spPr bwMode="auto">
          <a:xfrm>
            <a:off x="4038600" y="2590800"/>
            <a:ext cx="4368800" cy="3276600"/>
          </a:xfrm>
          <a:prstGeom prst="rect">
            <a:avLst/>
          </a:prstGeom>
          <a:noFill/>
          <a:ln w="9525">
            <a:noFill/>
            <a:miter lim="800000"/>
            <a:headEnd/>
            <a:tailEnd/>
          </a:ln>
          <a:effectLst/>
        </p:spPr>
      </p:pic>
      <p:grpSp>
        <p:nvGrpSpPr>
          <p:cNvPr id="924684" name="Group 12"/>
          <p:cNvGrpSpPr>
            <a:grpSpLocks/>
          </p:cNvGrpSpPr>
          <p:nvPr/>
        </p:nvGrpSpPr>
        <p:grpSpPr bwMode="auto">
          <a:xfrm>
            <a:off x="1447800" y="2057400"/>
            <a:ext cx="2025650" cy="2057400"/>
            <a:chOff x="926" y="1200"/>
            <a:chExt cx="1276" cy="1296"/>
          </a:xfrm>
        </p:grpSpPr>
        <p:pic>
          <p:nvPicPr>
            <p:cNvPr id="924678" name="Picture 6" descr="sat1"/>
            <p:cNvPicPr>
              <a:picLocks noChangeAspect="1" noChangeArrowheads="1"/>
            </p:cNvPicPr>
            <p:nvPr/>
          </p:nvPicPr>
          <p:blipFill>
            <a:blip r:embed="rId3" cstate="print"/>
            <a:srcRect l="10823" t="8893" r="11736" b="9375"/>
            <a:stretch>
              <a:fillRect/>
            </a:stretch>
          </p:blipFill>
          <p:spPr bwMode="auto">
            <a:xfrm>
              <a:off x="926" y="1215"/>
              <a:ext cx="1276" cy="1281"/>
            </a:xfrm>
            <a:prstGeom prst="rect">
              <a:avLst/>
            </a:prstGeom>
            <a:noFill/>
            <a:ln w="19050">
              <a:solidFill>
                <a:schemeClr val="folHlink"/>
              </a:solidFill>
              <a:miter lim="800000"/>
              <a:headEnd/>
              <a:tailEnd/>
            </a:ln>
          </p:spPr>
        </p:pic>
        <p:sp>
          <p:nvSpPr>
            <p:cNvPr id="924680" name="Line 8"/>
            <p:cNvSpPr>
              <a:spLocks noChangeShapeType="1"/>
            </p:cNvSpPr>
            <p:nvPr/>
          </p:nvSpPr>
          <p:spPr bwMode="auto">
            <a:xfrm>
              <a:off x="1518" y="1200"/>
              <a:ext cx="0" cy="1296"/>
            </a:xfrm>
            <a:prstGeom prst="line">
              <a:avLst/>
            </a:prstGeom>
            <a:noFill/>
            <a:ln w="9525">
              <a:solidFill>
                <a:srgbClr val="0066FF"/>
              </a:solidFill>
              <a:round/>
              <a:headEnd/>
              <a:tailEnd/>
            </a:ln>
            <a:effectLst/>
          </p:spPr>
          <p:txBody>
            <a:bodyPr wrap="none" anchor="ctr"/>
            <a:lstStyle/>
            <a:p>
              <a:endParaRPr lang="en-US"/>
            </a:p>
          </p:txBody>
        </p:sp>
      </p:grpSp>
      <p:grpSp>
        <p:nvGrpSpPr>
          <p:cNvPr id="924683" name="Group 11"/>
          <p:cNvGrpSpPr>
            <a:grpSpLocks/>
          </p:cNvGrpSpPr>
          <p:nvPr/>
        </p:nvGrpSpPr>
        <p:grpSpPr bwMode="auto">
          <a:xfrm>
            <a:off x="1447800" y="4419600"/>
            <a:ext cx="2051050" cy="2057400"/>
            <a:chOff x="910" y="2562"/>
            <a:chExt cx="1292" cy="1296"/>
          </a:xfrm>
        </p:grpSpPr>
        <p:pic>
          <p:nvPicPr>
            <p:cNvPr id="924679" name="Picture 7" descr="satn1"/>
            <p:cNvPicPr>
              <a:picLocks noChangeAspect="1" noChangeArrowheads="1"/>
            </p:cNvPicPr>
            <p:nvPr/>
          </p:nvPicPr>
          <p:blipFill>
            <a:blip r:embed="rId4" cstate="print"/>
            <a:srcRect l="10823" t="9373" r="12268" b="9856"/>
            <a:stretch>
              <a:fillRect/>
            </a:stretch>
          </p:blipFill>
          <p:spPr bwMode="auto">
            <a:xfrm>
              <a:off x="910" y="2565"/>
              <a:ext cx="1292" cy="1291"/>
            </a:xfrm>
            <a:prstGeom prst="rect">
              <a:avLst/>
            </a:prstGeom>
            <a:noFill/>
            <a:ln w="19050">
              <a:solidFill>
                <a:schemeClr val="folHlink"/>
              </a:solidFill>
              <a:miter lim="800000"/>
              <a:headEnd/>
              <a:tailEnd/>
            </a:ln>
          </p:spPr>
        </p:pic>
        <p:sp>
          <p:nvSpPr>
            <p:cNvPr id="924681" name="Line 9"/>
            <p:cNvSpPr>
              <a:spLocks noChangeShapeType="1"/>
            </p:cNvSpPr>
            <p:nvPr/>
          </p:nvSpPr>
          <p:spPr bwMode="auto">
            <a:xfrm>
              <a:off x="1524" y="2562"/>
              <a:ext cx="0" cy="1296"/>
            </a:xfrm>
            <a:prstGeom prst="line">
              <a:avLst/>
            </a:prstGeom>
            <a:noFill/>
            <a:ln w="9525">
              <a:solidFill>
                <a:srgbClr val="FF0000"/>
              </a:solidFill>
              <a:round/>
              <a:headEnd/>
              <a:tailEnd/>
            </a:ln>
            <a:effectLst/>
          </p:spPr>
          <p:txBody>
            <a:bodyPr wrap="none" anchor="ctr"/>
            <a:lstStyle/>
            <a:p>
              <a:endParaRPr lang="en-US"/>
            </a:p>
          </p:txBody>
        </p:sp>
      </p:grpSp>
      <p:sp>
        <p:nvSpPr>
          <p:cNvPr id="924685" name="Text Box 13"/>
          <p:cNvSpPr txBox="1">
            <a:spLocks noChangeArrowheads="1"/>
          </p:cNvSpPr>
          <p:nvPr/>
        </p:nvSpPr>
        <p:spPr bwMode="auto">
          <a:xfrm>
            <a:off x="441325" y="3032125"/>
            <a:ext cx="749300" cy="336550"/>
          </a:xfrm>
          <a:prstGeom prst="rect">
            <a:avLst/>
          </a:prstGeom>
          <a:noFill/>
          <a:ln w="12700">
            <a:noFill/>
            <a:miter lim="800000"/>
            <a:headEnd type="none" w="sm" len="sm"/>
            <a:tailEnd type="none" w="sm" len="sm"/>
          </a:ln>
          <a:effectLst/>
        </p:spPr>
        <p:txBody>
          <a:bodyPr wrap="none">
            <a:spAutoFit/>
          </a:bodyPr>
          <a:lstStyle/>
          <a:p>
            <a:r>
              <a:rPr lang="en-US" altLang="en-US" sz="1600"/>
              <a:t>Image</a:t>
            </a:r>
          </a:p>
        </p:txBody>
      </p:sp>
      <p:sp>
        <p:nvSpPr>
          <p:cNvPr id="924686" name="Text Box 14"/>
          <p:cNvSpPr txBox="1">
            <a:spLocks noChangeArrowheads="1"/>
          </p:cNvSpPr>
          <p:nvPr/>
        </p:nvSpPr>
        <p:spPr bwMode="auto">
          <a:xfrm>
            <a:off x="457200" y="4953000"/>
            <a:ext cx="806450" cy="825500"/>
          </a:xfrm>
          <a:prstGeom prst="rect">
            <a:avLst/>
          </a:prstGeom>
          <a:noFill/>
          <a:ln w="12700">
            <a:noFill/>
            <a:miter lim="800000"/>
            <a:headEnd type="none" w="sm" len="sm"/>
            <a:tailEnd type="none" w="sm" len="sm"/>
          </a:ln>
          <a:effectLst/>
        </p:spPr>
        <p:txBody>
          <a:bodyPr wrap="none">
            <a:spAutoFit/>
          </a:bodyPr>
          <a:lstStyle/>
          <a:p>
            <a:pPr algn="ctr"/>
            <a:r>
              <a:rPr lang="en-US" altLang="en-US" sz="1600"/>
              <a:t>Image </a:t>
            </a:r>
          </a:p>
          <a:p>
            <a:pPr algn="ctr"/>
            <a:r>
              <a:rPr lang="en-US" altLang="en-US" sz="1600"/>
              <a:t>+ </a:t>
            </a:r>
          </a:p>
          <a:p>
            <a:pPr algn="ctr"/>
            <a:r>
              <a:rPr lang="en-US" altLang="en-US" sz="1600"/>
              <a:t>Noise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Rectangle 2"/>
          <p:cNvSpPr>
            <a:spLocks noGrp="1" noChangeArrowheads="1"/>
          </p:cNvSpPr>
          <p:nvPr>
            <p:ph type="title"/>
          </p:nvPr>
        </p:nvSpPr>
        <p:spPr>
          <a:xfrm>
            <a:off x="5553075" y="285750"/>
            <a:ext cx="3514725" cy="609600"/>
          </a:xfrm>
        </p:spPr>
        <p:txBody>
          <a:bodyPr/>
          <a:lstStyle/>
          <a:p>
            <a:r>
              <a:rPr lang="en-US" altLang="en-US"/>
              <a:t>Noise Reduction - 1</a:t>
            </a:r>
          </a:p>
        </p:txBody>
      </p:sp>
      <p:sp>
        <p:nvSpPr>
          <p:cNvPr id="925699" name="Rectangle 3"/>
          <p:cNvSpPr>
            <a:spLocks noGrp="1" noChangeArrowheads="1"/>
          </p:cNvSpPr>
          <p:nvPr>
            <p:ph type="body" idx="1"/>
          </p:nvPr>
        </p:nvSpPr>
        <p:spPr>
          <a:xfrm>
            <a:off x="228600" y="1524000"/>
            <a:ext cx="3429000" cy="2362200"/>
          </a:xfrm>
        </p:spPr>
        <p:txBody>
          <a:bodyPr/>
          <a:lstStyle/>
          <a:p>
            <a:r>
              <a:rPr lang="en-GB" altLang="en-US" sz="2200" dirty="0"/>
              <a:t>How do we reduce noise?</a:t>
            </a:r>
          </a:p>
          <a:p>
            <a:r>
              <a:rPr lang="en-GB" altLang="en-US" sz="2200" dirty="0"/>
              <a:t>Consider a uniform 1-d image and add noise.</a:t>
            </a:r>
          </a:p>
          <a:p>
            <a:r>
              <a:rPr lang="en-GB" altLang="en-US" sz="2200" dirty="0"/>
              <a:t>Focus on a pixel neighbourhood. </a:t>
            </a:r>
          </a:p>
          <a:p>
            <a:r>
              <a:rPr lang="en-GB" altLang="en-US" sz="2200" dirty="0"/>
              <a:t>Averaging the three values should result in a value closer to original uncorrupted data</a:t>
            </a:r>
          </a:p>
          <a:p>
            <a:r>
              <a:rPr lang="en-GB" altLang="en-US" sz="2200" dirty="0"/>
              <a:t>Especially if </a:t>
            </a:r>
            <a:r>
              <a:rPr lang="en-GB" altLang="en-US" sz="2200" dirty="0" err="1"/>
              <a:t>gaussian</a:t>
            </a:r>
            <a:r>
              <a:rPr lang="en-GB" altLang="en-US" sz="2200" dirty="0"/>
              <a:t> mean is zero</a:t>
            </a:r>
            <a:endParaRPr lang="en-US" altLang="en-US" sz="2200" dirty="0"/>
          </a:p>
        </p:txBody>
      </p:sp>
      <p:pic>
        <p:nvPicPr>
          <p:cNvPr id="925702" name="Picture 6" descr="noise3"/>
          <p:cNvPicPr>
            <a:picLocks noGrp="1" noChangeAspect="1" noChangeArrowheads="1"/>
          </p:cNvPicPr>
          <p:nvPr>
            <p:ph sz="half" idx="4294967295"/>
          </p:nvPr>
        </p:nvPicPr>
        <p:blipFill>
          <a:blip r:embed="rId2" cstate="print"/>
          <a:srcRect/>
          <a:stretch>
            <a:fillRect/>
          </a:stretch>
        </p:blipFill>
        <p:spPr bwMode="auto">
          <a:xfrm>
            <a:off x="4724400" y="1600200"/>
            <a:ext cx="3810000" cy="2857500"/>
          </a:xfrm>
          <a:prstGeom prst="rect">
            <a:avLst/>
          </a:prstGeom>
          <a:noFill/>
        </p:spPr>
      </p:pic>
      <p:sp>
        <p:nvSpPr>
          <p:cNvPr id="925703" name="Line 7"/>
          <p:cNvSpPr>
            <a:spLocks noChangeShapeType="1"/>
          </p:cNvSpPr>
          <p:nvPr/>
        </p:nvSpPr>
        <p:spPr bwMode="auto">
          <a:xfrm flipH="1">
            <a:off x="5257800" y="3657600"/>
            <a:ext cx="457200" cy="914400"/>
          </a:xfrm>
          <a:prstGeom prst="line">
            <a:avLst/>
          </a:prstGeom>
          <a:noFill/>
          <a:ln w="9525">
            <a:solidFill>
              <a:schemeClr val="tx1"/>
            </a:solidFill>
            <a:round/>
            <a:headEnd/>
            <a:tailEnd/>
          </a:ln>
          <a:effectLst/>
        </p:spPr>
        <p:txBody>
          <a:bodyPr wrap="none" anchor="ctr"/>
          <a:lstStyle/>
          <a:p>
            <a:endParaRPr lang="en-US"/>
          </a:p>
        </p:txBody>
      </p:sp>
      <p:sp>
        <p:nvSpPr>
          <p:cNvPr id="925704" name="Line 8"/>
          <p:cNvSpPr>
            <a:spLocks noChangeShapeType="1"/>
          </p:cNvSpPr>
          <p:nvPr/>
        </p:nvSpPr>
        <p:spPr bwMode="auto">
          <a:xfrm flipH="1">
            <a:off x="5867400" y="3733800"/>
            <a:ext cx="76200" cy="914400"/>
          </a:xfrm>
          <a:prstGeom prst="line">
            <a:avLst/>
          </a:prstGeom>
          <a:noFill/>
          <a:ln w="9525">
            <a:solidFill>
              <a:schemeClr val="tx1"/>
            </a:solidFill>
            <a:round/>
            <a:headEnd/>
            <a:tailEnd/>
          </a:ln>
          <a:effectLst/>
        </p:spPr>
        <p:txBody>
          <a:bodyPr wrap="none" anchor="ctr"/>
          <a:lstStyle/>
          <a:p>
            <a:endParaRPr lang="en-US"/>
          </a:p>
        </p:txBody>
      </p:sp>
      <p:grpSp>
        <p:nvGrpSpPr>
          <p:cNvPr id="925705" name="Group 9"/>
          <p:cNvGrpSpPr>
            <a:grpSpLocks/>
          </p:cNvGrpSpPr>
          <p:nvPr/>
        </p:nvGrpSpPr>
        <p:grpSpPr bwMode="auto">
          <a:xfrm>
            <a:off x="5257800" y="4419600"/>
            <a:ext cx="609600" cy="1295400"/>
            <a:chOff x="3264" y="2976"/>
            <a:chExt cx="384" cy="816"/>
          </a:xfrm>
        </p:grpSpPr>
        <p:sp>
          <p:nvSpPr>
            <p:cNvPr id="925706" name="Line 10"/>
            <p:cNvSpPr>
              <a:spLocks noChangeShapeType="1"/>
            </p:cNvSpPr>
            <p:nvPr/>
          </p:nvSpPr>
          <p:spPr bwMode="auto">
            <a:xfrm flipH="1">
              <a:off x="3312" y="3216"/>
              <a:ext cx="0" cy="576"/>
            </a:xfrm>
            <a:prstGeom prst="line">
              <a:avLst/>
            </a:prstGeom>
            <a:noFill/>
            <a:ln w="28575">
              <a:solidFill>
                <a:srgbClr val="FF0000"/>
              </a:solidFill>
              <a:round/>
              <a:headEnd/>
              <a:tailEnd/>
            </a:ln>
            <a:effectLst/>
          </p:spPr>
          <p:txBody>
            <a:bodyPr wrap="none" anchor="ctr"/>
            <a:lstStyle/>
            <a:p>
              <a:endParaRPr lang="en-US"/>
            </a:p>
          </p:txBody>
        </p:sp>
        <p:sp>
          <p:nvSpPr>
            <p:cNvPr id="925707" name="Line 11"/>
            <p:cNvSpPr>
              <a:spLocks noChangeShapeType="1"/>
            </p:cNvSpPr>
            <p:nvPr/>
          </p:nvSpPr>
          <p:spPr bwMode="auto">
            <a:xfrm>
              <a:off x="3456" y="3072"/>
              <a:ext cx="0" cy="720"/>
            </a:xfrm>
            <a:prstGeom prst="line">
              <a:avLst/>
            </a:prstGeom>
            <a:noFill/>
            <a:ln w="28575">
              <a:solidFill>
                <a:srgbClr val="FF0000"/>
              </a:solidFill>
              <a:round/>
              <a:headEnd/>
              <a:tailEnd/>
            </a:ln>
            <a:effectLst/>
          </p:spPr>
          <p:txBody>
            <a:bodyPr wrap="none" anchor="ctr"/>
            <a:lstStyle/>
            <a:p>
              <a:endParaRPr lang="en-US"/>
            </a:p>
          </p:txBody>
        </p:sp>
        <p:sp>
          <p:nvSpPr>
            <p:cNvPr id="925708" name="Oval 12"/>
            <p:cNvSpPr>
              <a:spLocks noChangeArrowheads="1"/>
            </p:cNvSpPr>
            <p:nvPr/>
          </p:nvSpPr>
          <p:spPr bwMode="auto">
            <a:xfrm>
              <a:off x="3264" y="3120"/>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sp>
          <p:nvSpPr>
            <p:cNvPr id="925709" name="Line 13"/>
            <p:cNvSpPr>
              <a:spLocks noChangeShapeType="1"/>
            </p:cNvSpPr>
            <p:nvPr/>
          </p:nvSpPr>
          <p:spPr bwMode="auto">
            <a:xfrm>
              <a:off x="3600" y="3264"/>
              <a:ext cx="0" cy="528"/>
            </a:xfrm>
            <a:prstGeom prst="line">
              <a:avLst/>
            </a:prstGeom>
            <a:noFill/>
            <a:ln w="28575">
              <a:solidFill>
                <a:srgbClr val="FF0000"/>
              </a:solidFill>
              <a:round/>
              <a:headEnd/>
              <a:tailEnd/>
            </a:ln>
            <a:effectLst/>
          </p:spPr>
          <p:txBody>
            <a:bodyPr wrap="none" anchor="ctr"/>
            <a:lstStyle/>
            <a:p>
              <a:endParaRPr lang="en-US"/>
            </a:p>
          </p:txBody>
        </p:sp>
        <p:sp>
          <p:nvSpPr>
            <p:cNvPr id="925710" name="Oval 14"/>
            <p:cNvSpPr>
              <a:spLocks noChangeArrowheads="1"/>
            </p:cNvSpPr>
            <p:nvPr/>
          </p:nvSpPr>
          <p:spPr bwMode="auto">
            <a:xfrm>
              <a:off x="3408" y="2976"/>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sp>
          <p:nvSpPr>
            <p:cNvPr id="925711" name="Oval 15"/>
            <p:cNvSpPr>
              <a:spLocks noChangeArrowheads="1"/>
            </p:cNvSpPr>
            <p:nvPr/>
          </p:nvSpPr>
          <p:spPr bwMode="auto">
            <a:xfrm>
              <a:off x="3552" y="3168"/>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grpSp>
      <p:grpSp>
        <p:nvGrpSpPr>
          <p:cNvPr id="925712" name="Group 16"/>
          <p:cNvGrpSpPr>
            <a:grpSpLocks/>
          </p:cNvGrpSpPr>
          <p:nvPr/>
        </p:nvGrpSpPr>
        <p:grpSpPr bwMode="auto">
          <a:xfrm>
            <a:off x="7315200" y="4572000"/>
            <a:ext cx="152400" cy="1143000"/>
            <a:chOff x="4560" y="3024"/>
            <a:chExt cx="96" cy="768"/>
          </a:xfrm>
        </p:grpSpPr>
        <p:sp>
          <p:nvSpPr>
            <p:cNvPr id="925713" name="Oval 17"/>
            <p:cNvSpPr>
              <a:spLocks noChangeArrowheads="1"/>
            </p:cNvSpPr>
            <p:nvPr/>
          </p:nvSpPr>
          <p:spPr bwMode="auto">
            <a:xfrm>
              <a:off x="4560" y="3024"/>
              <a:ext cx="96" cy="96"/>
            </a:xfrm>
            <a:prstGeom prst="ellipse">
              <a:avLst/>
            </a:prstGeom>
            <a:noFill/>
            <a:ln w="28575">
              <a:solidFill>
                <a:srgbClr val="6666FF"/>
              </a:solidFill>
              <a:round/>
              <a:headEnd/>
              <a:tailEnd/>
            </a:ln>
            <a:effectLst/>
          </p:spPr>
          <p:txBody>
            <a:bodyPr wrap="none" anchor="ctr"/>
            <a:lstStyle/>
            <a:p>
              <a:pPr algn="ctr"/>
              <a:endParaRPr lang="en-GB" altLang="en-US" sz="2400">
                <a:latin typeface="Times New Roman" pitchFamily="18" charset="0"/>
              </a:endParaRPr>
            </a:p>
          </p:txBody>
        </p:sp>
        <p:sp>
          <p:nvSpPr>
            <p:cNvPr id="925714" name="Line 18"/>
            <p:cNvSpPr>
              <a:spLocks noChangeShapeType="1"/>
            </p:cNvSpPr>
            <p:nvPr/>
          </p:nvSpPr>
          <p:spPr bwMode="auto">
            <a:xfrm>
              <a:off x="4608" y="3120"/>
              <a:ext cx="0" cy="672"/>
            </a:xfrm>
            <a:prstGeom prst="line">
              <a:avLst/>
            </a:prstGeom>
            <a:noFill/>
            <a:ln w="28575">
              <a:solidFill>
                <a:srgbClr val="6666FF"/>
              </a:solidFill>
              <a:round/>
              <a:headEnd/>
              <a:tailEnd/>
            </a:ln>
            <a:effectLst/>
          </p:spPr>
          <p:txBody>
            <a:bodyPr wrap="none" anchor="ctr"/>
            <a:lstStyle/>
            <a:p>
              <a:endParaRPr lang="en-US"/>
            </a:p>
          </p:txBody>
        </p:sp>
      </p:grpSp>
      <p:sp>
        <p:nvSpPr>
          <p:cNvPr id="925715" name="AutoShape 19"/>
          <p:cNvSpPr>
            <a:spLocks noChangeArrowheads="1"/>
          </p:cNvSpPr>
          <p:nvPr/>
        </p:nvSpPr>
        <p:spPr bwMode="auto">
          <a:xfrm>
            <a:off x="6172200" y="5029200"/>
            <a:ext cx="914400" cy="228600"/>
          </a:xfrm>
          <a:prstGeom prst="rightArrow">
            <a:avLst>
              <a:gd name="adj1" fmla="val 50000"/>
              <a:gd name="adj2" fmla="val 100000"/>
            </a:avLst>
          </a:prstGeom>
          <a:solidFill>
            <a:schemeClr val="tx1"/>
          </a:solidFill>
          <a:ln w="9525">
            <a:solidFill>
              <a:schemeClr val="tx1"/>
            </a:solidFill>
            <a:miter lim="800000"/>
            <a:headEnd/>
            <a:tailEnd/>
          </a:ln>
          <a:effectLst/>
        </p:spPr>
        <p:txBody>
          <a:bodyPr wrap="none" anchor="ctr"/>
          <a:lstStyle/>
          <a:p>
            <a:endParaRPr lang="en-US"/>
          </a:p>
        </p:txBody>
      </p:sp>
      <p:sp>
        <p:nvSpPr>
          <p:cNvPr id="925716" name="Line 20"/>
          <p:cNvSpPr>
            <a:spLocks noChangeShapeType="1"/>
          </p:cNvSpPr>
          <p:nvPr/>
        </p:nvSpPr>
        <p:spPr bwMode="auto">
          <a:xfrm>
            <a:off x="4953000" y="5715000"/>
            <a:ext cx="2819400" cy="0"/>
          </a:xfrm>
          <a:prstGeom prst="line">
            <a:avLst/>
          </a:prstGeom>
          <a:noFill/>
          <a:ln w="28575">
            <a:solidFill>
              <a:schemeClr val="tx1"/>
            </a:solidFill>
            <a:round/>
            <a:headEnd/>
            <a:tailEnd/>
          </a:ln>
          <a:effectLst/>
        </p:spPr>
        <p:txBody>
          <a:bodyPr wrap="none" anchor="ctr"/>
          <a:lstStyle/>
          <a:p>
            <a:endParaRPr lang="en-US"/>
          </a:p>
        </p:txBody>
      </p:sp>
      <p:sp>
        <p:nvSpPr>
          <p:cNvPr id="925717" name="Line 21"/>
          <p:cNvSpPr>
            <a:spLocks noChangeShapeType="1"/>
          </p:cNvSpPr>
          <p:nvPr/>
        </p:nvSpPr>
        <p:spPr bwMode="auto">
          <a:xfrm>
            <a:off x="5105400" y="4648200"/>
            <a:ext cx="2743200" cy="0"/>
          </a:xfrm>
          <a:prstGeom prst="line">
            <a:avLst/>
          </a:prstGeom>
          <a:noFill/>
          <a:ln w="9525">
            <a:solidFill>
              <a:schemeClr val="accent2"/>
            </a:solidFill>
            <a:round/>
            <a:headEnd/>
            <a:tailEnd/>
          </a:ln>
          <a:effectLst/>
        </p:spPr>
        <p:txBody>
          <a:bodyPr wrap="none" anchor="ctr"/>
          <a:lstStyle/>
          <a:p>
            <a:endParaRPr lang="en-US"/>
          </a:p>
        </p:txBody>
      </p:sp>
      <p:sp>
        <p:nvSpPr>
          <p:cNvPr id="925718" name="Text Box 22"/>
          <p:cNvSpPr txBox="1">
            <a:spLocks noChangeArrowheads="1"/>
          </p:cNvSpPr>
          <p:nvPr/>
        </p:nvSpPr>
        <p:spPr bwMode="auto">
          <a:xfrm>
            <a:off x="5073650" y="5638800"/>
            <a:ext cx="1174750" cy="366713"/>
          </a:xfrm>
          <a:prstGeom prst="rect">
            <a:avLst/>
          </a:prstGeom>
          <a:noFill/>
          <a:ln w="9525">
            <a:noFill/>
            <a:miter lim="800000"/>
            <a:headEnd/>
            <a:tailEnd/>
          </a:ln>
          <a:effectLst/>
        </p:spPr>
        <p:txBody>
          <a:bodyPr wrap="none">
            <a:spAutoFit/>
          </a:bodyPr>
          <a:lstStyle/>
          <a:p>
            <a:r>
              <a:rPr lang="en-GB" altLang="en-US" sz="1800" b="1">
                <a:latin typeface="Times New Roman" pitchFamily="18" charset="0"/>
              </a:rPr>
              <a:t>A</a:t>
            </a:r>
            <a:r>
              <a:rPr lang="en-GB" altLang="en-US" sz="1800" b="1" baseline="-25000">
                <a:latin typeface="Times New Roman" pitchFamily="18" charset="0"/>
              </a:rPr>
              <a:t>i-1 </a:t>
            </a:r>
            <a:r>
              <a:rPr lang="en-GB" altLang="en-US" sz="1800" b="1">
                <a:latin typeface="Times New Roman" pitchFamily="18" charset="0"/>
              </a:rPr>
              <a:t>A</a:t>
            </a:r>
            <a:r>
              <a:rPr lang="en-GB" altLang="en-US" sz="1800" b="1" baseline="-25000">
                <a:latin typeface="Times New Roman" pitchFamily="18" charset="0"/>
              </a:rPr>
              <a:t>i </a:t>
            </a:r>
            <a:r>
              <a:rPr lang="en-GB" altLang="en-US" sz="1800" b="1">
                <a:latin typeface="Times New Roman" pitchFamily="18" charset="0"/>
              </a:rPr>
              <a:t>A</a:t>
            </a:r>
            <a:r>
              <a:rPr lang="en-GB" altLang="en-US" sz="1800" b="1" baseline="-25000">
                <a:latin typeface="Times New Roman" pitchFamily="18" charset="0"/>
              </a:rPr>
              <a:t>i+1</a:t>
            </a:r>
          </a:p>
        </p:txBody>
      </p:sp>
      <p:sp>
        <p:nvSpPr>
          <p:cNvPr id="925719" name="Text Box 23"/>
          <p:cNvSpPr txBox="1">
            <a:spLocks noChangeArrowheads="1"/>
          </p:cNvSpPr>
          <p:nvPr/>
        </p:nvSpPr>
        <p:spPr bwMode="auto">
          <a:xfrm>
            <a:off x="7227888" y="5638800"/>
            <a:ext cx="468312" cy="366713"/>
          </a:xfrm>
          <a:prstGeom prst="rect">
            <a:avLst/>
          </a:prstGeom>
          <a:noFill/>
          <a:ln w="9525">
            <a:noFill/>
            <a:miter lim="800000"/>
            <a:headEnd/>
            <a:tailEnd/>
          </a:ln>
          <a:effectLst/>
        </p:spPr>
        <p:txBody>
          <a:bodyPr wrap="none">
            <a:spAutoFit/>
          </a:bodyPr>
          <a:lstStyle/>
          <a:p>
            <a:r>
              <a:rPr lang="en-GB" altLang="en-US" sz="1800" b="1" baseline="-25000">
                <a:latin typeface="Times New Roman" pitchFamily="18" charset="0"/>
              </a:rPr>
              <a:t> </a:t>
            </a:r>
            <a:r>
              <a:rPr lang="en-GB" altLang="en-US" sz="1800" b="1">
                <a:latin typeface="Times New Roman" pitchFamily="18" charset="0"/>
              </a:rPr>
              <a:t>C</a:t>
            </a:r>
            <a:r>
              <a:rPr lang="en-GB" altLang="en-US" sz="1800" b="1" baseline="-25000">
                <a:latin typeface="Times New Roman" pitchFamily="18" charset="0"/>
              </a:rPr>
              <a:t>i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925705"/>
                                        </p:tgtEl>
                                        <p:attrNameLst>
                                          <p:attrName>style.visibility</p:attrName>
                                        </p:attrNameLst>
                                      </p:cBhvr>
                                      <p:to>
                                        <p:strVal val="visible"/>
                                      </p:to>
                                    </p:set>
                                    <p:anim calcmode="lin" valueType="num">
                                      <p:cBhvr>
                                        <p:cTn id="7" dur="500" fill="hold"/>
                                        <p:tgtEl>
                                          <p:spTgt spid="925705"/>
                                        </p:tgtEl>
                                        <p:attrNameLst>
                                          <p:attrName>ppt_w</p:attrName>
                                        </p:attrNameLst>
                                      </p:cBhvr>
                                      <p:tavLst>
                                        <p:tav tm="0">
                                          <p:val>
                                            <p:fltVal val="0"/>
                                          </p:val>
                                        </p:tav>
                                        <p:tav tm="100000">
                                          <p:val>
                                            <p:strVal val="#ppt_w"/>
                                          </p:val>
                                        </p:tav>
                                      </p:tavLst>
                                    </p:anim>
                                    <p:anim calcmode="lin" valueType="num">
                                      <p:cBhvr>
                                        <p:cTn id="8" dur="500" fill="hold"/>
                                        <p:tgtEl>
                                          <p:spTgt spid="925705"/>
                                        </p:tgtEl>
                                        <p:attrNameLst>
                                          <p:attrName>ppt_h</p:attrName>
                                        </p:attrNameLst>
                                      </p:cBhvr>
                                      <p:tavLst>
                                        <p:tav tm="0">
                                          <p:val>
                                            <p:fltVal val="0"/>
                                          </p:val>
                                        </p:tav>
                                        <p:tav tm="100000">
                                          <p:val>
                                            <p:strVal val="#ppt_h"/>
                                          </p:val>
                                        </p:tav>
                                      </p:tavLst>
                                    </p:anim>
                                    <p:anim calcmode="lin" valueType="num">
                                      <p:cBhvr>
                                        <p:cTn id="9" dur="500" fill="hold"/>
                                        <p:tgtEl>
                                          <p:spTgt spid="925705"/>
                                        </p:tgtEl>
                                        <p:attrNameLst>
                                          <p:attrName>ppt_x</p:attrName>
                                        </p:attrNameLst>
                                      </p:cBhvr>
                                      <p:tavLst>
                                        <p:tav tm="0">
                                          <p:val>
                                            <p:fltVal val="0.5"/>
                                          </p:val>
                                        </p:tav>
                                        <p:tav tm="100000">
                                          <p:val>
                                            <p:strVal val="#ppt_x"/>
                                          </p:val>
                                        </p:tav>
                                      </p:tavLst>
                                    </p:anim>
                                    <p:anim calcmode="lin" valueType="num">
                                      <p:cBhvr>
                                        <p:cTn id="10" dur="500" fill="hold"/>
                                        <p:tgtEl>
                                          <p:spTgt spid="925705"/>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925712"/>
                                        </p:tgtEl>
                                        <p:attrNameLst>
                                          <p:attrName>style.visibility</p:attrName>
                                        </p:attrNameLst>
                                      </p:cBhvr>
                                      <p:to>
                                        <p:strVal val="visible"/>
                                      </p:to>
                                    </p:set>
                                    <p:anim calcmode="lin" valueType="num">
                                      <p:cBhvr additive="base">
                                        <p:cTn id="15" dur="500" fill="hold"/>
                                        <p:tgtEl>
                                          <p:spTgt spid="925712"/>
                                        </p:tgtEl>
                                        <p:attrNameLst>
                                          <p:attrName>ppt_x</p:attrName>
                                        </p:attrNameLst>
                                      </p:cBhvr>
                                      <p:tavLst>
                                        <p:tav tm="0">
                                          <p:val>
                                            <p:strVal val="1+#ppt_w/2"/>
                                          </p:val>
                                        </p:tav>
                                        <p:tav tm="100000">
                                          <p:val>
                                            <p:strVal val="#ppt_x"/>
                                          </p:val>
                                        </p:tav>
                                      </p:tavLst>
                                    </p:anim>
                                    <p:anim calcmode="lin" valueType="num">
                                      <p:cBhvr additive="base">
                                        <p:cTn id="16" dur="500" fill="hold"/>
                                        <p:tgtEl>
                                          <p:spTgt spid="9257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Rectangle 2"/>
          <p:cNvSpPr>
            <a:spLocks noGrp="1" noChangeArrowheads="1"/>
          </p:cNvSpPr>
          <p:nvPr>
            <p:ph type="title"/>
          </p:nvPr>
        </p:nvSpPr>
        <p:spPr>
          <a:xfrm>
            <a:off x="5553075" y="285750"/>
            <a:ext cx="3514725" cy="609600"/>
          </a:xfrm>
        </p:spPr>
        <p:txBody>
          <a:bodyPr/>
          <a:lstStyle/>
          <a:p>
            <a:r>
              <a:rPr lang="en-US" altLang="en-US"/>
              <a:t>Noise Reduction - 1</a:t>
            </a:r>
          </a:p>
        </p:txBody>
      </p:sp>
      <p:sp>
        <p:nvSpPr>
          <p:cNvPr id="926723" name="Rectangle 3"/>
          <p:cNvSpPr>
            <a:spLocks noGrp="1" noChangeArrowheads="1"/>
          </p:cNvSpPr>
          <p:nvPr>
            <p:ph type="body" idx="1"/>
          </p:nvPr>
        </p:nvSpPr>
        <p:spPr>
          <a:xfrm>
            <a:off x="457200" y="1524000"/>
            <a:ext cx="3810000" cy="2362200"/>
          </a:xfrm>
        </p:spPr>
        <p:txBody>
          <a:bodyPr/>
          <a:lstStyle/>
          <a:p>
            <a:r>
              <a:rPr lang="en-GB" altLang="en-US"/>
              <a:t>Averaging ‘smoothes’ the noise fluctuations.</a:t>
            </a:r>
          </a:p>
          <a:p>
            <a:r>
              <a:rPr lang="en-GB" altLang="en-US"/>
              <a:t>Consider the next pixel A</a:t>
            </a:r>
            <a:r>
              <a:rPr lang="en-GB" altLang="en-US" baseline="-25000"/>
              <a:t>i+1</a:t>
            </a:r>
          </a:p>
          <a:p>
            <a:r>
              <a:rPr lang="en-GB" altLang="en-US"/>
              <a:t>Repeat for remainder of pixels.</a:t>
            </a:r>
            <a:endParaRPr lang="en-US" altLang="en-US"/>
          </a:p>
        </p:txBody>
      </p:sp>
      <p:pic>
        <p:nvPicPr>
          <p:cNvPr id="926725" name="Picture 5" descr="noise3"/>
          <p:cNvPicPr>
            <a:picLocks noChangeAspect="1" noChangeArrowheads="1"/>
          </p:cNvPicPr>
          <p:nvPr/>
        </p:nvPicPr>
        <p:blipFill>
          <a:blip r:embed="rId2" cstate="print"/>
          <a:srcRect/>
          <a:stretch>
            <a:fillRect/>
          </a:stretch>
        </p:blipFill>
        <p:spPr bwMode="auto">
          <a:xfrm>
            <a:off x="4648200" y="1600200"/>
            <a:ext cx="3810000" cy="2857500"/>
          </a:xfrm>
          <a:prstGeom prst="rect">
            <a:avLst/>
          </a:prstGeom>
          <a:noFill/>
          <a:ln w="9525">
            <a:noFill/>
            <a:miter lim="800000"/>
            <a:headEnd/>
            <a:tailEnd/>
          </a:ln>
          <a:effectLst/>
        </p:spPr>
      </p:pic>
      <p:sp>
        <p:nvSpPr>
          <p:cNvPr id="926726" name="Line 6"/>
          <p:cNvSpPr>
            <a:spLocks noChangeShapeType="1"/>
          </p:cNvSpPr>
          <p:nvPr/>
        </p:nvSpPr>
        <p:spPr bwMode="auto">
          <a:xfrm flipH="1">
            <a:off x="5486400" y="3581400"/>
            <a:ext cx="304800" cy="762000"/>
          </a:xfrm>
          <a:prstGeom prst="line">
            <a:avLst/>
          </a:prstGeom>
          <a:noFill/>
          <a:ln w="19050">
            <a:solidFill>
              <a:srgbClr val="D82204"/>
            </a:solidFill>
            <a:round/>
            <a:headEnd/>
            <a:tailEnd/>
          </a:ln>
          <a:effectLst/>
        </p:spPr>
        <p:txBody>
          <a:bodyPr wrap="none" anchor="ctr"/>
          <a:lstStyle/>
          <a:p>
            <a:endParaRPr lang="en-US"/>
          </a:p>
        </p:txBody>
      </p:sp>
      <p:sp>
        <p:nvSpPr>
          <p:cNvPr id="926727" name="Line 7"/>
          <p:cNvSpPr>
            <a:spLocks noChangeShapeType="1"/>
          </p:cNvSpPr>
          <p:nvPr/>
        </p:nvSpPr>
        <p:spPr bwMode="auto">
          <a:xfrm flipH="1">
            <a:off x="5943600" y="3810000"/>
            <a:ext cx="76200" cy="914400"/>
          </a:xfrm>
          <a:prstGeom prst="line">
            <a:avLst/>
          </a:prstGeom>
          <a:noFill/>
          <a:ln w="19050">
            <a:solidFill>
              <a:srgbClr val="D82204"/>
            </a:solidFill>
            <a:round/>
            <a:headEnd/>
            <a:tailEnd/>
          </a:ln>
          <a:effectLst/>
        </p:spPr>
        <p:txBody>
          <a:bodyPr wrap="none" anchor="ctr"/>
          <a:lstStyle/>
          <a:p>
            <a:endParaRPr lang="en-US"/>
          </a:p>
        </p:txBody>
      </p:sp>
      <p:sp>
        <p:nvSpPr>
          <p:cNvPr id="926728" name="Line 8"/>
          <p:cNvSpPr>
            <a:spLocks noChangeShapeType="1"/>
          </p:cNvSpPr>
          <p:nvPr/>
        </p:nvSpPr>
        <p:spPr bwMode="auto">
          <a:xfrm flipH="1">
            <a:off x="5257800" y="4800600"/>
            <a:ext cx="0" cy="914400"/>
          </a:xfrm>
          <a:prstGeom prst="line">
            <a:avLst/>
          </a:prstGeom>
          <a:noFill/>
          <a:ln w="28575">
            <a:solidFill>
              <a:srgbClr val="FF0000"/>
            </a:solidFill>
            <a:round/>
            <a:headEnd/>
            <a:tailEnd/>
          </a:ln>
          <a:effectLst/>
        </p:spPr>
        <p:txBody>
          <a:bodyPr wrap="none" anchor="ctr"/>
          <a:lstStyle/>
          <a:p>
            <a:endParaRPr lang="en-US"/>
          </a:p>
        </p:txBody>
      </p:sp>
      <p:sp>
        <p:nvSpPr>
          <p:cNvPr id="926729" name="Oval 9"/>
          <p:cNvSpPr>
            <a:spLocks noChangeArrowheads="1"/>
          </p:cNvSpPr>
          <p:nvPr/>
        </p:nvSpPr>
        <p:spPr bwMode="auto">
          <a:xfrm>
            <a:off x="5181600" y="4648200"/>
            <a:ext cx="152400" cy="152400"/>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grpSp>
        <p:nvGrpSpPr>
          <p:cNvPr id="926730" name="Group 10"/>
          <p:cNvGrpSpPr>
            <a:grpSpLocks/>
          </p:cNvGrpSpPr>
          <p:nvPr/>
        </p:nvGrpSpPr>
        <p:grpSpPr bwMode="auto">
          <a:xfrm>
            <a:off x="7239000" y="4648200"/>
            <a:ext cx="152400" cy="1066800"/>
            <a:chOff x="4560" y="3024"/>
            <a:chExt cx="96" cy="768"/>
          </a:xfrm>
        </p:grpSpPr>
        <p:sp>
          <p:nvSpPr>
            <p:cNvPr id="926731" name="Oval 11"/>
            <p:cNvSpPr>
              <a:spLocks noChangeArrowheads="1"/>
            </p:cNvSpPr>
            <p:nvPr/>
          </p:nvSpPr>
          <p:spPr bwMode="auto">
            <a:xfrm>
              <a:off x="4560" y="3024"/>
              <a:ext cx="96" cy="96"/>
            </a:xfrm>
            <a:prstGeom prst="ellipse">
              <a:avLst/>
            </a:prstGeom>
            <a:noFill/>
            <a:ln w="28575">
              <a:solidFill>
                <a:srgbClr val="6666FF"/>
              </a:solidFill>
              <a:round/>
              <a:headEnd/>
              <a:tailEnd/>
            </a:ln>
            <a:effectLst/>
          </p:spPr>
          <p:txBody>
            <a:bodyPr wrap="none" anchor="ctr"/>
            <a:lstStyle/>
            <a:p>
              <a:pPr algn="ctr"/>
              <a:endParaRPr lang="en-GB" altLang="en-US" sz="2400">
                <a:latin typeface="Times New Roman" pitchFamily="18" charset="0"/>
              </a:endParaRPr>
            </a:p>
          </p:txBody>
        </p:sp>
        <p:sp>
          <p:nvSpPr>
            <p:cNvPr id="926732" name="Line 12"/>
            <p:cNvSpPr>
              <a:spLocks noChangeShapeType="1"/>
            </p:cNvSpPr>
            <p:nvPr/>
          </p:nvSpPr>
          <p:spPr bwMode="auto">
            <a:xfrm>
              <a:off x="4608" y="3120"/>
              <a:ext cx="0" cy="672"/>
            </a:xfrm>
            <a:prstGeom prst="line">
              <a:avLst/>
            </a:prstGeom>
            <a:noFill/>
            <a:ln w="28575">
              <a:solidFill>
                <a:srgbClr val="6666FF"/>
              </a:solidFill>
              <a:round/>
              <a:headEnd/>
              <a:tailEnd/>
            </a:ln>
            <a:effectLst/>
          </p:spPr>
          <p:txBody>
            <a:bodyPr wrap="none" anchor="ctr"/>
            <a:lstStyle/>
            <a:p>
              <a:endParaRPr lang="en-US"/>
            </a:p>
          </p:txBody>
        </p:sp>
      </p:grpSp>
      <p:sp>
        <p:nvSpPr>
          <p:cNvPr id="926733" name="AutoShape 13"/>
          <p:cNvSpPr>
            <a:spLocks noChangeArrowheads="1"/>
          </p:cNvSpPr>
          <p:nvPr/>
        </p:nvSpPr>
        <p:spPr bwMode="auto">
          <a:xfrm>
            <a:off x="6096000" y="5029200"/>
            <a:ext cx="914400" cy="228600"/>
          </a:xfrm>
          <a:prstGeom prst="rightArrow">
            <a:avLst>
              <a:gd name="adj1" fmla="val 50000"/>
              <a:gd name="adj2" fmla="val 100000"/>
            </a:avLst>
          </a:prstGeom>
          <a:solidFill>
            <a:schemeClr val="tx1"/>
          </a:solidFill>
          <a:ln w="9525">
            <a:solidFill>
              <a:schemeClr val="tx1"/>
            </a:solidFill>
            <a:miter lim="800000"/>
            <a:headEnd/>
            <a:tailEnd/>
          </a:ln>
          <a:effectLst/>
        </p:spPr>
        <p:txBody>
          <a:bodyPr wrap="none" anchor="ctr"/>
          <a:lstStyle/>
          <a:p>
            <a:endParaRPr lang="en-US"/>
          </a:p>
        </p:txBody>
      </p:sp>
      <p:sp>
        <p:nvSpPr>
          <p:cNvPr id="926734" name="Line 14"/>
          <p:cNvSpPr>
            <a:spLocks noChangeShapeType="1"/>
          </p:cNvSpPr>
          <p:nvPr/>
        </p:nvSpPr>
        <p:spPr bwMode="auto">
          <a:xfrm>
            <a:off x="4876800" y="5715000"/>
            <a:ext cx="2819400" cy="0"/>
          </a:xfrm>
          <a:prstGeom prst="line">
            <a:avLst/>
          </a:prstGeom>
          <a:noFill/>
          <a:ln w="28575">
            <a:solidFill>
              <a:schemeClr val="tx1"/>
            </a:solidFill>
            <a:round/>
            <a:headEnd/>
            <a:tailEnd/>
          </a:ln>
          <a:effectLst/>
        </p:spPr>
        <p:txBody>
          <a:bodyPr wrap="none" anchor="ctr"/>
          <a:lstStyle/>
          <a:p>
            <a:endParaRPr lang="en-US"/>
          </a:p>
        </p:txBody>
      </p:sp>
      <p:sp>
        <p:nvSpPr>
          <p:cNvPr id="926735" name="Line 15"/>
          <p:cNvSpPr>
            <a:spLocks noChangeShapeType="1"/>
          </p:cNvSpPr>
          <p:nvPr/>
        </p:nvSpPr>
        <p:spPr bwMode="auto">
          <a:xfrm>
            <a:off x="5029200" y="4648200"/>
            <a:ext cx="2743200" cy="0"/>
          </a:xfrm>
          <a:prstGeom prst="line">
            <a:avLst/>
          </a:prstGeom>
          <a:noFill/>
          <a:ln w="9525">
            <a:solidFill>
              <a:schemeClr val="accent2"/>
            </a:solidFill>
            <a:round/>
            <a:headEnd/>
            <a:tailEnd/>
          </a:ln>
          <a:effectLst/>
        </p:spPr>
        <p:txBody>
          <a:bodyPr wrap="none" anchor="ctr"/>
          <a:lstStyle/>
          <a:p>
            <a:endParaRPr lang="en-US"/>
          </a:p>
        </p:txBody>
      </p:sp>
      <p:sp>
        <p:nvSpPr>
          <p:cNvPr id="926736" name="Text Box 16"/>
          <p:cNvSpPr txBox="1">
            <a:spLocks noChangeArrowheads="1"/>
          </p:cNvSpPr>
          <p:nvPr/>
        </p:nvSpPr>
        <p:spPr bwMode="auto">
          <a:xfrm>
            <a:off x="4876800" y="5638800"/>
            <a:ext cx="1584325" cy="366713"/>
          </a:xfrm>
          <a:prstGeom prst="rect">
            <a:avLst/>
          </a:prstGeom>
          <a:noFill/>
          <a:ln w="9525">
            <a:noFill/>
            <a:miter lim="800000"/>
            <a:headEnd/>
            <a:tailEnd/>
          </a:ln>
          <a:effectLst/>
        </p:spPr>
        <p:txBody>
          <a:bodyPr wrap="none">
            <a:spAutoFit/>
          </a:bodyPr>
          <a:lstStyle/>
          <a:p>
            <a:r>
              <a:rPr lang="en-GB" altLang="en-US" sz="1800" b="1">
                <a:latin typeface="Times New Roman" pitchFamily="18" charset="0"/>
              </a:rPr>
              <a:t>A</a:t>
            </a:r>
            <a:r>
              <a:rPr lang="en-GB" altLang="en-US" sz="1800" b="1" baseline="-25000">
                <a:latin typeface="Times New Roman" pitchFamily="18" charset="0"/>
              </a:rPr>
              <a:t>i-1 </a:t>
            </a:r>
            <a:r>
              <a:rPr lang="en-GB" altLang="en-US" sz="1800" b="1">
                <a:latin typeface="Times New Roman" pitchFamily="18" charset="0"/>
              </a:rPr>
              <a:t>A</a:t>
            </a:r>
            <a:r>
              <a:rPr lang="en-GB" altLang="en-US" sz="1800" b="1" baseline="-25000">
                <a:latin typeface="Times New Roman" pitchFamily="18" charset="0"/>
              </a:rPr>
              <a:t>i </a:t>
            </a:r>
            <a:r>
              <a:rPr lang="en-GB" altLang="en-US" sz="1800" b="1">
                <a:latin typeface="Times New Roman" pitchFamily="18" charset="0"/>
              </a:rPr>
              <a:t>A</a:t>
            </a:r>
            <a:r>
              <a:rPr lang="en-GB" altLang="en-US" sz="1800" b="1" baseline="-25000">
                <a:latin typeface="Times New Roman" pitchFamily="18" charset="0"/>
              </a:rPr>
              <a:t>i+1 </a:t>
            </a:r>
            <a:r>
              <a:rPr lang="en-GB" altLang="en-US" sz="1800" b="1">
                <a:latin typeface="Times New Roman" pitchFamily="18" charset="0"/>
              </a:rPr>
              <a:t>A</a:t>
            </a:r>
            <a:r>
              <a:rPr lang="en-GB" altLang="en-US" sz="1800" b="1" baseline="-25000">
                <a:latin typeface="Times New Roman" pitchFamily="18" charset="0"/>
              </a:rPr>
              <a:t>i+2</a:t>
            </a:r>
          </a:p>
        </p:txBody>
      </p:sp>
      <p:sp>
        <p:nvSpPr>
          <p:cNvPr id="926737" name="Text Box 17"/>
          <p:cNvSpPr txBox="1">
            <a:spLocks noChangeArrowheads="1"/>
          </p:cNvSpPr>
          <p:nvPr/>
        </p:nvSpPr>
        <p:spPr bwMode="auto">
          <a:xfrm>
            <a:off x="7151688" y="5638800"/>
            <a:ext cx="631825" cy="366713"/>
          </a:xfrm>
          <a:prstGeom prst="rect">
            <a:avLst/>
          </a:prstGeom>
          <a:noFill/>
          <a:ln w="9525">
            <a:noFill/>
            <a:miter lim="800000"/>
            <a:headEnd/>
            <a:tailEnd/>
          </a:ln>
          <a:effectLst/>
        </p:spPr>
        <p:txBody>
          <a:bodyPr wrap="none">
            <a:spAutoFit/>
          </a:bodyPr>
          <a:lstStyle/>
          <a:p>
            <a:r>
              <a:rPr lang="en-GB" altLang="en-US" sz="1800" b="1" baseline="-25000">
                <a:latin typeface="Times New Roman" pitchFamily="18" charset="0"/>
              </a:rPr>
              <a:t> </a:t>
            </a:r>
            <a:r>
              <a:rPr lang="en-GB" altLang="en-US" sz="1800" b="1">
                <a:latin typeface="Times New Roman" pitchFamily="18" charset="0"/>
              </a:rPr>
              <a:t>C</a:t>
            </a:r>
            <a:r>
              <a:rPr lang="en-GB" altLang="en-US" sz="1800" b="1" baseline="-25000">
                <a:latin typeface="Times New Roman" pitchFamily="18" charset="0"/>
              </a:rPr>
              <a:t>i+1 </a:t>
            </a:r>
          </a:p>
        </p:txBody>
      </p:sp>
      <p:grpSp>
        <p:nvGrpSpPr>
          <p:cNvPr id="926738" name="Group 18"/>
          <p:cNvGrpSpPr>
            <a:grpSpLocks/>
          </p:cNvGrpSpPr>
          <p:nvPr/>
        </p:nvGrpSpPr>
        <p:grpSpPr bwMode="auto">
          <a:xfrm>
            <a:off x="5410200" y="4419600"/>
            <a:ext cx="609600" cy="1295400"/>
            <a:chOff x="3408" y="2784"/>
            <a:chExt cx="384" cy="816"/>
          </a:xfrm>
        </p:grpSpPr>
        <p:sp>
          <p:nvSpPr>
            <p:cNvPr id="926739" name="Line 19"/>
            <p:cNvSpPr>
              <a:spLocks noChangeShapeType="1"/>
            </p:cNvSpPr>
            <p:nvPr/>
          </p:nvSpPr>
          <p:spPr bwMode="auto">
            <a:xfrm>
              <a:off x="3456" y="2880"/>
              <a:ext cx="0" cy="720"/>
            </a:xfrm>
            <a:prstGeom prst="line">
              <a:avLst/>
            </a:prstGeom>
            <a:noFill/>
            <a:ln w="28575">
              <a:solidFill>
                <a:srgbClr val="FF0000"/>
              </a:solidFill>
              <a:round/>
              <a:headEnd/>
              <a:tailEnd/>
            </a:ln>
            <a:effectLst/>
          </p:spPr>
          <p:txBody>
            <a:bodyPr wrap="none" anchor="ctr"/>
            <a:lstStyle/>
            <a:p>
              <a:endParaRPr lang="en-US"/>
            </a:p>
          </p:txBody>
        </p:sp>
        <p:sp>
          <p:nvSpPr>
            <p:cNvPr id="926740" name="Line 20"/>
            <p:cNvSpPr>
              <a:spLocks noChangeShapeType="1"/>
            </p:cNvSpPr>
            <p:nvPr/>
          </p:nvSpPr>
          <p:spPr bwMode="auto">
            <a:xfrm>
              <a:off x="3600" y="3072"/>
              <a:ext cx="0" cy="528"/>
            </a:xfrm>
            <a:prstGeom prst="line">
              <a:avLst/>
            </a:prstGeom>
            <a:noFill/>
            <a:ln w="28575">
              <a:solidFill>
                <a:srgbClr val="FF0000"/>
              </a:solidFill>
              <a:round/>
              <a:headEnd/>
              <a:tailEnd/>
            </a:ln>
            <a:effectLst/>
          </p:spPr>
          <p:txBody>
            <a:bodyPr wrap="none" anchor="ctr"/>
            <a:lstStyle/>
            <a:p>
              <a:endParaRPr lang="en-US"/>
            </a:p>
          </p:txBody>
        </p:sp>
        <p:sp>
          <p:nvSpPr>
            <p:cNvPr id="926741" name="Oval 21"/>
            <p:cNvSpPr>
              <a:spLocks noChangeArrowheads="1"/>
            </p:cNvSpPr>
            <p:nvPr/>
          </p:nvSpPr>
          <p:spPr bwMode="auto">
            <a:xfrm>
              <a:off x="3408" y="2784"/>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sp>
          <p:nvSpPr>
            <p:cNvPr id="926742" name="Oval 22"/>
            <p:cNvSpPr>
              <a:spLocks noChangeArrowheads="1"/>
            </p:cNvSpPr>
            <p:nvPr/>
          </p:nvSpPr>
          <p:spPr bwMode="auto">
            <a:xfrm>
              <a:off x="3552" y="2976"/>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sp>
          <p:nvSpPr>
            <p:cNvPr id="926743" name="Oval 23"/>
            <p:cNvSpPr>
              <a:spLocks noChangeArrowheads="1"/>
            </p:cNvSpPr>
            <p:nvPr/>
          </p:nvSpPr>
          <p:spPr bwMode="auto">
            <a:xfrm>
              <a:off x="3696" y="3072"/>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sp>
          <p:nvSpPr>
            <p:cNvPr id="926744" name="Line 24"/>
            <p:cNvSpPr>
              <a:spLocks noChangeShapeType="1"/>
            </p:cNvSpPr>
            <p:nvPr/>
          </p:nvSpPr>
          <p:spPr bwMode="auto">
            <a:xfrm>
              <a:off x="3744" y="3168"/>
              <a:ext cx="0" cy="432"/>
            </a:xfrm>
            <a:prstGeom prst="line">
              <a:avLst/>
            </a:prstGeom>
            <a:noFill/>
            <a:ln w="28575">
              <a:solidFill>
                <a:srgbClr val="FF0000"/>
              </a:solidFill>
              <a:round/>
              <a:headEnd/>
              <a:tailEnd/>
            </a:ln>
            <a:effectLst/>
          </p:spPr>
          <p:txBody>
            <a:bodyPr wrap="none" anchor="ctr"/>
            <a:lstStyle/>
            <a:p>
              <a:endParaRPr lang="en-US"/>
            </a:p>
          </p:txBody>
        </p:sp>
      </p:grpSp>
      <p:graphicFrame>
        <p:nvGraphicFramePr>
          <p:cNvPr id="926745" name="Object 25"/>
          <p:cNvGraphicFramePr>
            <a:graphicFrameLocks noChangeAspect="1"/>
          </p:cNvGraphicFramePr>
          <p:nvPr/>
        </p:nvGraphicFramePr>
        <p:xfrm>
          <a:off x="990600" y="5029200"/>
          <a:ext cx="3276600" cy="954088"/>
        </p:xfrm>
        <a:graphic>
          <a:graphicData uri="http://schemas.openxmlformats.org/presentationml/2006/ole">
            <mc:AlternateContent xmlns:mc="http://schemas.openxmlformats.org/markup-compatibility/2006">
              <mc:Choice xmlns:v="urn:schemas-microsoft-com:vml" Requires="v">
                <p:oleObj name="Equation" r:id="rId3" imgW="1917360" imgH="558720" progId="Equation.3">
                  <p:embed/>
                </p:oleObj>
              </mc:Choice>
              <mc:Fallback>
                <p:oleObj name="Equation" r:id="rId3" imgW="1917360" imgH="558720" progId="Equation.3">
                  <p:embed/>
                  <p:pic>
                    <p:nvPicPr>
                      <p:cNvPr id="0"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5029200"/>
                        <a:ext cx="3276600" cy="954088"/>
                      </a:xfrm>
                      <a:prstGeom prst="rect">
                        <a:avLst/>
                      </a:prstGeom>
                      <a:solidFill>
                        <a:schemeClr val="folHlink"/>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926738"/>
                                        </p:tgtEl>
                                        <p:attrNameLst>
                                          <p:attrName>style.visibility</p:attrName>
                                        </p:attrNameLst>
                                      </p:cBhvr>
                                      <p:to>
                                        <p:strVal val="visible"/>
                                      </p:to>
                                    </p:set>
                                    <p:anim calcmode="lin" valueType="num">
                                      <p:cBhvr>
                                        <p:cTn id="7" dur="500" fill="hold"/>
                                        <p:tgtEl>
                                          <p:spTgt spid="926738"/>
                                        </p:tgtEl>
                                        <p:attrNameLst>
                                          <p:attrName>ppt_w</p:attrName>
                                        </p:attrNameLst>
                                      </p:cBhvr>
                                      <p:tavLst>
                                        <p:tav tm="0">
                                          <p:val>
                                            <p:fltVal val="0"/>
                                          </p:val>
                                        </p:tav>
                                        <p:tav tm="100000">
                                          <p:val>
                                            <p:strVal val="#ppt_w"/>
                                          </p:val>
                                        </p:tav>
                                      </p:tavLst>
                                    </p:anim>
                                    <p:anim calcmode="lin" valueType="num">
                                      <p:cBhvr>
                                        <p:cTn id="8" dur="500" fill="hold"/>
                                        <p:tgtEl>
                                          <p:spTgt spid="926738"/>
                                        </p:tgtEl>
                                        <p:attrNameLst>
                                          <p:attrName>ppt_h</p:attrName>
                                        </p:attrNameLst>
                                      </p:cBhvr>
                                      <p:tavLst>
                                        <p:tav tm="0">
                                          <p:val>
                                            <p:fltVal val="0"/>
                                          </p:val>
                                        </p:tav>
                                        <p:tav tm="100000">
                                          <p:val>
                                            <p:strVal val="#ppt_h"/>
                                          </p:val>
                                        </p:tav>
                                      </p:tavLst>
                                    </p:anim>
                                    <p:anim calcmode="lin" valueType="num">
                                      <p:cBhvr>
                                        <p:cTn id="9" dur="500" fill="hold"/>
                                        <p:tgtEl>
                                          <p:spTgt spid="926738"/>
                                        </p:tgtEl>
                                        <p:attrNameLst>
                                          <p:attrName>ppt_x</p:attrName>
                                        </p:attrNameLst>
                                      </p:cBhvr>
                                      <p:tavLst>
                                        <p:tav tm="0">
                                          <p:val>
                                            <p:fltVal val="0.5"/>
                                          </p:val>
                                        </p:tav>
                                        <p:tav tm="100000">
                                          <p:val>
                                            <p:strVal val="#ppt_x"/>
                                          </p:val>
                                        </p:tav>
                                      </p:tavLst>
                                    </p:anim>
                                    <p:anim calcmode="lin" valueType="num">
                                      <p:cBhvr>
                                        <p:cTn id="10" dur="500" fill="hold"/>
                                        <p:tgtEl>
                                          <p:spTgt spid="926738"/>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926730"/>
                                        </p:tgtEl>
                                        <p:attrNameLst>
                                          <p:attrName>style.visibility</p:attrName>
                                        </p:attrNameLst>
                                      </p:cBhvr>
                                      <p:to>
                                        <p:strVal val="visible"/>
                                      </p:to>
                                    </p:set>
                                    <p:anim calcmode="lin" valueType="num">
                                      <p:cBhvr additive="base">
                                        <p:cTn id="15" dur="500" fill="hold"/>
                                        <p:tgtEl>
                                          <p:spTgt spid="926730"/>
                                        </p:tgtEl>
                                        <p:attrNameLst>
                                          <p:attrName>ppt_x</p:attrName>
                                        </p:attrNameLst>
                                      </p:cBhvr>
                                      <p:tavLst>
                                        <p:tav tm="0">
                                          <p:val>
                                            <p:strVal val="1+#ppt_w/2"/>
                                          </p:val>
                                        </p:tav>
                                        <p:tav tm="100000">
                                          <p:val>
                                            <p:strVal val="#ppt_x"/>
                                          </p:val>
                                        </p:tav>
                                      </p:tavLst>
                                    </p:anim>
                                    <p:anim calcmode="lin" valueType="num">
                                      <p:cBhvr additive="base">
                                        <p:cTn id="16" dur="500" fill="hold"/>
                                        <p:tgtEl>
                                          <p:spTgt spid="9267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Rectangle 2"/>
          <p:cNvSpPr>
            <a:spLocks noGrp="1" noChangeArrowheads="1"/>
          </p:cNvSpPr>
          <p:nvPr>
            <p:ph type="title"/>
          </p:nvPr>
        </p:nvSpPr>
        <p:spPr>
          <a:xfrm>
            <a:off x="4343400" y="285750"/>
            <a:ext cx="4733925" cy="609600"/>
          </a:xfrm>
        </p:spPr>
        <p:txBody>
          <a:bodyPr/>
          <a:lstStyle/>
          <a:p>
            <a:r>
              <a:rPr lang="en-US" altLang="en-US"/>
              <a:t>Neighborhood Operations</a:t>
            </a:r>
          </a:p>
        </p:txBody>
      </p:sp>
      <p:sp>
        <p:nvSpPr>
          <p:cNvPr id="927747" name="Rectangle 3"/>
          <p:cNvSpPr>
            <a:spLocks noGrp="1" noChangeArrowheads="1"/>
          </p:cNvSpPr>
          <p:nvPr>
            <p:ph type="body" idx="1"/>
          </p:nvPr>
        </p:nvSpPr>
        <p:spPr>
          <a:xfrm>
            <a:off x="152400" y="1447800"/>
            <a:ext cx="3581400" cy="4191000"/>
          </a:xfrm>
        </p:spPr>
        <p:txBody>
          <a:bodyPr/>
          <a:lstStyle/>
          <a:p>
            <a:r>
              <a:rPr lang="en-GB" altLang="en-US" dirty="0"/>
              <a:t>All pixels can be averaged by </a:t>
            </a:r>
            <a:r>
              <a:rPr lang="en-GB" altLang="en-US" dirty="0">
                <a:solidFill>
                  <a:srgbClr val="0066FF"/>
                </a:solidFill>
              </a:rPr>
              <a:t>convolving</a:t>
            </a:r>
            <a:r>
              <a:rPr lang="en-GB" altLang="en-US" dirty="0"/>
              <a:t> 1-d image A with mask B to give enhanced image C.</a:t>
            </a:r>
          </a:p>
          <a:p>
            <a:r>
              <a:rPr lang="en-GB" altLang="en-US" dirty="0"/>
              <a:t>Weights of B must equal one when added together.</a:t>
            </a:r>
          </a:p>
          <a:p>
            <a:pPr lvl="1"/>
            <a:r>
              <a:rPr lang="en-US" altLang="en-US" dirty="0"/>
              <a:t>Why?</a:t>
            </a:r>
          </a:p>
        </p:txBody>
      </p:sp>
      <p:sp>
        <p:nvSpPr>
          <p:cNvPr id="927760" name="Rectangle 16"/>
          <p:cNvSpPr>
            <a:spLocks noChangeArrowheads="1"/>
          </p:cNvSpPr>
          <p:nvPr/>
        </p:nvSpPr>
        <p:spPr bwMode="auto">
          <a:xfrm>
            <a:off x="3886200" y="1524000"/>
            <a:ext cx="4800600" cy="388620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sp>
        <p:nvSpPr>
          <p:cNvPr id="927750" name="Text Box 6"/>
          <p:cNvSpPr txBox="1">
            <a:spLocks noChangeArrowheads="1"/>
          </p:cNvSpPr>
          <p:nvPr/>
        </p:nvSpPr>
        <p:spPr bwMode="auto">
          <a:xfrm>
            <a:off x="3962400" y="1600200"/>
            <a:ext cx="4787900" cy="3743325"/>
          </a:xfrm>
          <a:prstGeom prst="rect">
            <a:avLst/>
          </a:prstGeom>
          <a:noFill/>
          <a:ln w="12700">
            <a:noFill/>
            <a:miter lim="800000"/>
            <a:headEnd type="none" w="sm" len="sm"/>
            <a:tailEnd type="none" w="sm" len="sm"/>
          </a:ln>
          <a:effectLst/>
        </p:spPr>
        <p:txBody>
          <a:bodyPr wrap="none">
            <a:spAutoFit/>
          </a:bodyPr>
          <a:lstStyle/>
          <a:p>
            <a:r>
              <a:rPr lang="en-US" altLang="en-US" sz="2400" b="1">
                <a:solidFill>
                  <a:srgbClr val="0066FF"/>
                </a:solidFill>
              </a:rPr>
              <a:t>C = A * B</a:t>
            </a:r>
            <a:endParaRPr lang="en-US" altLang="en-US" sz="2400">
              <a:solidFill>
                <a:schemeClr val="bg2"/>
              </a:solidFill>
            </a:endParaRPr>
          </a:p>
          <a:p>
            <a:endParaRPr lang="en-US" altLang="en-US" sz="2400">
              <a:solidFill>
                <a:schemeClr val="bg2"/>
              </a:solidFill>
            </a:endParaRPr>
          </a:p>
          <a:p>
            <a:r>
              <a:rPr lang="en-US" altLang="en-US" sz="2400">
                <a:solidFill>
                  <a:schemeClr val="bg2"/>
                </a:solidFill>
              </a:rPr>
              <a:t>B = [ B1  B2  B3 ]</a:t>
            </a:r>
          </a:p>
          <a:p>
            <a:endParaRPr lang="en-US" altLang="en-US" sz="2400">
              <a:solidFill>
                <a:schemeClr val="bg2"/>
              </a:solidFill>
            </a:endParaRPr>
          </a:p>
          <a:p>
            <a:r>
              <a:rPr lang="en-US" altLang="en-US" sz="2400">
                <a:solidFill>
                  <a:schemeClr val="bg2"/>
                </a:solidFill>
              </a:rPr>
              <a:t>C</a:t>
            </a:r>
            <a:r>
              <a:rPr lang="en-US" altLang="en-US" sz="2400" baseline="-15000">
                <a:solidFill>
                  <a:schemeClr val="bg2"/>
                </a:solidFill>
              </a:rPr>
              <a:t>i</a:t>
            </a:r>
            <a:r>
              <a:rPr lang="en-US" altLang="en-US" sz="2400">
                <a:solidFill>
                  <a:schemeClr val="bg2"/>
                </a:solidFill>
              </a:rPr>
              <a:t> = A</a:t>
            </a:r>
            <a:r>
              <a:rPr lang="en-US" altLang="en-US" sz="2400" baseline="-15000">
                <a:solidFill>
                  <a:schemeClr val="bg2"/>
                </a:solidFill>
              </a:rPr>
              <a:t>i-1</a:t>
            </a:r>
            <a:r>
              <a:rPr lang="en-US" altLang="en-US" sz="2400">
                <a:solidFill>
                  <a:schemeClr val="bg2"/>
                </a:solidFill>
              </a:rPr>
              <a:t> </a:t>
            </a:r>
            <a:r>
              <a:rPr lang="en-US" altLang="en-US" sz="2400">
                <a:solidFill>
                  <a:schemeClr val="bg2"/>
                </a:solidFill>
                <a:latin typeface="Symbol" pitchFamily="18" charset="2"/>
              </a:rPr>
              <a:t>´</a:t>
            </a:r>
            <a:r>
              <a:rPr lang="en-US" altLang="en-US" sz="2400">
                <a:solidFill>
                  <a:schemeClr val="bg2"/>
                </a:solidFill>
              </a:rPr>
              <a:t>B</a:t>
            </a:r>
            <a:r>
              <a:rPr lang="en-US" altLang="en-US" sz="2400" baseline="-15000">
                <a:solidFill>
                  <a:schemeClr val="bg2"/>
                </a:solidFill>
              </a:rPr>
              <a:t>1</a:t>
            </a:r>
            <a:r>
              <a:rPr lang="en-US" altLang="en-US" sz="2400">
                <a:solidFill>
                  <a:schemeClr val="bg2"/>
                </a:solidFill>
              </a:rPr>
              <a:t> + A</a:t>
            </a:r>
            <a:r>
              <a:rPr lang="en-US" altLang="en-US" sz="2400" baseline="-15000">
                <a:solidFill>
                  <a:schemeClr val="bg2"/>
                </a:solidFill>
              </a:rPr>
              <a:t>i</a:t>
            </a:r>
            <a:r>
              <a:rPr lang="en-US" altLang="en-US" sz="2400">
                <a:solidFill>
                  <a:schemeClr val="bg2"/>
                </a:solidFill>
              </a:rPr>
              <a:t> </a:t>
            </a:r>
            <a:r>
              <a:rPr lang="en-US" altLang="en-US" sz="2400">
                <a:solidFill>
                  <a:schemeClr val="bg2"/>
                </a:solidFill>
                <a:latin typeface="Symbol" pitchFamily="18" charset="2"/>
              </a:rPr>
              <a:t>´</a:t>
            </a:r>
            <a:r>
              <a:rPr lang="en-US" altLang="en-US" sz="2400">
                <a:solidFill>
                  <a:schemeClr val="bg2"/>
                </a:solidFill>
              </a:rPr>
              <a:t>B</a:t>
            </a:r>
            <a:r>
              <a:rPr lang="en-US" altLang="en-US" sz="2400" baseline="-15000">
                <a:solidFill>
                  <a:schemeClr val="bg2"/>
                </a:solidFill>
              </a:rPr>
              <a:t>2</a:t>
            </a:r>
            <a:r>
              <a:rPr lang="en-US" altLang="en-US" sz="2400">
                <a:solidFill>
                  <a:schemeClr val="bg2"/>
                </a:solidFill>
              </a:rPr>
              <a:t> + A</a:t>
            </a:r>
            <a:r>
              <a:rPr lang="en-US" altLang="en-US" sz="2400" baseline="-15000">
                <a:solidFill>
                  <a:schemeClr val="bg2"/>
                </a:solidFill>
              </a:rPr>
              <a:t>i+1</a:t>
            </a:r>
            <a:r>
              <a:rPr lang="en-US" altLang="en-US" sz="2400">
                <a:solidFill>
                  <a:schemeClr val="bg2"/>
                </a:solidFill>
                <a:latin typeface="Times" pitchFamily="18" charset="0"/>
              </a:rPr>
              <a:t> </a:t>
            </a:r>
            <a:r>
              <a:rPr lang="en-US" altLang="en-US" sz="2400">
                <a:solidFill>
                  <a:schemeClr val="bg2"/>
                </a:solidFill>
                <a:latin typeface="Symbol" pitchFamily="18" charset="2"/>
              </a:rPr>
              <a:t>´</a:t>
            </a:r>
            <a:r>
              <a:rPr lang="en-US" altLang="en-US" sz="2400">
                <a:solidFill>
                  <a:schemeClr val="bg2"/>
                </a:solidFill>
              </a:rPr>
              <a:t>B</a:t>
            </a:r>
            <a:r>
              <a:rPr lang="en-US" altLang="en-US" sz="2400" baseline="-15000">
                <a:solidFill>
                  <a:schemeClr val="bg2"/>
                </a:solidFill>
              </a:rPr>
              <a:t>3</a:t>
            </a:r>
            <a:endParaRPr lang="en-US" altLang="en-US" sz="2400">
              <a:solidFill>
                <a:schemeClr val="bg2"/>
              </a:solidFill>
            </a:endParaRPr>
          </a:p>
          <a:p>
            <a:endParaRPr lang="en-US" altLang="en-US" sz="2400">
              <a:solidFill>
                <a:schemeClr val="bg2"/>
              </a:solidFill>
            </a:endParaRPr>
          </a:p>
          <a:p>
            <a:r>
              <a:rPr lang="en-US" altLang="en-US" sz="2400">
                <a:solidFill>
                  <a:schemeClr val="bg2"/>
                </a:solidFill>
              </a:rPr>
              <a:t>B =      [1  1  1]</a:t>
            </a:r>
          </a:p>
          <a:p>
            <a:endParaRPr lang="en-US" altLang="en-US" sz="2400">
              <a:solidFill>
                <a:schemeClr val="bg2"/>
              </a:solidFill>
            </a:endParaRPr>
          </a:p>
          <a:p>
            <a:endParaRPr lang="en-US" altLang="en-US" sz="2400">
              <a:solidFill>
                <a:schemeClr val="bg2"/>
              </a:solidFill>
            </a:endParaRPr>
          </a:p>
          <a:p>
            <a:r>
              <a:rPr lang="en-US" altLang="en-US" sz="2400">
                <a:solidFill>
                  <a:schemeClr val="bg2"/>
                </a:solidFill>
              </a:rPr>
              <a:t>C</a:t>
            </a:r>
            <a:r>
              <a:rPr lang="en-US" altLang="en-US" sz="2400" baseline="-15000">
                <a:solidFill>
                  <a:schemeClr val="bg2"/>
                </a:solidFill>
              </a:rPr>
              <a:t>i</a:t>
            </a:r>
            <a:r>
              <a:rPr lang="en-US" altLang="en-US" sz="2400">
                <a:solidFill>
                  <a:schemeClr val="bg2"/>
                </a:solidFill>
              </a:rPr>
              <a:t> = </a:t>
            </a:r>
          </a:p>
        </p:txBody>
      </p:sp>
      <p:sp>
        <p:nvSpPr>
          <p:cNvPr id="927751" name="Text Box 7"/>
          <p:cNvSpPr txBox="1">
            <a:spLocks noChangeArrowheads="1"/>
          </p:cNvSpPr>
          <p:nvPr/>
        </p:nvSpPr>
        <p:spPr bwMode="auto">
          <a:xfrm>
            <a:off x="4640263" y="3762375"/>
            <a:ext cx="296862" cy="336550"/>
          </a:xfrm>
          <a:prstGeom prst="rect">
            <a:avLst/>
          </a:prstGeom>
          <a:noFill/>
          <a:ln w="12700">
            <a:noFill/>
            <a:miter lim="800000"/>
            <a:headEnd type="none" w="sm" len="sm"/>
            <a:tailEnd type="none" w="sm" len="sm"/>
          </a:ln>
          <a:effectLst/>
        </p:spPr>
        <p:txBody>
          <a:bodyPr wrap="none">
            <a:spAutoFit/>
          </a:bodyPr>
          <a:lstStyle/>
          <a:p>
            <a:r>
              <a:rPr lang="en-US" altLang="en-US" sz="1600">
                <a:solidFill>
                  <a:schemeClr val="bg2"/>
                </a:solidFill>
              </a:rPr>
              <a:t>1</a:t>
            </a:r>
          </a:p>
        </p:txBody>
      </p:sp>
      <p:sp>
        <p:nvSpPr>
          <p:cNvPr id="927752" name="Text Box 8"/>
          <p:cNvSpPr txBox="1">
            <a:spLocks noChangeArrowheads="1"/>
          </p:cNvSpPr>
          <p:nvPr/>
        </p:nvSpPr>
        <p:spPr bwMode="auto">
          <a:xfrm>
            <a:off x="4656138" y="4006850"/>
            <a:ext cx="296862" cy="336550"/>
          </a:xfrm>
          <a:prstGeom prst="rect">
            <a:avLst/>
          </a:prstGeom>
          <a:noFill/>
          <a:ln w="12700">
            <a:noFill/>
            <a:miter lim="800000"/>
            <a:headEnd type="none" w="sm" len="sm"/>
            <a:tailEnd type="none" w="sm" len="sm"/>
          </a:ln>
          <a:effectLst/>
        </p:spPr>
        <p:txBody>
          <a:bodyPr wrap="none">
            <a:spAutoFit/>
          </a:bodyPr>
          <a:lstStyle/>
          <a:p>
            <a:r>
              <a:rPr lang="en-US" altLang="en-US" sz="1600">
                <a:solidFill>
                  <a:schemeClr val="bg2"/>
                </a:solidFill>
              </a:rPr>
              <a:t>3</a:t>
            </a:r>
          </a:p>
        </p:txBody>
      </p:sp>
      <p:sp>
        <p:nvSpPr>
          <p:cNvPr id="927753" name="Line 9"/>
          <p:cNvSpPr>
            <a:spLocks noChangeShapeType="1"/>
          </p:cNvSpPr>
          <p:nvPr/>
        </p:nvSpPr>
        <p:spPr bwMode="auto">
          <a:xfrm>
            <a:off x="4722813" y="4054475"/>
            <a:ext cx="152400" cy="0"/>
          </a:xfrm>
          <a:prstGeom prst="line">
            <a:avLst/>
          </a:prstGeom>
          <a:noFill/>
          <a:ln w="12700">
            <a:solidFill>
              <a:schemeClr val="bg2"/>
            </a:solidFill>
            <a:round/>
            <a:headEnd type="none" w="sm" len="sm"/>
            <a:tailEnd type="none" w="sm" len="sm"/>
          </a:ln>
          <a:effectLst/>
        </p:spPr>
        <p:txBody>
          <a:bodyPr wrap="none" anchor="ctr"/>
          <a:lstStyle/>
          <a:p>
            <a:endParaRPr lang="en-US"/>
          </a:p>
        </p:txBody>
      </p:sp>
      <p:grpSp>
        <p:nvGrpSpPr>
          <p:cNvPr id="927761" name="Group 17"/>
          <p:cNvGrpSpPr>
            <a:grpSpLocks/>
          </p:cNvGrpSpPr>
          <p:nvPr/>
        </p:nvGrpSpPr>
        <p:grpSpPr bwMode="auto">
          <a:xfrm>
            <a:off x="4597400" y="4679950"/>
            <a:ext cx="2032000" cy="806450"/>
            <a:chOff x="2952" y="3126"/>
            <a:chExt cx="1280" cy="508"/>
          </a:xfrm>
        </p:grpSpPr>
        <p:sp>
          <p:nvSpPr>
            <p:cNvPr id="927755" name="Rectangle 11"/>
            <p:cNvSpPr>
              <a:spLocks noChangeArrowheads="1"/>
            </p:cNvSpPr>
            <p:nvPr/>
          </p:nvSpPr>
          <p:spPr bwMode="auto">
            <a:xfrm>
              <a:off x="2952" y="3126"/>
              <a:ext cx="1280"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A</a:t>
              </a:r>
              <a:r>
                <a:rPr lang="en-US" altLang="en-US" sz="2400" baseline="-15000">
                  <a:solidFill>
                    <a:schemeClr val="bg2"/>
                  </a:solidFill>
                </a:rPr>
                <a:t>i-1</a:t>
              </a:r>
              <a:r>
                <a:rPr lang="en-US" altLang="en-US" sz="2400">
                  <a:solidFill>
                    <a:schemeClr val="bg2"/>
                  </a:solidFill>
                </a:rPr>
                <a:t> + A</a:t>
              </a:r>
              <a:r>
                <a:rPr lang="en-US" altLang="en-US" sz="2400" baseline="-15000">
                  <a:solidFill>
                    <a:schemeClr val="bg2"/>
                  </a:solidFill>
                </a:rPr>
                <a:t>i</a:t>
              </a:r>
              <a:r>
                <a:rPr lang="en-US" altLang="en-US" sz="2400">
                  <a:solidFill>
                    <a:schemeClr val="bg2"/>
                  </a:solidFill>
                </a:rPr>
                <a:t> + A</a:t>
              </a:r>
              <a:r>
                <a:rPr lang="en-US" altLang="en-US" sz="2400" baseline="-15000">
                  <a:solidFill>
                    <a:schemeClr val="bg2"/>
                  </a:solidFill>
                </a:rPr>
                <a:t>i+1</a:t>
              </a:r>
            </a:p>
          </p:txBody>
        </p:sp>
        <p:sp>
          <p:nvSpPr>
            <p:cNvPr id="927757" name="Line 13"/>
            <p:cNvSpPr>
              <a:spLocks noChangeShapeType="1"/>
            </p:cNvSpPr>
            <p:nvPr/>
          </p:nvSpPr>
          <p:spPr bwMode="auto">
            <a:xfrm>
              <a:off x="2976" y="3408"/>
              <a:ext cx="1248" cy="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927758" name="Text Box 14"/>
            <p:cNvSpPr txBox="1">
              <a:spLocks noChangeArrowheads="1"/>
            </p:cNvSpPr>
            <p:nvPr/>
          </p:nvSpPr>
          <p:spPr bwMode="auto">
            <a:xfrm>
              <a:off x="3444" y="3384"/>
              <a:ext cx="205" cy="250"/>
            </a:xfrm>
            <a:prstGeom prst="rect">
              <a:avLst/>
            </a:prstGeom>
            <a:noFill/>
            <a:ln w="12700">
              <a:noFill/>
              <a:miter lim="800000"/>
              <a:headEnd type="none" w="sm" len="sm"/>
              <a:tailEnd type="none" w="sm" len="sm"/>
            </a:ln>
            <a:effectLst/>
          </p:spPr>
          <p:txBody>
            <a:bodyPr wrap="none">
              <a:spAutoFit/>
            </a:bodyPr>
            <a:lstStyle/>
            <a:p>
              <a:r>
                <a:rPr lang="en-US" altLang="en-US" sz="2000">
                  <a:solidFill>
                    <a:schemeClr val="bg2"/>
                  </a:solidFill>
                </a:rPr>
                <a:t>3</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084E-173D-4C6D-8946-436802935DD2}"/>
              </a:ext>
            </a:extLst>
          </p:cNvPr>
          <p:cNvSpPr>
            <a:spLocks noGrp="1"/>
          </p:cNvSpPr>
          <p:nvPr>
            <p:ph type="title"/>
          </p:nvPr>
        </p:nvSpPr>
        <p:spPr>
          <a:xfrm>
            <a:off x="2971801" y="285750"/>
            <a:ext cx="6116638" cy="609600"/>
          </a:xfrm>
        </p:spPr>
        <p:txBody>
          <a:bodyPr/>
          <a:lstStyle/>
          <a:p>
            <a:r>
              <a:rPr lang="en-US" dirty="0"/>
              <a:t>Human and Machine Vision: </a:t>
            </a:r>
            <a:br>
              <a:rPr lang="en-US" dirty="0"/>
            </a:br>
            <a:r>
              <a:rPr lang="en-US" dirty="0"/>
              <a:t>what features will be useful?</a:t>
            </a:r>
          </a:p>
        </p:txBody>
      </p:sp>
      <p:sp>
        <p:nvSpPr>
          <p:cNvPr id="4" name="Slide Number Placeholder 3">
            <a:extLst>
              <a:ext uri="{FF2B5EF4-FFF2-40B4-BE49-F238E27FC236}">
                <a16:creationId xmlns:a16="http://schemas.microsoft.com/office/drawing/2014/main" id="{769071C7-C181-4FA3-B3AD-8DA4451AE6E0}"/>
              </a:ext>
            </a:extLst>
          </p:cNvPr>
          <p:cNvSpPr>
            <a:spLocks noGrp="1"/>
          </p:cNvSpPr>
          <p:nvPr>
            <p:ph type="sldNum" sz="quarter" idx="10"/>
          </p:nvPr>
        </p:nvSpPr>
        <p:spPr bwMode="auto">
          <a:xfrm>
            <a:off x="304952" y="6324514"/>
            <a:ext cx="304800" cy="381000"/>
          </a:xfrm>
          <a:prstGeom prst="rect">
            <a:avLst/>
          </a:prstGeom>
          <a:noFill/>
          <a:ln w="9525">
            <a:noFill/>
            <a:miter lim="800000"/>
            <a:headEnd/>
            <a:tailEnd/>
          </a:ln>
        </p:spPr>
        <p:txBody>
          <a:bodyPr vert="horz" wrap="none" lIns="0" tIns="0" rIns="0" bIns="0" numCol="1" anchor="ctr" anchorCtr="1" compatLnSpc="1">
            <a:prstTxWarp prst="textNoShape">
              <a:avLst/>
            </a:prstTxWarp>
            <a:normAutofit/>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fld id="{C5BA8352-AAC4-1C46-A5C8-C7A9427DEBB3}" type="slidenum">
              <a:rPr lang="en-US" altLang="en-US" smtClean="0"/>
              <a:pPr/>
              <a:t>2</a:t>
            </a:fld>
            <a:endParaRPr lang="en-US" altLang="en-US"/>
          </a:p>
        </p:txBody>
      </p:sp>
      <p:pic>
        <p:nvPicPr>
          <p:cNvPr id="8" name="Picture 7">
            <a:extLst>
              <a:ext uri="{FF2B5EF4-FFF2-40B4-BE49-F238E27FC236}">
                <a16:creationId xmlns:a16="http://schemas.microsoft.com/office/drawing/2014/main" id="{56F0D958-5239-22E6-EBC9-722350A37C3E}"/>
              </a:ext>
            </a:extLst>
          </p:cNvPr>
          <p:cNvPicPr>
            <a:picLocks noChangeAspect="1"/>
          </p:cNvPicPr>
          <p:nvPr/>
        </p:nvPicPr>
        <p:blipFill>
          <a:blip r:embed="rId3"/>
          <a:stretch>
            <a:fillRect/>
          </a:stretch>
        </p:blipFill>
        <p:spPr>
          <a:xfrm>
            <a:off x="928179" y="1899693"/>
            <a:ext cx="7287642" cy="3529505"/>
          </a:xfrm>
          <a:prstGeom prst="rect">
            <a:avLst/>
          </a:prstGeom>
        </p:spPr>
      </p:pic>
    </p:spTree>
    <p:extLst>
      <p:ext uri="{BB962C8B-B14F-4D97-AF65-F5344CB8AC3E}">
        <p14:creationId xmlns:p14="http://schemas.microsoft.com/office/powerpoint/2010/main" val="2910140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p:cNvSpPr>
            <a:spLocks noGrp="1" noChangeArrowheads="1"/>
          </p:cNvSpPr>
          <p:nvPr>
            <p:ph type="title"/>
          </p:nvPr>
        </p:nvSpPr>
        <p:spPr>
          <a:xfrm>
            <a:off x="3962400" y="285750"/>
            <a:ext cx="5105400" cy="609600"/>
          </a:xfrm>
        </p:spPr>
        <p:txBody>
          <a:bodyPr/>
          <a:lstStyle/>
          <a:p>
            <a:r>
              <a:rPr lang="en-US" altLang="en-US"/>
              <a:t>2D Analog of 1D Convolution</a:t>
            </a:r>
          </a:p>
        </p:txBody>
      </p:sp>
      <p:sp>
        <p:nvSpPr>
          <p:cNvPr id="884739" name="Rectangle 3"/>
          <p:cNvSpPr>
            <a:spLocks noGrp="1" noChangeArrowheads="1"/>
          </p:cNvSpPr>
          <p:nvPr>
            <p:ph type="body" idx="1"/>
          </p:nvPr>
        </p:nvSpPr>
        <p:spPr>
          <a:xfrm>
            <a:off x="609600" y="1371600"/>
            <a:ext cx="7848600" cy="1447800"/>
          </a:xfrm>
        </p:spPr>
        <p:txBody>
          <a:bodyPr/>
          <a:lstStyle/>
          <a:p>
            <a:r>
              <a:rPr lang="en-US" altLang="en-US"/>
              <a:t>Consider the problem of blurring a 2D image</a:t>
            </a:r>
          </a:p>
          <a:p>
            <a:r>
              <a:rPr lang="en-US" altLang="en-US"/>
              <a:t>Here’s the image and a blurred version: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r>
              <a:rPr lang="en-US" altLang="en-US"/>
              <a:t>How would we do this?</a:t>
            </a:r>
          </a:p>
          <a:p>
            <a:pPr lvl="1"/>
            <a:r>
              <a:rPr lang="en-US" altLang="en-US"/>
              <a:t>What’s the 2D analog of 1D convolution?</a:t>
            </a:r>
          </a:p>
        </p:txBody>
      </p:sp>
      <p:pic>
        <p:nvPicPr>
          <p:cNvPr id="884744" name="Picture 8"/>
          <p:cNvPicPr>
            <a:picLocks noChangeAspect="1" noChangeArrowheads="1"/>
          </p:cNvPicPr>
          <p:nvPr/>
        </p:nvPicPr>
        <p:blipFill>
          <a:blip r:embed="rId2" cstate="print"/>
          <a:srcRect/>
          <a:stretch>
            <a:fillRect/>
          </a:stretch>
        </p:blipFill>
        <p:spPr bwMode="auto">
          <a:xfrm>
            <a:off x="914400" y="2514600"/>
            <a:ext cx="3581400" cy="2451100"/>
          </a:xfrm>
          <a:prstGeom prst="rect">
            <a:avLst/>
          </a:prstGeom>
          <a:noFill/>
          <a:ln w="9525">
            <a:solidFill>
              <a:srgbClr val="FFFFFF"/>
            </a:solidFill>
            <a:miter lim="800000"/>
            <a:headEnd/>
            <a:tailEnd/>
          </a:ln>
        </p:spPr>
      </p:pic>
      <p:pic>
        <p:nvPicPr>
          <p:cNvPr id="884746" name="Picture 10"/>
          <p:cNvPicPr>
            <a:picLocks noChangeAspect="1" noChangeArrowheads="1"/>
          </p:cNvPicPr>
          <p:nvPr/>
        </p:nvPicPr>
        <p:blipFill>
          <a:blip r:embed="rId3" cstate="print"/>
          <a:srcRect/>
          <a:stretch>
            <a:fillRect/>
          </a:stretch>
        </p:blipFill>
        <p:spPr bwMode="auto">
          <a:xfrm>
            <a:off x="5029200" y="2514600"/>
            <a:ext cx="3581400" cy="2451100"/>
          </a:xfrm>
          <a:prstGeom prst="rect">
            <a:avLst/>
          </a:prstGeom>
          <a:noFill/>
          <a:ln w="9525">
            <a:solidFill>
              <a:srgbClr val="FFFFFF"/>
            </a:solid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Grp="1" noChangeArrowheads="1"/>
          </p:cNvSpPr>
          <p:nvPr>
            <p:ph type="title"/>
          </p:nvPr>
        </p:nvSpPr>
        <p:spPr/>
        <p:txBody>
          <a:bodyPr/>
          <a:lstStyle/>
          <a:p>
            <a:r>
              <a:rPr lang="en-US" altLang="en-US"/>
              <a:t>2D Blurring Kernel</a:t>
            </a:r>
          </a:p>
        </p:txBody>
      </p:sp>
      <p:sp>
        <p:nvSpPr>
          <p:cNvPr id="928771" name="Rectangle 3"/>
          <p:cNvSpPr>
            <a:spLocks noGrp="1" noChangeArrowheads="1"/>
          </p:cNvSpPr>
          <p:nvPr>
            <p:ph type="body" idx="1"/>
          </p:nvPr>
        </p:nvSpPr>
        <p:spPr>
          <a:xfrm>
            <a:off x="609600" y="1524000"/>
            <a:ext cx="7848600" cy="990600"/>
          </a:xfrm>
        </p:spPr>
        <p:txBody>
          <a:bodyPr/>
          <a:lstStyle/>
          <a:p>
            <a:r>
              <a:rPr lang="en-US" altLang="en-US"/>
              <a:t>C = A * B</a:t>
            </a:r>
          </a:p>
          <a:p>
            <a:r>
              <a:rPr lang="en-US" altLang="en-US"/>
              <a:t>B becomes</a:t>
            </a:r>
          </a:p>
        </p:txBody>
      </p:sp>
      <p:grpSp>
        <p:nvGrpSpPr>
          <p:cNvPr id="928787" name="Group 19"/>
          <p:cNvGrpSpPr>
            <a:grpSpLocks/>
          </p:cNvGrpSpPr>
          <p:nvPr/>
        </p:nvGrpSpPr>
        <p:grpSpPr bwMode="auto">
          <a:xfrm>
            <a:off x="3276600" y="2286000"/>
            <a:ext cx="2125663" cy="1187450"/>
            <a:chOff x="1968" y="1440"/>
            <a:chExt cx="1339" cy="748"/>
          </a:xfrm>
        </p:grpSpPr>
        <p:sp>
          <p:nvSpPr>
            <p:cNvPr id="928772" name="Text Box 4"/>
            <p:cNvSpPr txBox="1">
              <a:spLocks noChangeArrowheads="1"/>
            </p:cNvSpPr>
            <p:nvPr/>
          </p:nvSpPr>
          <p:spPr bwMode="auto">
            <a:xfrm>
              <a:off x="2586" y="1440"/>
              <a:ext cx="649" cy="748"/>
            </a:xfrm>
            <a:prstGeom prst="rect">
              <a:avLst/>
            </a:prstGeom>
            <a:noFill/>
            <a:ln w="12700">
              <a:noFill/>
              <a:miter lim="800000"/>
              <a:headEnd type="none" w="sm" len="sm"/>
              <a:tailEnd type="none" w="sm" len="sm"/>
            </a:ln>
            <a:effectLst/>
          </p:spPr>
          <p:txBody>
            <a:bodyPr wrap="none">
              <a:spAutoFit/>
            </a:bodyPr>
            <a:lstStyle/>
            <a:p>
              <a:r>
                <a:rPr lang="en-US" altLang="en-US" sz="2400" dirty="0"/>
                <a:t>1  1  1</a:t>
              </a:r>
            </a:p>
            <a:p>
              <a:r>
                <a:rPr lang="en-US" altLang="en-US" sz="2400" dirty="0"/>
                <a:t>1  1  1</a:t>
              </a:r>
            </a:p>
            <a:p>
              <a:r>
                <a:rPr lang="en-US" altLang="en-US" sz="2400" dirty="0"/>
                <a:t>1  1  1</a:t>
              </a:r>
            </a:p>
          </p:txBody>
        </p:sp>
        <p:sp>
          <p:nvSpPr>
            <p:cNvPr id="928773" name="Line 5"/>
            <p:cNvSpPr>
              <a:spLocks noChangeShapeType="1"/>
            </p:cNvSpPr>
            <p:nvPr/>
          </p:nvSpPr>
          <p:spPr bwMode="auto">
            <a:xfrm>
              <a:off x="2537" y="1488"/>
              <a:ext cx="0" cy="67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74" name="Line 6"/>
            <p:cNvSpPr>
              <a:spLocks noChangeShapeType="1"/>
            </p:cNvSpPr>
            <p:nvPr/>
          </p:nvSpPr>
          <p:spPr bwMode="auto">
            <a:xfrm>
              <a:off x="2538" y="1484"/>
              <a:ext cx="4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75" name="Line 7"/>
            <p:cNvSpPr>
              <a:spLocks noChangeShapeType="1"/>
            </p:cNvSpPr>
            <p:nvPr/>
          </p:nvSpPr>
          <p:spPr bwMode="auto">
            <a:xfrm>
              <a:off x="2538" y="2164"/>
              <a:ext cx="4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78" name="Line 10"/>
            <p:cNvSpPr>
              <a:spLocks noChangeShapeType="1"/>
            </p:cNvSpPr>
            <p:nvPr/>
          </p:nvSpPr>
          <p:spPr bwMode="auto">
            <a:xfrm flipH="1">
              <a:off x="3307" y="1488"/>
              <a:ext cx="0" cy="67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79" name="Line 11"/>
            <p:cNvSpPr>
              <a:spLocks noChangeShapeType="1"/>
            </p:cNvSpPr>
            <p:nvPr/>
          </p:nvSpPr>
          <p:spPr bwMode="auto">
            <a:xfrm flipH="1">
              <a:off x="3258" y="1484"/>
              <a:ext cx="4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80" name="Line 12"/>
            <p:cNvSpPr>
              <a:spLocks noChangeShapeType="1"/>
            </p:cNvSpPr>
            <p:nvPr/>
          </p:nvSpPr>
          <p:spPr bwMode="auto">
            <a:xfrm flipH="1">
              <a:off x="3258" y="2164"/>
              <a:ext cx="4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81" name="Text Box 13"/>
            <p:cNvSpPr txBox="1">
              <a:spLocks noChangeArrowheads="1"/>
            </p:cNvSpPr>
            <p:nvPr/>
          </p:nvSpPr>
          <p:spPr bwMode="auto">
            <a:xfrm>
              <a:off x="1968" y="1688"/>
              <a:ext cx="462" cy="288"/>
            </a:xfrm>
            <a:prstGeom prst="rect">
              <a:avLst/>
            </a:prstGeom>
            <a:noFill/>
            <a:ln w="12700">
              <a:noFill/>
              <a:miter lim="800000"/>
              <a:headEnd type="none" w="sm" len="sm"/>
              <a:tailEnd type="none" w="sm" len="sm"/>
            </a:ln>
            <a:effectLst/>
          </p:spPr>
          <p:txBody>
            <a:bodyPr wrap="none">
              <a:spAutoFit/>
            </a:bodyPr>
            <a:lstStyle/>
            <a:p>
              <a:r>
                <a:rPr lang="en-US" altLang="en-US" sz="2400"/>
                <a:t>B = </a:t>
              </a:r>
            </a:p>
          </p:txBody>
        </p:sp>
        <p:grpSp>
          <p:nvGrpSpPr>
            <p:cNvPr id="928785" name="Group 17"/>
            <p:cNvGrpSpPr>
              <a:grpSpLocks/>
            </p:cNvGrpSpPr>
            <p:nvPr/>
          </p:nvGrpSpPr>
          <p:grpSpPr bwMode="auto">
            <a:xfrm>
              <a:off x="2310" y="1588"/>
              <a:ext cx="229" cy="493"/>
              <a:chOff x="1674" y="2038"/>
              <a:chExt cx="229" cy="493"/>
            </a:xfrm>
          </p:grpSpPr>
          <p:sp>
            <p:nvSpPr>
              <p:cNvPr id="928782" name="Text Box 14"/>
              <p:cNvSpPr txBox="1">
                <a:spLocks noChangeArrowheads="1"/>
              </p:cNvSpPr>
              <p:nvPr/>
            </p:nvSpPr>
            <p:spPr bwMode="auto">
              <a:xfrm>
                <a:off x="1674" y="2038"/>
                <a:ext cx="223" cy="288"/>
              </a:xfrm>
              <a:prstGeom prst="rect">
                <a:avLst/>
              </a:prstGeom>
              <a:noFill/>
              <a:ln w="12700">
                <a:noFill/>
                <a:miter lim="800000"/>
                <a:headEnd type="none" w="sm" len="sm"/>
                <a:tailEnd type="none" w="sm" len="sm"/>
              </a:ln>
              <a:effectLst/>
            </p:spPr>
            <p:txBody>
              <a:bodyPr wrap="none">
                <a:spAutoFit/>
              </a:bodyPr>
              <a:lstStyle/>
              <a:p>
                <a:r>
                  <a:rPr lang="en-US" altLang="en-US" sz="2400"/>
                  <a:t>1</a:t>
                </a:r>
              </a:p>
            </p:txBody>
          </p:sp>
          <p:sp>
            <p:nvSpPr>
              <p:cNvPr id="928783" name="Text Box 15"/>
              <p:cNvSpPr txBox="1">
                <a:spLocks noChangeArrowheads="1"/>
              </p:cNvSpPr>
              <p:nvPr/>
            </p:nvSpPr>
            <p:spPr bwMode="auto">
              <a:xfrm>
                <a:off x="1680" y="2243"/>
                <a:ext cx="223" cy="288"/>
              </a:xfrm>
              <a:prstGeom prst="rect">
                <a:avLst/>
              </a:prstGeom>
              <a:noFill/>
              <a:ln w="12700">
                <a:noFill/>
                <a:miter lim="800000"/>
                <a:headEnd type="none" w="sm" len="sm"/>
                <a:tailEnd type="none" w="sm" len="sm"/>
              </a:ln>
              <a:effectLst/>
            </p:spPr>
            <p:txBody>
              <a:bodyPr wrap="none">
                <a:spAutoFit/>
              </a:bodyPr>
              <a:lstStyle/>
              <a:p>
                <a:r>
                  <a:rPr lang="en-US" altLang="en-US" sz="2400"/>
                  <a:t>9</a:t>
                </a:r>
              </a:p>
            </p:txBody>
          </p:sp>
          <p:sp>
            <p:nvSpPr>
              <p:cNvPr id="928784" name="Line 16"/>
              <p:cNvSpPr>
                <a:spLocks noChangeShapeType="1"/>
              </p:cNvSpPr>
              <p:nvPr/>
            </p:nvSpPr>
            <p:spPr bwMode="auto">
              <a:xfrm>
                <a:off x="1716" y="2288"/>
                <a:ext cx="144" cy="0"/>
              </a:xfrm>
              <a:prstGeom prst="line">
                <a:avLst/>
              </a:prstGeom>
              <a:noFill/>
              <a:ln w="12700">
                <a:solidFill>
                  <a:schemeClr val="tx1"/>
                </a:solidFill>
                <a:round/>
                <a:headEnd type="none" w="sm" len="sm"/>
                <a:tailEnd type="none" w="sm" len="sm"/>
              </a:ln>
              <a:effectLst/>
            </p:spPr>
            <p:txBody>
              <a:bodyPr wrap="none" anchor="ctr"/>
              <a:lstStyle/>
              <a:p>
                <a:endParaRPr lang="en-US"/>
              </a:p>
            </p:txBody>
          </p:sp>
        </p:grpSp>
      </p:grpSp>
      <p:pic>
        <p:nvPicPr>
          <p:cNvPr id="928788" name="Picture 20"/>
          <p:cNvPicPr>
            <a:picLocks noChangeAspect="1" noChangeArrowheads="1"/>
          </p:cNvPicPr>
          <p:nvPr/>
        </p:nvPicPr>
        <p:blipFill>
          <a:blip r:embed="rId2" cstate="print"/>
          <a:srcRect/>
          <a:stretch>
            <a:fillRect/>
          </a:stretch>
        </p:blipFill>
        <p:spPr bwMode="auto">
          <a:xfrm>
            <a:off x="609600" y="3883025"/>
            <a:ext cx="3733800" cy="2517775"/>
          </a:xfrm>
          <a:prstGeom prst="rect">
            <a:avLst/>
          </a:prstGeom>
          <a:noFill/>
          <a:ln w="19050">
            <a:solidFill>
              <a:schemeClr val="folHlink"/>
            </a:solidFill>
            <a:miter lim="800000"/>
            <a:headEnd/>
            <a:tailEnd/>
          </a:ln>
        </p:spPr>
      </p:pic>
      <p:pic>
        <p:nvPicPr>
          <p:cNvPr id="928789" name="Picture 21"/>
          <p:cNvPicPr>
            <a:picLocks noChangeAspect="1" noChangeArrowheads="1"/>
          </p:cNvPicPr>
          <p:nvPr/>
        </p:nvPicPr>
        <p:blipFill>
          <a:blip r:embed="rId3" cstate="print"/>
          <a:srcRect/>
          <a:stretch>
            <a:fillRect/>
          </a:stretch>
        </p:blipFill>
        <p:spPr bwMode="auto">
          <a:xfrm>
            <a:off x="4953000" y="3883025"/>
            <a:ext cx="3717925" cy="2506663"/>
          </a:xfrm>
          <a:prstGeom prst="rect">
            <a:avLst/>
          </a:prstGeom>
          <a:noFill/>
          <a:ln w="19050">
            <a:solidFill>
              <a:schemeClr val="folHlink"/>
            </a:solid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91D2-4E1A-D44A-8993-6DE81619B1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69580C8-2F71-5342-9B3F-949A2BFBBBB5}"/>
              </a:ext>
            </a:extLst>
          </p:cNvPr>
          <p:cNvSpPr>
            <a:spLocks noGrp="1"/>
          </p:cNvSpPr>
          <p:nvPr>
            <p:ph idx="1"/>
          </p:nvPr>
        </p:nvSpPr>
        <p:spPr/>
        <p:txBody>
          <a:bodyPr/>
          <a:lstStyle/>
          <a:p>
            <a:r>
              <a:rPr lang="en-US" dirty="0"/>
              <a:t>Convolution: an Introduction</a:t>
            </a:r>
          </a:p>
          <a:p>
            <a:r>
              <a:rPr lang="en-US" dirty="0"/>
              <a:t>Image Enhancement: Noise Reduction (1)</a:t>
            </a:r>
          </a:p>
          <a:p>
            <a:r>
              <a:rPr lang="en-US" dirty="0"/>
              <a:t>Convolution: a Revisit</a:t>
            </a:r>
          </a:p>
          <a:p>
            <a:r>
              <a:rPr lang="en-US" dirty="0"/>
              <a:t>Image Enhancement: Noise Reduction (2)</a:t>
            </a:r>
          </a:p>
          <a:p>
            <a:r>
              <a:rPr lang="en-US" dirty="0"/>
              <a:t>Edge Detection</a:t>
            </a:r>
          </a:p>
          <a:p>
            <a:r>
              <a:rPr lang="en-US" dirty="0"/>
              <a:t>An Example: SIFT</a:t>
            </a:r>
          </a:p>
        </p:txBody>
      </p:sp>
      <p:sp>
        <p:nvSpPr>
          <p:cNvPr id="4" name="Right Arrow 3">
            <a:extLst>
              <a:ext uri="{FF2B5EF4-FFF2-40B4-BE49-F238E27FC236}">
                <a16:creationId xmlns:a16="http://schemas.microsoft.com/office/drawing/2014/main" id="{F4101DDC-4288-B94F-94E5-EC338BA0C50F}"/>
              </a:ext>
            </a:extLst>
          </p:cNvPr>
          <p:cNvSpPr/>
          <p:nvPr/>
        </p:nvSpPr>
        <p:spPr bwMode="auto">
          <a:xfrm>
            <a:off x="152400" y="2705100"/>
            <a:ext cx="495300" cy="419100"/>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3763450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4" name="Rectangle 2"/>
          <p:cNvSpPr>
            <a:spLocks noGrp="1" noChangeArrowheads="1"/>
          </p:cNvSpPr>
          <p:nvPr>
            <p:ph type="title"/>
          </p:nvPr>
        </p:nvSpPr>
        <p:spPr>
          <a:xfrm>
            <a:off x="6772275" y="285750"/>
            <a:ext cx="2295525" cy="609600"/>
          </a:xfrm>
        </p:spPr>
        <p:txBody>
          <a:bodyPr/>
          <a:lstStyle/>
          <a:p>
            <a:r>
              <a:rPr lang="en-US" altLang="en-US"/>
              <a:t>Convolution</a:t>
            </a:r>
          </a:p>
        </p:txBody>
      </p:sp>
      <p:sp>
        <p:nvSpPr>
          <p:cNvPr id="929795" name="Rectangle 3"/>
          <p:cNvSpPr>
            <a:spLocks noGrp="1" noChangeArrowheads="1"/>
          </p:cNvSpPr>
          <p:nvPr>
            <p:ph type="body" idx="1"/>
          </p:nvPr>
        </p:nvSpPr>
        <p:spPr>
          <a:xfrm>
            <a:off x="381000" y="1295400"/>
            <a:ext cx="8915400" cy="5257800"/>
          </a:xfrm>
        </p:spPr>
        <p:txBody>
          <a:bodyPr/>
          <a:lstStyle/>
          <a:p>
            <a:pPr>
              <a:lnSpc>
                <a:spcPct val="90000"/>
              </a:lnSpc>
            </a:pPr>
            <a:r>
              <a:rPr lang="en-US" altLang="en-US" dirty="0"/>
              <a:t>Extremely important concept in computer vision, image processing, signal processing, etc.</a:t>
            </a:r>
          </a:p>
          <a:p>
            <a:pPr>
              <a:lnSpc>
                <a:spcPct val="90000"/>
              </a:lnSpc>
            </a:pPr>
            <a:r>
              <a:rPr lang="en-US" altLang="en-US" dirty="0"/>
              <a:t>Lots of related mathematics </a:t>
            </a:r>
            <a:r>
              <a:rPr lang="en-US" altLang="en-US" dirty="0">
                <a:solidFill>
                  <a:srgbClr val="D82204"/>
                </a:solidFill>
              </a:rPr>
              <a:t>(we won’t do)</a:t>
            </a:r>
          </a:p>
          <a:p>
            <a:pPr>
              <a:lnSpc>
                <a:spcPct val="90000"/>
              </a:lnSpc>
            </a:pPr>
            <a:r>
              <a:rPr lang="en-US" altLang="en-US" dirty="0"/>
              <a:t>General idea: reduce a filtering operation to the repeated application of a mask (or filter kernel) to the image</a:t>
            </a:r>
          </a:p>
          <a:p>
            <a:pPr lvl="1">
              <a:lnSpc>
                <a:spcPct val="90000"/>
              </a:lnSpc>
            </a:pPr>
            <a:r>
              <a:rPr lang="en-US" altLang="en-US" dirty="0"/>
              <a:t>Kernel can be thought of as an </a:t>
            </a:r>
            <a:r>
              <a:rPr lang="en-US" altLang="en-US" dirty="0" err="1"/>
              <a:t>NxN</a:t>
            </a:r>
            <a:r>
              <a:rPr lang="en-US" altLang="en-US" dirty="0"/>
              <a:t> image</a:t>
            </a:r>
          </a:p>
          <a:p>
            <a:pPr lvl="1">
              <a:lnSpc>
                <a:spcPct val="90000"/>
              </a:lnSpc>
            </a:pPr>
            <a:r>
              <a:rPr lang="en-US" altLang="en-US" dirty="0"/>
              <a:t>N is usually odd so kernel has a central pixel</a:t>
            </a:r>
          </a:p>
          <a:p>
            <a:pPr>
              <a:lnSpc>
                <a:spcPct val="90000"/>
              </a:lnSpc>
            </a:pPr>
            <a:r>
              <a:rPr lang="en-US" altLang="en-US" dirty="0"/>
              <a:t>In practice</a:t>
            </a:r>
          </a:p>
          <a:p>
            <a:pPr lvl="1">
              <a:lnSpc>
                <a:spcPct val="90000"/>
              </a:lnSpc>
            </a:pPr>
            <a:r>
              <a:rPr lang="en-US" altLang="en-US" dirty="0"/>
              <a:t>(flip kernel)</a:t>
            </a:r>
          </a:p>
          <a:p>
            <a:pPr lvl="1">
              <a:lnSpc>
                <a:spcPct val="90000"/>
              </a:lnSpc>
            </a:pPr>
            <a:r>
              <a:rPr lang="en-US" altLang="en-US" dirty="0"/>
              <a:t>Align kernel center pixel with an image pixel</a:t>
            </a:r>
          </a:p>
          <a:p>
            <a:pPr lvl="1">
              <a:lnSpc>
                <a:spcPct val="90000"/>
              </a:lnSpc>
            </a:pPr>
            <a:r>
              <a:rPr lang="en-US" altLang="en-US" dirty="0" err="1"/>
              <a:t>Pointwise</a:t>
            </a:r>
            <a:r>
              <a:rPr lang="en-US" altLang="en-US" dirty="0"/>
              <a:t> multiply each kernel pixel value with corresponding image pixel value and add results</a:t>
            </a:r>
          </a:p>
          <a:p>
            <a:pPr lvl="1">
              <a:lnSpc>
                <a:spcPct val="90000"/>
              </a:lnSpc>
            </a:pPr>
            <a:r>
              <a:rPr lang="en-US" altLang="en-US" dirty="0"/>
              <a:t>Resulting sum is normalized by kernel weight</a:t>
            </a:r>
          </a:p>
          <a:p>
            <a:pPr lvl="1">
              <a:lnSpc>
                <a:spcPct val="90000"/>
              </a:lnSpc>
            </a:pPr>
            <a:r>
              <a:rPr lang="en-US" altLang="en-US" dirty="0"/>
              <a:t>Result is the value of the pixel centered on the kernel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9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9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979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979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97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979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979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979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979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2979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297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979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0820" name="Picture 4"/>
          <p:cNvPicPr>
            <a:picLocks noChangeAspect="1" noChangeArrowheads="1"/>
          </p:cNvPicPr>
          <p:nvPr/>
        </p:nvPicPr>
        <p:blipFill>
          <a:blip r:embed="rId2" cstate="print"/>
          <a:srcRect/>
          <a:stretch>
            <a:fillRect/>
          </a:stretch>
        </p:blipFill>
        <p:spPr bwMode="auto">
          <a:xfrm>
            <a:off x="533400" y="1371600"/>
            <a:ext cx="3100388" cy="5245100"/>
          </a:xfrm>
          <a:prstGeom prst="rect">
            <a:avLst/>
          </a:prstGeom>
          <a:solidFill>
            <a:schemeClr val="folHlink"/>
          </a:solidFill>
          <a:ln w="28575">
            <a:solidFill>
              <a:schemeClr val="folHlink"/>
            </a:solidFill>
            <a:miter lim="800000"/>
            <a:headEnd type="none" w="sm" len="sm"/>
            <a:tailEnd type="none" w="sm" len="sm"/>
          </a:ln>
          <a:effectLst/>
        </p:spPr>
      </p:pic>
      <p:sp>
        <p:nvSpPr>
          <p:cNvPr id="930821" name="Text Box 5"/>
          <p:cNvSpPr txBox="1">
            <a:spLocks noChangeArrowheads="1"/>
          </p:cNvSpPr>
          <p:nvPr/>
        </p:nvSpPr>
        <p:spPr bwMode="auto">
          <a:xfrm>
            <a:off x="457200" y="4953000"/>
            <a:ext cx="749300" cy="336550"/>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Image</a:t>
            </a:r>
          </a:p>
        </p:txBody>
      </p:sp>
      <p:sp>
        <p:nvSpPr>
          <p:cNvPr id="930822" name="Text Box 6"/>
          <p:cNvSpPr txBox="1">
            <a:spLocks noChangeArrowheads="1"/>
          </p:cNvSpPr>
          <p:nvPr/>
        </p:nvSpPr>
        <p:spPr bwMode="auto">
          <a:xfrm>
            <a:off x="533400" y="3886200"/>
            <a:ext cx="769938" cy="336550"/>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Kernel</a:t>
            </a:r>
          </a:p>
        </p:txBody>
      </p:sp>
      <p:sp>
        <p:nvSpPr>
          <p:cNvPr id="930823" name="Text Box 7"/>
          <p:cNvSpPr txBox="1">
            <a:spLocks noChangeArrowheads="1"/>
          </p:cNvSpPr>
          <p:nvPr/>
        </p:nvSpPr>
        <p:spPr bwMode="auto">
          <a:xfrm>
            <a:off x="533400" y="1447800"/>
            <a:ext cx="758825" cy="581025"/>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Result</a:t>
            </a:r>
          </a:p>
          <a:p>
            <a:r>
              <a:rPr lang="en-US" altLang="en-US" sz="1600">
                <a:solidFill>
                  <a:srgbClr val="0066FF"/>
                </a:solidFill>
              </a:rPr>
              <a:t>Image</a:t>
            </a:r>
          </a:p>
        </p:txBody>
      </p:sp>
      <p:sp>
        <p:nvSpPr>
          <p:cNvPr id="930827" name="Rectangle 11"/>
          <p:cNvSpPr>
            <a:spLocks noGrp="1" noChangeArrowheads="1"/>
          </p:cNvSpPr>
          <p:nvPr>
            <p:ph type="title"/>
          </p:nvPr>
        </p:nvSpPr>
        <p:spPr>
          <a:xfrm>
            <a:off x="7381875" y="285750"/>
            <a:ext cx="1685925" cy="609600"/>
          </a:xfrm>
        </p:spPr>
        <p:txBody>
          <a:bodyPr/>
          <a:lstStyle/>
          <a:p>
            <a:r>
              <a:rPr lang="en-US" altLang="en-US"/>
              <a:t>Example</a:t>
            </a:r>
          </a:p>
        </p:txBody>
      </p:sp>
      <p:sp>
        <p:nvSpPr>
          <p:cNvPr id="930828" name="Rectangle 12"/>
          <p:cNvSpPr>
            <a:spLocks noGrp="1" noChangeArrowheads="1"/>
          </p:cNvSpPr>
          <p:nvPr>
            <p:ph type="body" idx="1"/>
          </p:nvPr>
        </p:nvSpPr>
        <p:spPr>
          <a:xfrm>
            <a:off x="3810000" y="1219200"/>
            <a:ext cx="5334000" cy="2362200"/>
          </a:xfrm>
        </p:spPr>
        <p:txBody>
          <a:bodyPr/>
          <a:lstStyle/>
          <a:p>
            <a:r>
              <a:rPr lang="en-US" altLang="en-US" dirty="0"/>
              <a:t>Kernel is aligned with pixel in image, multiplicative sum is computed, normalized, and stored in result image.</a:t>
            </a:r>
            <a:endParaRPr lang="en-US" altLang="en-US" dirty="0">
              <a:solidFill>
                <a:schemeClr val="tx1"/>
              </a:solidFill>
              <a:latin typeface="TimesNewRoman"/>
            </a:endParaRPr>
          </a:p>
          <a:p>
            <a:r>
              <a:rPr lang="en-US" altLang="en-US" dirty="0">
                <a:solidFill>
                  <a:schemeClr val="tx1"/>
                </a:solidFill>
              </a:rPr>
              <a:t>Process is repeated across image.</a:t>
            </a:r>
          </a:p>
          <a:p>
            <a:r>
              <a:rPr lang="en-US" altLang="en-US" dirty="0">
                <a:solidFill>
                  <a:schemeClr val="tx1"/>
                </a:solidFill>
              </a:rPr>
              <a:t>What happens when kernel is near edge of input image?</a:t>
            </a:r>
            <a:endParaRPr lang="en-US" altLang="en-US" dirty="0">
              <a:solidFill>
                <a:schemeClr val="tx1"/>
              </a:solidFill>
              <a:latin typeface="TimesNewRoman"/>
            </a:endParaRPr>
          </a:p>
          <a:p>
            <a:endParaRPr lang="en-US" altLang="en-US" dirty="0">
              <a:solidFill>
                <a:schemeClr val="tx1"/>
              </a:solidFill>
              <a:latin typeface="TimesNewRoman"/>
            </a:endParaRPr>
          </a:p>
          <a:p>
            <a:endParaRPr lang="en-US" altLang="en-US" dirty="0"/>
          </a:p>
        </p:txBody>
      </p:sp>
      <p:pic>
        <p:nvPicPr>
          <p:cNvPr id="930829" name="Picture 13"/>
          <p:cNvPicPr>
            <a:picLocks noChangeAspect="1" noChangeArrowheads="1"/>
          </p:cNvPicPr>
          <p:nvPr/>
        </p:nvPicPr>
        <p:blipFill>
          <a:blip r:embed="rId3" cstate="print"/>
          <a:srcRect/>
          <a:stretch>
            <a:fillRect/>
          </a:stretch>
        </p:blipFill>
        <p:spPr bwMode="auto">
          <a:xfrm>
            <a:off x="4267200" y="4724400"/>
            <a:ext cx="4394200" cy="1549400"/>
          </a:xfrm>
          <a:prstGeom prst="rect">
            <a:avLst/>
          </a:prstGeom>
          <a:noFill/>
          <a:ln w="28575">
            <a:solidFill>
              <a:schemeClr val="folHlink"/>
            </a:solidFill>
            <a:miter lim="800000"/>
            <a:headEnd type="none" w="sm" len="sm"/>
            <a:tailEnd type="none" w="sm" len="sm"/>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3827" name="Group 3"/>
          <p:cNvGrpSpPr>
            <a:grpSpLocks/>
          </p:cNvGrpSpPr>
          <p:nvPr/>
        </p:nvGrpSpPr>
        <p:grpSpPr bwMode="auto">
          <a:xfrm>
            <a:off x="762000" y="1219200"/>
            <a:ext cx="3700463" cy="1831975"/>
            <a:chOff x="234" y="1912"/>
            <a:chExt cx="1809" cy="1154"/>
          </a:xfrm>
        </p:grpSpPr>
        <p:sp>
          <p:nvSpPr>
            <p:cNvPr id="973828" name="Text Box 4"/>
            <p:cNvSpPr txBox="1">
              <a:spLocks noChangeArrowheads="1"/>
            </p:cNvSpPr>
            <p:nvPr/>
          </p:nvSpPr>
          <p:spPr bwMode="auto">
            <a:xfrm>
              <a:off x="240" y="1912"/>
              <a:ext cx="1470" cy="288"/>
            </a:xfrm>
            <a:prstGeom prst="rect">
              <a:avLst/>
            </a:prstGeom>
            <a:noFill/>
            <a:ln w="9525">
              <a:noFill/>
              <a:miter lim="800000"/>
              <a:headEnd/>
              <a:tailEnd/>
            </a:ln>
            <a:effectLst/>
          </p:spPr>
          <p:txBody>
            <a:bodyPr wrap="none">
              <a:spAutoFit/>
            </a:bodyPr>
            <a:lstStyle/>
            <a:p>
              <a:r>
                <a:rPr lang="en-GB" altLang="en-US" sz="2400"/>
                <a:t>Image size = M</a:t>
              </a:r>
              <a:r>
                <a:rPr lang="en-GB" altLang="en-US" sz="2400" baseline="-25000"/>
                <a:t>1</a:t>
              </a:r>
              <a:r>
                <a:rPr lang="en-GB" altLang="en-US" sz="2400" baseline="-25000">
                  <a:sym typeface="Symbol" pitchFamily="18" charset="2"/>
                </a:rPr>
                <a:t></a:t>
              </a:r>
              <a:r>
                <a:rPr lang="en-GB" altLang="en-US" sz="2400">
                  <a:sym typeface="Symbol" pitchFamily="18" charset="2"/>
                </a:rPr>
                <a:t> </a:t>
              </a:r>
              <a:r>
                <a:rPr lang="en-GB" altLang="en-US" sz="2400"/>
                <a:t>N</a:t>
              </a:r>
              <a:r>
                <a:rPr lang="en-GB" altLang="en-US" sz="2400" baseline="-25000"/>
                <a:t>1</a:t>
              </a:r>
            </a:p>
          </p:txBody>
        </p:sp>
        <p:sp>
          <p:nvSpPr>
            <p:cNvPr id="973829" name="Text Box 5"/>
            <p:cNvSpPr txBox="1">
              <a:spLocks noChangeArrowheads="1"/>
            </p:cNvSpPr>
            <p:nvPr/>
          </p:nvSpPr>
          <p:spPr bwMode="auto">
            <a:xfrm>
              <a:off x="240" y="2200"/>
              <a:ext cx="1412" cy="288"/>
            </a:xfrm>
            <a:prstGeom prst="rect">
              <a:avLst/>
            </a:prstGeom>
            <a:noFill/>
            <a:ln w="9525">
              <a:noFill/>
              <a:miter lim="800000"/>
              <a:headEnd/>
              <a:tailEnd/>
            </a:ln>
            <a:effectLst/>
          </p:spPr>
          <p:txBody>
            <a:bodyPr wrap="none">
              <a:spAutoFit/>
            </a:bodyPr>
            <a:lstStyle/>
            <a:p>
              <a:r>
                <a:rPr lang="en-GB" altLang="en-US" sz="2400"/>
                <a:t>Mask size = M</a:t>
              </a:r>
              <a:r>
                <a:rPr lang="en-GB" altLang="en-US" sz="2400" baseline="-25000"/>
                <a:t>2</a:t>
              </a:r>
              <a:r>
                <a:rPr lang="en-GB" altLang="en-US" sz="2400" baseline="-25000">
                  <a:sym typeface="Symbol" pitchFamily="18" charset="2"/>
                </a:rPr>
                <a:t></a:t>
              </a:r>
              <a:r>
                <a:rPr lang="en-GB" altLang="en-US" sz="2400">
                  <a:sym typeface="Symbol" pitchFamily="18" charset="2"/>
                </a:rPr>
                <a:t> </a:t>
              </a:r>
              <a:r>
                <a:rPr lang="en-GB" altLang="en-US" sz="2400"/>
                <a:t>N</a:t>
              </a:r>
              <a:r>
                <a:rPr lang="en-GB" altLang="en-US" sz="2400" baseline="-25000"/>
                <a:t>2</a:t>
              </a:r>
            </a:p>
          </p:txBody>
        </p:sp>
        <p:sp>
          <p:nvSpPr>
            <p:cNvPr id="973830" name="Text Box 6"/>
            <p:cNvSpPr txBox="1">
              <a:spLocks noChangeArrowheads="1"/>
            </p:cNvSpPr>
            <p:nvPr/>
          </p:nvSpPr>
          <p:spPr bwMode="auto">
            <a:xfrm>
              <a:off x="234" y="2548"/>
              <a:ext cx="1809" cy="518"/>
            </a:xfrm>
            <a:prstGeom prst="rect">
              <a:avLst/>
            </a:prstGeom>
            <a:noFill/>
            <a:ln w="9525">
              <a:noFill/>
              <a:miter lim="800000"/>
              <a:headEnd/>
              <a:tailEnd/>
            </a:ln>
            <a:effectLst/>
          </p:spPr>
          <p:txBody>
            <a:bodyPr>
              <a:spAutoFit/>
            </a:bodyPr>
            <a:lstStyle/>
            <a:p>
              <a:r>
                <a:rPr lang="en-GB" altLang="en-US" sz="2400"/>
                <a:t>Convolution size = </a:t>
              </a:r>
            </a:p>
            <a:p>
              <a:r>
                <a:rPr lang="en-GB" altLang="en-US" sz="2400"/>
                <a:t>M</a:t>
              </a:r>
              <a:r>
                <a:rPr lang="en-GB" altLang="en-US" sz="2400" baseline="-25000"/>
                <a:t>1</a:t>
              </a:r>
              <a:r>
                <a:rPr lang="en-GB" altLang="en-US" sz="2400"/>
                <a:t>- M</a:t>
              </a:r>
              <a:r>
                <a:rPr lang="en-GB" altLang="en-US" sz="2400" baseline="-25000"/>
                <a:t>2</a:t>
              </a:r>
              <a:r>
                <a:rPr lang="en-GB" altLang="en-US" sz="2400"/>
                <a:t> +1</a:t>
              </a:r>
              <a:r>
                <a:rPr lang="en-GB" altLang="en-US" sz="2400" baseline="-25000">
                  <a:sym typeface="Symbol" pitchFamily="18" charset="2"/>
                </a:rPr>
                <a:t></a:t>
              </a:r>
              <a:r>
                <a:rPr lang="en-GB" altLang="en-US" sz="2400">
                  <a:sym typeface="Symbol" pitchFamily="18" charset="2"/>
                </a:rPr>
                <a:t> </a:t>
              </a:r>
              <a:r>
                <a:rPr lang="en-GB" altLang="en-US" sz="2400"/>
                <a:t>N</a:t>
              </a:r>
              <a:r>
                <a:rPr lang="en-GB" altLang="en-US" sz="2400" baseline="-25000"/>
                <a:t>1</a:t>
              </a:r>
              <a:r>
                <a:rPr lang="en-GB" altLang="en-US" sz="2400"/>
                <a:t>-N</a:t>
              </a:r>
              <a:r>
                <a:rPr lang="en-GB" altLang="en-US" sz="2400" baseline="-25000"/>
                <a:t>2</a:t>
              </a:r>
              <a:r>
                <a:rPr lang="en-GB" altLang="en-US" sz="2400"/>
                <a:t>+1</a:t>
              </a:r>
              <a:endParaRPr lang="en-GB" altLang="en-US" sz="2400" baseline="-25000"/>
            </a:p>
          </p:txBody>
        </p:sp>
      </p:grpSp>
      <p:grpSp>
        <p:nvGrpSpPr>
          <p:cNvPr id="973854" name="Group 30"/>
          <p:cNvGrpSpPr>
            <a:grpSpLocks/>
          </p:cNvGrpSpPr>
          <p:nvPr/>
        </p:nvGrpSpPr>
        <p:grpSpPr bwMode="auto">
          <a:xfrm>
            <a:off x="5334000" y="1960563"/>
            <a:ext cx="2362200" cy="3525837"/>
            <a:chOff x="3360" y="1235"/>
            <a:chExt cx="1488" cy="2221"/>
          </a:xfrm>
        </p:grpSpPr>
        <p:grpSp>
          <p:nvGrpSpPr>
            <p:cNvPr id="973832" name="Group 8"/>
            <p:cNvGrpSpPr>
              <a:grpSpLocks/>
            </p:cNvGrpSpPr>
            <p:nvPr/>
          </p:nvGrpSpPr>
          <p:grpSpPr bwMode="auto">
            <a:xfrm>
              <a:off x="3360" y="2064"/>
              <a:ext cx="1440" cy="1392"/>
              <a:chOff x="1920" y="1680"/>
              <a:chExt cx="1440" cy="1392"/>
            </a:xfrm>
          </p:grpSpPr>
          <p:sp>
            <p:nvSpPr>
              <p:cNvPr id="973833" name="Rectangle 9"/>
              <p:cNvSpPr>
                <a:spLocks noChangeArrowheads="1"/>
              </p:cNvSpPr>
              <p:nvPr/>
            </p:nvSpPr>
            <p:spPr bwMode="auto">
              <a:xfrm>
                <a:off x="1920" y="1680"/>
                <a:ext cx="1440" cy="1392"/>
              </a:xfrm>
              <a:prstGeom prst="rect">
                <a:avLst/>
              </a:prstGeom>
              <a:noFill/>
              <a:ln w="9525">
                <a:solidFill>
                  <a:schemeClr val="tx1"/>
                </a:solidFill>
                <a:miter lim="800000"/>
                <a:headEnd/>
                <a:tailEnd/>
              </a:ln>
              <a:effectLst/>
            </p:spPr>
            <p:txBody>
              <a:bodyPr wrap="none" anchor="ctr"/>
              <a:lstStyle/>
              <a:p>
                <a:endParaRPr lang="en-US"/>
              </a:p>
            </p:txBody>
          </p:sp>
          <p:sp>
            <p:nvSpPr>
              <p:cNvPr id="973834" name="Rectangle 10"/>
              <p:cNvSpPr>
                <a:spLocks noChangeArrowheads="1"/>
              </p:cNvSpPr>
              <p:nvPr/>
            </p:nvSpPr>
            <p:spPr bwMode="auto">
              <a:xfrm>
                <a:off x="1920" y="1680"/>
                <a:ext cx="480" cy="432"/>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973835" name="Rectangle 11"/>
              <p:cNvSpPr>
                <a:spLocks noChangeArrowheads="1"/>
              </p:cNvSpPr>
              <p:nvPr/>
            </p:nvSpPr>
            <p:spPr bwMode="auto">
              <a:xfrm>
                <a:off x="2880" y="1680"/>
                <a:ext cx="480" cy="432"/>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973836" name="Rectangle 12"/>
              <p:cNvSpPr>
                <a:spLocks noChangeArrowheads="1"/>
              </p:cNvSpPr>
              <p:nvPr/>
            </p:nvSpPr>
            <p:spPr bwMode="auto">
              <a:xfrm>
                <a:off x="2880" y="2640"/>
                <a:ext cx="480" cy="432"/>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973837" name="Rectangle 13"/>
              <p:cNvSpPr>
                <a:spLocks noChangeArrowheads="1"/>
              </p:cNvSpPr>
              <p:nvPr/>
            </p:nvSpPr>
            <p:spPr bwMode="auto">
              <a:xfrm>
                <a:off x="1920" y="2640"/>
                <a:ext cx="480" cy="432"/>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973838" name="Rectangle 14"/>
              <p:cNvSpPr>
                <a:spLocks noChangeArrowheads="1"/>
              </p:cNvSpPr>
              <p:nvPr/>
            </p:nvSpPr>
            <p:spPr bwMode="auto">
              <a:xfrm>
                <a:off x="2160" y="1872"/>
                <a:ext cx="960" cy="1008"/>
              </a:xfrm>
              <a:prstGeom prst="rect">
                <a:avLst/>
              </a:prstGeom>
              <a:noFill/>
              <a:ln w="28575">
                <a:solidFill>
                  <a:schemeClr val="tx1"/>
                </a:solidFill>
                <a:prstDash val="sysDot"/>
                <a:miter lim="800000"/>
                <a:headEnd/>
                <a:tailEnd/>
              </a:ln>
              <a:effectLst/>
            </p:spPr>
            <p:txBody>
              <a:bodyPr wrap="none" anchor="ctr"/>
              <a:lstStyle/>
              <a:p>
                <a:endParaRPr lang="en-US"/>
              </a:p>
            </p:txBody>
          </p:sp>
        </p:grpSp>
        <p:grpSp>
          <p:nvGrpSpPr>
            <p:cNvPr id="973839" name="Group 15"/>
            <p:cNvGrpSpPr>
              <a:grpSpLocks/>
            </p:cNvGrpSpPr>
            <p:nvPr/>
          </p:nvGrpSpPr>
          <p:grpSpPr bwMode="auto">
            <a:xfrm>
              <a:off x="3360" y="1235"/>
              <a:ext cx="1488" cy="288"/>
              <a:chOff x="3648" y="1235"/>
              <a:chExt cx="1488" cy="288"/>
            </a:xfrm>
          </p:grpSpPr>
          <p:sp>
            <p:nvSpPr>
              <p:cNvPr id="973840" name="Text Box 16"/>
              <p:cNvSpPr txBox="1">
                <a:spLocks noChangeArrowheads="1"/>
              </p:cNvSpPr>
              <p:nvPr/>
            </p:nvSpPr>
            <p:spPr bwMode="auto">
              <a:xfrm>
                <a:off x="4262" y="1235"/>
                <a:ext cx="326" cy="288"/>
              </a:xfrm>
              <a:prstGeom prst="rect">
                <a:avLst/>
              </a:prstGeom>
              <a:noFill/>
              <a:ln w="9525">
                <a:noFill/>
                <a:miter lim="800000"/>
                <a:headEnd/>
                <a:tailEnd/>
              </a:ln>
              <a:effectLst/>
            </p:spPr>
            <p:txBody>
              <a:bodyPr wrap="none">
                <a:spAutoFit/>
              </a:bodyPr>
              <a:lstStyle/>
              <a:p>
                <a:r>
                  <a:rPr lang="en-GB" altLang="en-US" sz="2400"/>
                  <a:t>N</a:t>
                </a:r>
                <a:r>
                  <a:rPr lang="en-GB" altLang="en-US" sz="2400" baseline="-25000"/>
                  <a:t>1</a:t>
                </a:r>
                <a:endParaRPr lang="en-GB" altLang="en-US" sz="2400"/>
              </a:p>
            </p:txBody>
          </p:sp>
          <p:sp>
            <p:nvSpPr>
              <p:cNvPr id="973841" name="Line 17"/>
              <p:cNvSpPr>
                <a:spLocks noChangeShapeType="1"/>
              </p:cNvSpPr>
              <p:nvPr/>
            </p:nvSpPr>
            <p:spPr bwMode="auto">
              <a:xfrm flipH="1">
                <a:off x="3648" y="1392"/>
                <a:ext cx="576"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73842" name="Line 18"/>
              <p:cNvSpPr>
                <a:spLocks noChangeShapeType="1"/>
              </p:cNvSpPr>
              <p:nvPr/>
            </p:nvSpPr>
            <p:spPr bwMode="auto">
              <a:xfrm>
                <a:off x="4560" y="1392"/>
                <a:ext cx="576" cy="0"/>
              </a:xfrm>
              <a:prstGeom prst="line">
                <a:avLst/>
              </a:prstGeom>
              <a:noFill/>
              <a:ln w="9525">
                <a:solidFill>
                  <a:schemeClr val="tx1"/>
                </a:solidFill>
                <a:round/>
                <a:headEnd/>
                <a:tailEnd type="triangle" w="med" len="med"/>
              </a:ln>
              <a:effectLst/>
            </p:spPr>
            <p:txBody>
              <a:bodyPr wrap="none" anchor="ctr"/>
              <a:lstStyle/>
              <a:p>
                <a:endParaRPr lang="en-US"/>
              </a:p>
            </p:txBody>
          </p:sp>
        </p:grpSp>
        <p:sp>
          <p:nvSpPr>
            <p:cNvPr id="973844" name="Text Box 20"/>
            <p:cNvSpPr txBox="1">
              <a:spLocks noChangeArrowheads="1"/>
            </p:cNvSpPr>
            <p:nvPr/>
          </p:nvSpPr>
          <p:spPr bwMode="auto">
            <a:xfrm>
              <a:off x="3456" y="1488"/>
              <a:ext cx="384" cy="288"/>
            </a:xfrm>
            <a:prstGeom prst="rect">
              <a:avLst/>
            </a:prstGeom>
            <a:noFill/>
            <a:ln w="9525">
              <a:noFill/>
              <a:miter lim="800000"/>
              <a:headEnd/>
              <a:tailEnd/>
            </a:ln>
            <a:effectLst/>
          </p:spPr>
          <p:txBody>
            <a:bodyPr>
              <a:spAutoFit/>
            </a:bodyPr>
            <a:lstStyle/>
            <a:p>
              <a:r>
                <a:rPr lang="en-GB" altLang="en-US" sz="2400"/>
                <a:t>N</a:t>
              </a:r>
              <a:r>
                <a:rPr lang="en-GB" altLang="en-US" sz="2400" baseline="-25000"/>
                <a:t>2</a:t>
              </a:r>
              <a:endParaRPr lang="en-GB" altLang="en-US" sz="2400"/>
            </a:p>
          </p:txBody>
        </p:sp>
        <p:sp>
          <p:nvSpPr>
            <p:cNvPr id="973845" name="Line 21"/>
            <p:cNvSpPr>
              <a:spLocks noChangeShapeType="1"/>
            </p:cNvSpPr>
            <p:nvPr/>
          </p:nvSpPr>
          <p:spPr bwMode="auto">
            <a:xfrm flipH="1">
              <a:off x="3360" y="1632"/>
              <a:ext cx="173" cy="1"/>
            </a:xfrm>
            <a:prstGeom prst="line">
              <a:avLst/>
            </a:prstGeom>
            <a:noFill/>
            <a:ln w="9525">
              <a:solidFill>
                <a:schemeClr val="tx1"/>
              </a:solidFill>
              <a:round/>
              <a:headEnd/>
              <a:tailEnd type="triangle" w="med" len="med"/>
            </a:ln>
            <a:effectLst/>
          </p:spPr>
          <p:txBody>
            <a:bodyPr wrap="none" anchor="ctr"/>
            <a:lstStyle/>
            <a:p>
              <a:endParaRPr lang="en-US"/>
            </a:p>
          </p:txBody>
        </p:sp>
        <p:sp>
          <p:nvSpPr>
            <p:cNvPr id="973846" name="Line 22"/>
            <p:cNvSpPr>
              <a:spLocks noChangeShapeType="1"/>
            </p:cNvSpPr>
            <p:nvPr/>
          </p:nvSpPr>
          <p:spPr bwMode="auto">
            <a:xfrm>
              <a:off x="3696" y="1632"/>
              <a:ext cx="173" cy="1"/>
            </a:xfrm>
            <a:prstGeom prst="line">
              <a:avLst/>
            </a:prstGeom>
            <a:noFill/>
            <a:ln w="9525">
              <a:solidFill>
                <a:schemeClr val="tx1"/>
              </a:solidFill>
              <a:round/>
              <a:headEnd/>
              <a:tailEnd type="triangle" w="med" len="med"/>
            </a:ln>
            <a:effectLst/>
          </p:spPr>
          <p:txBody>
            <a:bodyPr wrap="none" anchor="ctr"/>
            <a:lstStyle/>
            <a:p>
              <a:endParaRPr lang="en-US"/>
            </a:p>
          </p:txBody>
        </p:sp>
        <p:grpSp>
          <p:nvGrpSpPr>
            <p:cNvPr id="973847" name="Group 23"/>
            <p:cNvGrpSpPr>
              <a:grpSpLocks/>
            </p:cNvGrpSpPr>
            <p:nvPr/>
          </p:nvGrpSpPr>
          <p:grpSpPr bwMode="auto">
            <a:xfrm>
              <a:off x="3552" y="1763"/>
              <a:ext cx="1056" cy="288"/>
              <a:chOff x="3840" y="1763"/>
              <a:chExt cx="1056" cy="288"/>
            </a:xfrm>
          </p:grpSpPr>
          <p:sp>
            <p:nvSpPr>
              <p:cNvPr id="973848" name="Text Box 24"/>
              <p:cNvSpPr txBox="1">
                <a:spLocks noChangeArrowheads="1"/>
              </p:cNvSpPr>
              <p:nvPr/>
            </p:nvSpPr>
            <p:spPr bwMode="auto">
              <a:xfrm>
                <a:off x="3974" y="1763"/>
                <a:ext cx="819" cy="288"/>
              </a:xfrm>
              <a:prstGeom prst="rect">
                <a:avLst/>
              </a:prstGeom>
              <a:noFill/>
              <a:ln w="9525">
                <a:noFill/>
                <a:miter lim="800000"/>
                <a:headEnd/>
                <a:tailEnd/>
              </a:ln>
              <a:effectLst/>
            </p:spPr>
            <p:txBody>
              <a:bodyPr wrap="none">
                <a:spAutoFit/>
              </a:bodyPr>
              <a:lstStyle/>
              <a:p>
                <a:r>
                  <a:rPr lang="en-GB" altLang="en-US" sz="2400"/>
                  <a:t>N</a:t>
                </a:r>
                <a:r>
                  <a:rPr lang="en-GB" altLang="en-US" sz="2400" baseline="-25000"/>
                  <a:t>1</a:t>
                </a:r>
                <a:r>
                  <a:rPr lang="en-GB" altLang="en-US" sz="2400"/>
                  <a:t>-N</a:t>
                </a:r>
                <a:r>
                  <a:rPr lang="en-GB" altLang="en-US" sz="2400" baseline="-25000"/>
                  <a:t>2</a:t>
                </a:r>
                <a:r>
                  <a:rPr lang="en-GB" altLang="en-US" sz="2400"/>
                  <a:t>+1</a:t>
                </a:r>
              </a:p>
            </p:txBody>
          </p:sp>
          <p:grpSp>
            <p:nvGrpSpPr>
              <p:cNvPr id="973849" name="Group 25"/>
              <p:cNvGrpSpPr>
                <a:grpSpLocks/>
              </p:cNvGrpSpPr>
              <p:nvPr/>
            </p:nvGrpSpPr>
            <p:grpSpPr bwMode="auto">
              <a:xfrm>
                <a:off x="3840" y="1920"/>
                <a:ext cx="1056" cy="0"/>
                <a:chOff x="3840" y="1824"/>
                <a:chExt cx="1056" cy="0"/>
              </a:xfrm>
            </p:grpSpPr>
            <p:sp>
              <p:nvSpPr>
                <p:cNvPr id="973850" name="Line 26"/>
                <p:cNvSpPr>
                  <a:spLocks noChangeShapeType="1"/>
                </p:cNvSpPr>
                <p:nvPr/>
              </p:nvSpPr>
              <p:spPr bwMode="auto">
                <a:xfrm flipH="1">
                  <a:off x="3840" y="1824"/>
                  <a:ext cx="192"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73851" name="Line 27"/>
                <p:cNvSpPr>
                  <a:spLocks noChangeShapeType="1"/>
                </p:cNvSpPr>
                <p:nvPr/>
              </p:nvSpPr>
              <p:spPr bwMode="auto">
                <a:xfrm>
                  <a:off x="4704" y="1824"/>
                  <a:ext cx="192" cy="0"/>
                </a:xfrm>
                <a:prstGeom prst="line">
                  <a:avLst/>
                </a:prstGeom>
                <a:noFill/>
                <a:ln w="9525">
                  <a:solidFill>
                    <a:schemeClr val="tx1"/>
                  </a:solidFill>
                  <a:round/>
                  <a:headEnd/>
                  <a:tailEnd type="triangle" w="med" len="med"/>
                </a:ln>
                <a:effectLst/>
              </p:spPr>
              <p:txBody>
                <a:bodyPr wrap="none" anchor="ctr"/>
                <a:lstStyle/>
                <a:p>
                  <a:endParaRPr lang="en-US"/>
                </a:p>
              </p:txBody>
            </p:sp>
          </p:grpSp>
        </p:grpSp>
      </p:grpSp>
      <p:sp>
        <p:nvSpPr>
          <p:cNvPr id="973852" name="Text Box 28"/>
          <p:cNvSpPr txBox="1">
            <a:spLocks noChangeArrowheads="1"/>
          </p:cNvSpPr>
          <p:nvPr/>
        </p:nvSpPr>
        <p:spPr bwMode="auto">
          <a:xfrm>
            <a:off x="838200" y="3657600"/>
            <a:ext cx="2743200" cy="1187450"/>
          </a:xfrm>
          <a:prstGeom prst="rect">
            <a:avLst/>
          </a:prstGeom>
          <a:noFill/>
          <a:ln w="9525">
            <a:noFill/>
            <a:miter lim="800000"/>
            <a:headEnd/>
            <a:tailEnd/>
          </a:ln>
          <a:effectLst/>
        </p:spPr>
        <p:txBody>
          <a:bodyPr wrap="none">
            <a:spAutoFit/>
          </a:bodyPr>
          <a:lstStyle/>
          <a:p>
            <a:r>
              <a:rPr lang="en-GB" altLang="en-US" sz="2400"/>
              <a:t>Typical Mask sizes</a:t>
            </a:r>
          </a:p>
          <a:p>
            <a:r>
              <a:rPr lang="en-GB" altLang="en-US" sz="2400"/>
              <a:t>= 3</a:t>
            </a:r>
            <a:r>
              <a:rPr lang="en-GB" altLang="en-US" sz="2400">
                <a:sym typeface="Symbol" pitchFamily="18" charset="2"/>
              </a:rPr>
              <a:t>3, 5 5, 77,</a:t>
            </a:r>
          </a:p>
          <a:p>
            <a:r>
              <a:rPr lang="en-GB" altLang="en-US" sz="2400">
                <a:sym typeface="Symbol" pitchFamily="18" charset="2"/>
              </a:rPr>
              <a:t>9 9, 1111</a:t>
            </a:r>
          </a:p>
        </p:txBody>
      </p:sp>
      <p:sp>
        <p:nvSpPr>
          <p:cNvPr id="973853" name="Text Box 29"/>
          <p:cNvSpPr txBox="1">
            <a:spLocks noChangeArrowheads="1"/>
          </p:cNvSpPr>
          <p:nvPr/>
        </p:nvSpPr>
        <p:spPr bwMode="auto">
          <a:xfrm>
            <a:off x="762000" y="5181600"/>
            <a:ext cx="3251200" cy="1552575"/>
          </a:xfrm>
          <a:prstGeom prst="rect">
            <a:avLst/>
          </a:prstGeom>
          <a:noFill/>
          <a:ln w="9525">
            <a:noFill/>
            <a:miter lim="800000"/>
            <a:headEnd/>
            <a:tailEnd/>
          </a:ln>
          <a:effectLst/>
        </p:spPr>
        <p:txBody>
          <a:bodyPr wrap="none">
            <a:spAutoFit/>
          </a:bodyPr>
          <a:lstStyle/>
          <a:p>
            <a:r>
              <a:rPr lang="en-GB" altLang="en-US" sz="2400"/>
              <a:t>What is the convolved </a:t>
            </a:r>
          </a:p>
          <a:p>
            <a:r>
              <a:rPr lang="en-GB" altLang="en-US" sz="2400"/>
              <a:t>image size for a 128 </a:t>
            </a:r>
            <a:r>
              <a:rPr lang="en-GB" altLang="en-US" sz="2400">
                <a:sym typeface="Symbol" pitchFamily="18" charset="2"/>
              </a:rPr>
              <a:t></a:t>
            </a:r>
          </a:p>
          <a:p>
            <a:r>
              <a:rPr lang="en-GB" altLang="en-US" sz="2400">
                <a:sym typeface="Symbol" pitchFamily="18" charset="2"/>
              </a:rPr>
              <a:t> 128 </a:t>
            </a:r>
            <a:r>
              <a:rPr lang="en-GB" altLang="en-US" sz="2400"/>
              <a:t>image and </a:t>
            </a:r>
          </a:p>
          <a:p>
            <a:r>
              <a:rPr lang="en-GB" altLang="en-US" sz="2400"/>
              <a:t>7 </a:t>
            </a:r>
            <a:r>
              <a:rPr lang="en-GB" altLang="en-US" sz="2400">
                <a:sym typeface="Symbol" pitchFamily="18" charset="2"/>
              </a:rPr>
              <a:t>  7 mask?</a:t>
            </a:r>
            <a:r>
              <a:rPr lang="en-GB" altLang="en-US" sz="2400"/>
              <a:t> </a:t>
            </a:r>
          </a:p>
        </p:txBody>
      </p:sp>
      <p:sp>
        <p:nvSpPr>
          <p:cNvPr id="973856" name="Rectangle 32"/>
          <p:cNvSpPr>
            <a:spLocks noGrp="1" noChangeArrowheads="1"/>
          </p:cNvSpPr>
          <p:nvPr>
            <p:ph type="title"/>
          </p:nvPr>
        </p:nvSpPr>
        <p:spPr>
          <a:xfrm>
            <a:off x="5934075" y="285750"/>
            <a:ext cx="3209925" cy="609600"/>
          </a:xfrm>
        </p:spPr>
        <p:txBody>
          <a:bodyPr/>
          <a:lstStyle/>
          <a:p>
            <a:r>
              <a:rPr lang="en-US" altLang="en-US"/>
              <a:t>Convolution Size</a:t>
            </a:r>
          </a:p>
        </p:txBody>
      </p:sp>
    </p:spTree>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1061" name="Picture 5" descr="bord2"/>
          <p:cNvPicPr>
            <a:picLocks noChangeAspect="1" noChangeArrowheads="1"/>
          </p:cNvPicPr>
          <p:nvPr/>
        </p:nvPicPr>
        <p:blipFill>
          <a:blip r:embed="rId2" cstate="print"/>
          <a:srcRect/>
          <a:stretch>
            <a:fillRect/>
          </a:stretch>
        </p:blipFill>
        <p:spPr bwMode="auto">
          <a:xfrm>
            <a:off x="4800600" y="2133600"/>
            <a:ext cx="3810000" cy="3178175"/>
          </a:xfrm>
          <a:prstGeom prst="rect">
            <a:avLst/>
          </a:prstGeom>
          <a:solidFill>
            <a:schemeClr val="folHlink"/>
          </a:solidFill>
        </p:spPr>
      </p:pic>
      <p:sp>
        <p:nvSpPr>
          <p:cNvPr id="941062" name="Rectangle 6"/>
          <p:cNvSpPr>
            <a:spLocks noGrp="1" noChangeArrowheads="1"/>
          </p:cNvSpPr>
          <p:nvPr>
            <p:ph type="title"/>
          </p:nvPr>
        </p:nvSpPr>
        <p:spPr/>
        <p:txBody>
          <a:bodyPr/>
          <a:lstStyle/>
          <a:p>
            <a:r>
              <a:rPr lang="en-US" altLang="en-US"/>
              <a:t>Border Problem</a:t>
            </a:r>
          </a:p>
        </p:txBody>
      </p:sp>
      <p:sp>
        <p:nvSpPr>
          <p:cNvPr id="941063" name="Rectangle 7"/>
          <p:cNvSpPr>
            <a:spLocks noGrp="1" noChangeArrowheads="1"/>
          </p:cNvSpPr>
          <p:nvPr>
            <p:ph type="body" idx="1"/>
          </p:nvPr>
        </p:nvSpPr>
        <p:spPr>
          <a:xfrm>
            <a:off x="304800" y="2362200"/>
            <a:ext cx="4267200" cy="2362200"/>
          </a:xfrm>
        </p:spPr>
        <p:txBody>
          <a:bodyPr/>
          <a:lstStyle/>
          <a:p>
            <a:pPr>
              <a:lnSpc>
                <a:spcPct val="90000"/>
              </a:lnSpc>
            </a:pPr>
            <a:r>
              <a:rPr lang="en-US" altLang="en-US"/>
              <a:t>missing samples are zero</a:t>
            </a:r>
          </a:p>
          <a:p>
            <a:pPr>
              <a:lnSpc>
                <a:spcPct val="90000"/>
              </a:lnSpc>
            </a:pPr>
            <a:r>
              <a:rPr lang="en-US" altLang="en-US"/>
              <a:t>missing samples are gray</a:t>
            </a:r>
          </a:p>
          <a:p>
            <a:pPr>
              <a:lnSpc>
                <a:spcPct val="90000"/>
              </a:lnSpc>
            </a:pPr>
            <a:r>
              <a:rPr lang="en-US" altLang="en-US"/>
              <a:t>copying last lines</a:t>
            </a:r>
          </a:p>
          <a:p>
            <a:pPr>
              <a:lnSpc>
                <a:spcPct val="90000"/>
              </a:lnSpc>
            </a:pPr>
            <a:r>
              <a:rPr lang="en-US" altLang="en-US"/>
              <a:t>reflected indexing (mirror)</a:t>
            </a:r>
          </a:p>
          <a:p>
            <a:pPr>
              <a:lnSpc>
                <a:spcPct val="90000"/>
              </a:lnSpc>
            </a:pPr>
            <a:r>
              <a:rPr lang="en-US" altLang="en-US"/>
              <a:t>circular indexing (periodic)</a:t>
            </a:r>
          </a:p>
          <a:p>
            <a:pPr>
              <a:lnSpc>
                <a:spcPct val="90000"/>
              </a:lnSpc>
            </a:pPr>
            <a:r>
              <a:rPr lang="en-US" altLang="en-US"/>
              <a:t>truncation of the result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Rectangle 2"/>
          <p:cNvSpPr>
            <a:spLocks noGrp="1" noChangeArrowheads="1"/>
          </p:cNvSpPr>
          <p:nvPr>
            <p:ph type="title"/>
          </p:nvPr>
        </p:nvSpPr>
        <p:spPr>
          <a:xfrm>
            <a:off x="6696075" y="285750"/>
            <a:ext cx="2371725" cy="609600"/>
          </a:xfrm>
        </p:spPr>
        <p:txBody>
          <a:bodyPr/>
          <a:lstStyle/>
          <a:p>
            <a:r>
              <a:rPr lang="en-US" altLang="en-US"/>
              <a:t>Convolution</a:t>
            </a:r>
          </a:p>
        </p:txBody>
      </p:sp>
      <p:sp>
        <p:nvSpPr>
          <p:cNvPr id="936963" name="Rectangle 3"/>
          <p:cNvSpPr>
            <a:spLocks noGrp="1" noChangeArrowheads="1"/>
          </p:cNvSpPr>
          <p:nvPr>
            <p:ph type="body" idx="1"/>
          </p:nvPr>
        </p:nvSpPr>
        <p:spPr/>
        <p:txBody>
          <a:bodyPr/>
          <a:lstStyle/>
          <a:p>
            <a:endParaRPr lang="en-US" altLang="en-US"/>
          </a:p>
        </p:txBody>
      </p:sp>
      <p:grpSp>
        <p:nvGrpSpPr>
          <p:cNvPr id="15" name="Group 14"/>
          <p:cNvGrpSpPr/>
          <p:nvPr/>
        </p:nvGrpSpPr>
        <p:grpSpPr>
          <a:xfrm>
            <a:off x="1295400" y="1295400"/>
            <a:ext cx="5803900" cy="3619500"/>
            <a:chOff x="1295400" y="1295400"/>
            <a:chExt cx="5803900" cy="3619500"/>
          </a:xfrm>
        </p:grpSpPr>
        <p:pic>
          <p:nvPicPr>
            <p:cNvPr id="936965" name="Picture 5"/>
            <p:cNvPicPr>
              <a:picLocks noChangeAspect="1" noChangeArrowheads="1"/>
            </p:cNvPicPr>
            <p:nvPr/>
          </p:nvPicPr>
          <p:blipFill>
            <a:blip r:embed="rId2" cstate="print"/>
            <a:srcRect/>
            <a:stretch>
              <a:fillRect/>
            </a:stretch>
          </p:blipFill>
          <p:spPr bwMode="auto">
            <a:xfrm>
              <a:off x="1295400" y="1295400"/>
              <a:ext cx="2959100" cy="3619500"/>
            </a:xfrm>
            <a:prstGeom prst="rect">
              <a:avLst/>
            </a:prstGeom>
            <a:solidFill>
              <a:srgbClr val="FFFFFF"/>
            </a:solidFill>
            <a:ln w="12700">
              <a:noFill/>
              <a:miter lim="800000"/>
              <a:headEnd type="none" w="sm" len="sm"/>
              <a:tailEnd type="none" w="sm" len="sm"/>
            </a:ln>
            <a:effectLst/>
          </p:spPr>
        </p:pic>
        <p:pic>
          <p:nvPicPr>
            <p:cNvPr id="936966" name="Picture 6"/>
            <p:cNvPicPr>
              <a:picLocks noChangeAspect="1" noChangeArrowheads="1"/>
            </p:cNvPicPr>
            <p:nvPr/>
          </p:nvPicPr>
          <p:blipFill>
            <a:blip r:embed="rId3" cstate="print"/>
            <a:srcRect b="6172"/>
            <a:stretch>
              <a:fillRect/>
            </a:stretch>
          </p:blipFill>
          <p:spPr bwMode="auto">
            <a:xfrm>
              <a:off x="5024437" y="1295400"/>
              <a:ext cx="1985963" cy="2286000"/>
            </a:xfrm>
            <a:prstGeom prst="rect">
              <a:avLst/>
            </a:prstGeom>
            <a:solidFill>
              <a:srgbClr val="FFFFFF"/>
            </a:solidFill>
            <a:ln w="12700">
              <a:noFill/>
              <a:miter lim="800000"/>
              <a:headEnd type="none" w="sm" len="sm"/>
              <a:tailEnd type="none" w="sm" len="sm"/>
            </a:ln>
            <a:effectLst/>
          </p:spPr>
        </p:pic>
        <p:pic>
          <p:nvPicPr>
            <p:cNvPr id="936967" name="Picture 7"/>
            <p:cNvPicPr>
              <a:picLocks noChangeAspect="1" noChangeArrowheads="1"/>
            </p:cNvPicPr>
            <p:nvPr/>
          </p:nvPicPr>
          <p:blipFill>
            <a:blip r:embed="rId4" cstate="print"/>
            <a:srcRect b="12195"/>
            <a:stretch>
              <a:fillRect/>
            </a:stretch>
          </p:blipFill>
          <p:spPr bwMode="auto">
            <a:xfrm>
              <a:off x="4419600" y="3886200"/>
              <a:ext cx="2679700" cy="914400"/>
            </a:xfrm>
            <a:prstGeom prst="rect">
              <a:avLst/>
            </a:prstGeom>
            <a:solidFill>
              <a:srgbClr val="FFFFFF"/>
            </a:solidFill>
            <a:ln w="12700">
              <a:noFill/>
              <a:miter lim="800000"/>
              <a:headEnd type="none" w="sm" len="sm"/>
              <a:tailEnd type="none" w="sm" len="sm"/>
            </a:ln>
            <a:effectLst/>
          </p:spPr>
        </p:pic>
      </p:grpSp>
      <p:grpSp>
        <p:nvGrpSpPr>
          <p:cNvPr id="936978" name="Group 18"/>
          <p:cNvGrpSpPr>
            <a:grpSpLocks/>
          </p:cNvGrpSpPr>
          <p:nvPr/>
        </p:nvGrpSpPr>
        <p:grpSpPr bwMode="auto">
          <a:xfrm>
            <a:off x="1676400" y="5486400"/>
            <a:ext cx="5995988" cy="1041400"/>
            <a:chOff x="912" y="3360"/>
            <a:chExt cx="3777" cy="656"/>
          </a:xfrm>
        </p:grpSpPr>
        <p:pic>
          <p:nvPicPr>
            <p:cNvPr id="936969" name="Picture 9"/>
            <p:cNvPicPr>
              <a:picLocks noChangeAspect="1" noChangeArrowheads="1"/>
            </p:cNvPicPr>
            <p:nvPr/>
          </p:nvPicPr>
          <p:blipFill>
            <a:blip r:embed="rId5" cstate="print"/>
            <a:srcRect/>
            <a:stretch>
              <a:fillRect/>
            </a:stretch>
          </p:blipFill>
          <p:spPr bwMode="auto">
            <a:xfrm>
              <a:off x="912" y="3360"/>
              <a:ext cx="3176" cy="656"/>
            </a:xfrm>
            <a:prstGeom prst="rect">
              <a:avLst/>
            </a:prstGeom>
            <a:solidFill>
              <a:schemeClr val="folHlink"/>
            </a:solidFill>
            <a:ln w="12700">
              <a:noFill/>
              <a:miter lim="800000"/>
              <a:headEnd type="none" w="sm" len="sm"/>
              <a:tailEnd type="none" w="sm" len="sm"/>
            </a:ln>
            <a:effectLst/>
          </p:spPr>
        </p:pic>
        <p:sp>
          <p:nvSpPr>
            <p:cNvPr id="936974" name="Rectangle 14"/>
            <p:cNvSpPr>
              <a:spLocks noChangeArrowheads="1"/>
            </p:cNvSpPr>
            <p:nvPr/>
          </p:nvSpPr>
          <p:spPr bwMode="auto">
            <a:xfrm>
              <a:off x="4080" y="3360"/>
              <a:ext cx="609" cy="652"/>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grpSp>
          <p:nvGrpSpPr>
            <p:cNvPr id="936976" name="Group 16"/>
            <p:cNvGrpSpPr>
              <a:grpSpLocks/>
            </p:cNvGrpSpPr>
            <p:nvPr/>
          </p:nvGrpSpPr>
          <p:grpSpPr bwMode="auto">
            <a:xfrm>
              <a:off x="3945" y="3499"/>
              <a:ext cx="699" cy="377"/>
              <a:chOff x="3456" y="3696"/>
              <a:chExt cx="699" cy="377"/>
            </a:xfrm>
          </p:grpSpPr>
          <p:sp>
            <p:nvSpPr>
              <p:cNvPr id="936970" name="Text Box 10"/>
              <p:cNvSpPr txBox="1">
                <a:spLocks noChangeArrowheads="1"/>
              </p:cNvSpPr>
              <p:nvPr/>
            </p:nvSpPr>
            <p:spPr bwMode="auto">
              <a:xfrm>
                <a:off x="3456" y="3696"/>
                <a:ext cx="699"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latin typeface="Times" pitchFamily="18" charset="0"/>
                  </a:rPr>
                  <a:t>= I    M</a:t>
                </a:r>
              </a:p>
            </p:txBody>
          </p:sp>
          <p:grpSp>
            <p:nvGrpSpPr>
              <p:cNvPr id="936975" name="Group 15"/>
              <p:cNvGrpSpPr>
                <a:grpSpLocks/>
              </p:cNvGrpSpPr>
              <p:nvPr/>
            </p:nvGrpSpPr>
            <p:grpSpPr bwMode="auto">
              <a:xfrm>
                <a:off x="3726" y="3708"/>
                <a:ext cx="216" cy="365"/>
                <a:chOff x="4344" y="3516"/>
                <a:chExt cx="216" cy="365"/>
              </a:xfrm>
            </p:grpSpPr>
            <p:sp>
              <p:nvSpPr>
                <p:cNvPr id="936971" name="Text Box 11"/>
                <p:cNvSpPr txBox="1">
                  <a:spLocks noChangeArrowheads="1"/>
                </p:cNvSpPr>
                <p:nvPr/>
              </p:nvSpPr>
              <p:spPr bwMode="auto">
                <a:xfrm>
                  <a:off x="4344" y="3516"/>
                  <a:ext cx="216" cy="365"/>
                </a:xfrm>
                <a:prstGeom prst="rect">
                  <a:avLst/>
                </a:prstGeom>
                <a:noFill/>
                <a:ln w="12700">
                  <a:noFill/>
                  <a:miter lim="800000"/>
                  <a:headEnd type="none" w="sm" len="sm"/>
                  <a:tailEnd type="none" w="sm" len="sm"/>
                </a:ln>
                <a:effectLst/>
              </p:spPr>
              <p:txBody>
                <a:bodyPr wrap="none">
                  <a:spAutoFit/>
                </a:bodyPr>
                <a:lstStyle/>
                <a:p>
                  <a:r>
                    <a:rPr lang="en-US" altLang="en-US" sz="3200">
                      <a:solidFill>
                        <a:schemeClr val="bg2"/>
                      </a:solidFill>
                    </a:rPr>
                    <a:t>*</a:t>
                  </a:r>
                </a:p>
              </p:txBody>
            </p:sp>
            <p:sp>
              <p:nvSpPr>
                <p:cNvPr id="936972" name="Oval 12"/>
                <p:cNvSpPr>
                  <a:spLocks noChangeArrowheads="1"/>
                </p:cNvSpPr>
                <p:nvPr/>
              </p:nvSpPr>
              <p:spPr bwMode="auto">
                <a:xfrm>
                  <a:off x="4378" y="3572"/>
                  <a:ext cx="144" cy="144"/>
                </a:xfrm>
                <a:prstGeom prst="ellipse">
                  <a:avLst/>
                </a:prstGeom>
                <a:noFill/>
                <a:ln w="19050">
                  <a:solidFill>
                    <a:schemeClr val="bg2"/>
                  </a:solidFill>
                  <a:round/>
                  <a:headEnd type="none" w="sm" len="sm"/>
                  <a:tailEnd type="none" w="sm" len="sm"/>
                </a:ln>
                <a:effectLst/>
              </p:spPr>
              <p:txBody>
                <a:bodyPr wrap="none" anchor="ctr"/>
                <a:lstStyle/>
                <a:p>
                  <a:endParaRPr lang="en-US"/>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1026"/>
          <p:cNvSpPr>
            <a:spLocks noGrp="1" noChangeArrowheads="1"/>
          </p:cNvSpPr>
          <p:nvPr>
            <p:ph type="title"/>
          </p:nvPr>
        </p:nvSpPr>
        <p:spPr>
          <a:xfrm>
            <a:off x="5553075" y="285750"/>
            <a:ext cx="3590925" cy="609600"/>
          </a:xfrm>
        </p:spPr>
        <p:txBody>
          <a:bodyPr/>
          <a:lstStyle/>
          <a:p>
            <a:r>
              <a:rPr lang="en-US" altLang="en-US"/>
              <a:t>Noise Reduction - 1</a:t>
            </a:r>
          </a:p>
        </p:txBody>
      </p:sp>
      <p:grpSp>
        <p:nvGrpSpPr>
          <p:cNvPr id="16" name="Group 15"/>
          <p:cNvGrpSpPr/>
          <p:nvPr/>
        </p:nvGrpSpPr>
        <p:grpSpPr>
          <a:xfrm>
            <a:off x="609600" y="1282700"/>
            <a:ext cx="7620000" cy="5499100"/>
            <a:chOff x="609600" y="1282700"/>
            <a:chExt cx="7620000" cy="5499100"/>
          </a:xfrm>
        </p:grpSpPr>
        <p:pic>
          <p:nvPicPr>
            <p:cNvPr id="931844" name="Picture 1028"/>
            <p:cNvPicPr>
              <a:picLocks noChangeAspect="1" noChangeArrowheads="1"/>
            </p:cNvPicPr>
            <p:nvPr/>
          </p:nvPicPr>
          <p:blipFill>
            <a:blip r:embed="rId2" cstate="print"/>
            <a:srcRect l="6512" t="3943" r="8133" b="4707"/>
            <a:stretch>
              <a:fillRect/>
            </a:stretch>
          </p:blipFill>
          <p:spPr bwMode="auto">
            <a:xfrm>
              <a:off x="3276600" y="1282700"/>
              <a:ext cx="4953000" cy="2755900"/>
            </a:xfrm>
            <a:prstGeom prst="rect">
              <a:avLst/>
            </a:prstGeom>
            <a:noFill/>
            <a:ln w="28575">
              <a:solidFill>
                <a:schemeClr val="folHlink"/>
              </a:solidFill>
              <a:miter lim="800000"/>
              <a:headEnd/>
              <a:tailEnd/>
            </a:ln>
            <a:effectLst/>
          </p:spPr>
        </p:pic>
        <p:grpSp>
          <p:nvGrpSpPr>
            <p:cNvPr id="931853" name="Group 1037"/>
            <p:cNvGrpSpPr>
              <a:grpSpLocks/>
            </p:cNvGrpSpPr>
            <p:nvPr/>
          </p:nvGrpSpPr>
          <p:grpSpPr bwMode="auto">
            <a:xfrm>
              <a:off x="609600" y="1295400"/>
              <a:ext cx="2541588" cy="2543175"/>
              <a:chOff x="384" y="816"/>
              <a:chExt cx="1601" cy="1602"/>
            </a:xfrm>
          </p:grpSpPr>
          <p:pic>
            <p:nvPicPr>
              <p:cNvPr id="931846" name="Picture 1030" descr="satn1"/>
              <p:cNvPicPr>
                <a:picLocks noChangeAspect="1" noChangeArrowheads="1"/>
              </p:cNvPicPr>
              <p:nvPr/>
            </p:nvPicPr>
            <p:blipFill>
              <a:blip r:embed="rId3" cstate="print"/>
              <a:srcRect l="11737" t="9142" r="11736" b="10336"/>
              <a:stretch>
                <a:fillRect/>
              </a:stretch>
            </p:blipFill>
            <p:spPr bwMode="auto">
              <a:xfrm>
                <a:off x="384" y="816"/>
                <a:ext cx="1601" cy="1602"/>
              </a:xfrm>
              <a:prstGeom prst="rect">
                <a:avLst/>
              </a:prstGeom>
              <a:noFill/>
              <a:ln w="28575">
                <a:solidFill>
                  <a:schemeClr val="folHlink"/>
                </a:solidFill>
                <a:miter lim="800000"/>
                <a:headEnd/>
                <a:tailEnd/>
              </a:ln>
              <a:effectLst/>
            </p:spPr>
          </p:pic>
          <p:sp>
            <p:nvSpPr>
              <p:cNvPr id="931848" name="Line 1032"/>
              <p:cNvSpPr>
                <a:spLocks noChangeShapeType="1"/>
              </p:cNvSpPr>
              <p:nvPr/>
            </p:nvSpPr>
            <p:spPr bwMode="auto">
              <a:xfrm>
                <a:off x="1152" y="816"/>
                <a:ext cx="0" cy="1592"/>
              </a:xfrm>
              <a:prstGeom prst="line">
                <a:avLst/>
              </a:prstGeom>
              <a:noFill/>
              <a:ln w="9525">
                <a:solidFill>
                  <a:srgbClr val="FF0000"/>
                </a:solidFill>
                <a:round/>
                <a:headEnd/>
                <a:tailEnd/>
              </a:ln>
              <a:effectLst/>
            </p:spPr>
            <p:txBody>
              <a:bodyPr wrap="none" anchor="ctr"/>
              <a:lstStyle/>
              <a:p>
                <a:endParaRPr lang="en-US"/>
              </a:p>
            </p:txBody>
          </p:sp>
        </p:grpSp>
        <p:grpSp>
          <p:nvGrpSpPr>
            <p:cNvPr id="931852" name="Group 1036"/>
            <p:cNvGrpSpPr>
              <a:grpSpLocks/>
            </p:cNvGrpSpPr>
            <p:nvPr/>
          </p:nvGrpSpPr>
          <p:grpSpPr bwMode="auto">
            <a:xfrm>
              <a:off x="620713" y="4192588"/>
              <a:ext cx="2535237" cy="2555875"/>
              <a:chOff x="391" y="2578"/>
              <a:chExt cx="1597" cy="1610"/>
            </a:xfrm>
          </p:grpSpPr>
          <p:pic>
            <p:nvPicPr>
              <p:cNvPr id="931847" name="Picture 1031" descr="satsmo"/>
              <p:cNvPicPr>
                <a:picLocks noChangeAspect="1" noChangeArrowheads="1"/>
              </p:cNvPicPr>
              <p:nvPr/>
            </p:nvPicPr>
            <p:blipFill>
              <a:blip r:embed="rId4" cstate="print"/>
              <a:srcRect l="11403" t="9494" r="12202" b="9856"/>
              <a:stretch>
                <a:fillRect/>
              </a:stretch>
            </p:blipFill>
            <p:spPr bwMode="auto">
              <a:xfrm>
                <a:off x="391" y="2578"/>
                <a:ext cx="1597" cy="1605"/>
              </a:xfrm>
              <a:prstGeom prst="rect">
                <a:avLst/>
              </a:prstGeom>
              <a:noFill/>
              <a:ln w="28575">
                <a:solidFill>
                  <a:schemeClr val="folHlink"/>
                </a:solidFill>
                <a:miter lim="800000"/>
                <a:headEnd/>
                <a:tailEnd/>
              </a:ln>
              <a:effectLst/>
            </p:spPr>
          </p:pic>
          <p:sp>
            <p:nvSpPr>
              <p:cNvPr id="931849" name="Line 1033"/>
              <p:cNvSpPr>
                <a:spLocks noChangeShapeType="1"/>
              </p:cNvSpPr>
              <p:nvPr/>
            </p:nvSpPr>
            <p:spPr bwMode="auto">
              <a:xfrm>
                <a:off x="1152" y="2583"/>
                <a:ext cx="0" cy="1605"/>
              </a:xfrm>
              <a:prstGeom prst="line">
                <a:avLst/>
              </a:prstGeom>
              <a:noFill/>
              <a:ln w="9525">
                <a:solidFill>
                  <a:srgbClr val="27C536"/>
                </a:solidFill>
                <a:round/>
                <a:headEnd/>
                <a:tailEnd/>
              </a:ln>
              <a:effectLst/>
            </p:spPr>
            <p:txBody>
              <a:bodyPr wrap="none" anchor="ctr"/>
              <a:lstStyle/>
              <a:p>
                <a:endParaRPr lang="en-US"/>
              </a:p>
            </p:txBody>
          </p:sp>
        </p:grpSp>
        <p:grpSp>
          <p:nvGrpSpPr>
            <p:cNvPr id="931851" name="Group 1035"/>
            <p:cNvGrpSpPr>
              <a:grpSpLocks/>
            </p:cNvGrpSpPr>
            <p:nvPr/>
          </p:nvGrpSpPr>
          <p:grpSpPr bwMode="auto">
            <a:xfrm>
              <a:off x="4867275" y="4192588"/>
              <a:ext cx="2551113" cy="2589212"/>
              <a:chOff x="3066" y="2545"/>
              <a:chExt cx="1607" cy="1631"/>
            </a:xfrm>
          </p:grpSpPr>
          <p:pic>
            <p:nvPicPr>
              <p:cNvPr id="931845" name="Picture 1029" descr="sat1"/>
              <p:cNvPicPr>
                <a:picLocks noChangeAspect="1" noChangeArrowheads="1"/>
              </p:cNvPicPr>
              <p:nvPr/>
            </p:nvPicPr>
            <p:blipFill>
              <a:blip r:embed="rId5" cstate="print"/>
              <a:srcRect l="11275" t="9192" r="11899" b="9854"/>
              <a:stretch>
                <a:fillRect/>
              </a:stretch>
            </p:blipFill>
            <p:spPr bwMode="auto">
              <a:xfrm>
                <a:off x="3066" y="2565"/>
                <a:ext cx="1607" cy="1611"/>
              </a:xfrm>
              <a:prstGeom prst="rect">
                <a:avLst/>
              </a:prstGeom>
              <a:noFill/>
              <a:ln w="28575">
                <a:solidFill>
                  <a:schemeClr val="folHlink"/>
                </a:solidFill>
                <a:miter lim="800000"/>
                <a:headEnd/>
                <a:tailEnd/>
              </a:ln>
              <a:effectLst/>
            </p:spPr>
          </p:pic>
          <p:sp>
            <p:nvSpPr>
              <p:cNvPr id="931850" name="Line 1034"/>
              <p:cNvSpPr>
                <a:spLocks noChangeShapeType="1"/>
              </p:cNvSpPr>
              <p:nvPr/>
            </p:nvSpPr>
            <p:spPr bwMode="auto">
              <a:xfrm>
                <a:off x="3845" y="2545"/>
                <a:ext cx="0" cy="1630"/>
              </a:xfrm>
              <a:prstGeom prst="line">
                <a:avLst/>
              </a:prstGeom>
              <a:noFill/>
              <a:ln w="9525">
                <a:solidFill>
                  <a:srgbClr val="0066FF"/>
                </a:solidFill>
                <a:round/>
                <a:headEnd/>
                <a:tailEnd/>
              </a:ln>
              <a:effectLst/>
            </p:spPr>
            <p:txBody>
              <a:bodyPr wrap="none" anchor="ctr"/>
              <a:lstStyle/>
              <a:p>
                <a:endParaRPr lang="en-US"/>
              </a:p>
            </p:txBody>
          </p:sp>
        </p:grpSp>
        <p:sp>
          <p:nvSpPr>
            <p:cNvPr id="931854" name="Text Box 1038"/>
            <p:cNvSpPr txBox="1">
              <a:spLocks noChangeArrowheads="1"/>
            </p:cNvSpPr>
            <p:nvPr/>
          </p:nvSpPr>
          <p:spPr bwMode="auto">
            <a:xfrm>
              <a:off x="5181600" y="4210050"/>
              <a:ext cx="1924050" cy="336550"/>
            </a:xfrm>
            <a:prstGeom prst="rect">
              <a:avLst/>
            </a:prstGeom>
            <a:noFill/>
            <a:ln w="12700">
              <a:noFill/>
              <a:miter lim="800000"/>
              <a:headEnd type="none" w="sm" len="sm"/>
              <a:tailEnd type="none" w="sm" len="sm"/>
            </a:ln>
            <a:effectLst/>
          </p:spPr>
          <p:txBody>
            <a:bodyPr wrap="none">
              <a:spAutoFit/>
            </a:bodyPr>
            <a:lstStyle/>
            <a:p>
              <a:r>
                <a:rPr lang="en-US" altLang="en-US" sz="1600"/>
                <a:t>Uncorrupted Image</a:t>
              </a:r>
            </a:p>
          </p:txBody>
        </p:sp>
        <p:sp>
          <p:nvSpPr>
            <p:cNvPr id="931855" name="Text Box 1039"/>
            <p:cNvSpPr txBox="1">
              <a:spLocks noChangeArrowheads="1"/>
            </p:cNvSpPr>
            <p:nvPr/>
          </p:nvSpPr>
          <p:spPr bwMode="auto">
            <a:xfrm>
              <a:off x="1066800" y="1371600"/>
              <a:ext cx="1500188" cy="336550"/>
            </a:xfrm>
            <a:prstGeom prst="rect">
              <a:avLst/>
            </a:prstGeom>
            <a:noFill/>
            <a:ln w="12700">
              <a:noFill/>
              <a:miter lim="800000"/>
              <a:headEnd type="none" w="sm" len="sm"/>
              <a:tailEnd type="none" w="sm" len="sm"/>
            </a:ln>
            <a:effectLst/>
          </p:spPr>
          <p:txBody>
            <a:bodyPr wrap="none">
              <a:spAutoFit/>
            </a:bodyPr>
            <a:lstStyle/>
            <a:p>
              <a:r>
                <a:rPr lang="en-US" altLang="en-US" sz="1600"/>
                <a:t>Image + Noise</a:t>
              </a:r>
            </a:p>
          </p:txBody>
        </p:sp>
        <p:sp>
          <p:nvSpPr>
            <p:cNvPr id="931856" name="Text Box 1040"/>
            <p:cNvSpPr txBox="1">
              <a:spLocks noChangeArrowheads="1"/>
            </p:cNvSpPr>
            <p:nvPr/>
          </p:nvSpPr>
          <p:spPr bwMode="auto">
            <a:xfrm>
              <a:off x="762000" y="4191000"/>
              <a:ext cx="2336800" cy="336550"/>
            </a:xfrm>
            <a:prstGeom prst="rect">
              <a:avLst/>
            </a:prstGeom>
            <a:noFill/>
            <a:ln w="12700">
              <a:noFill/>
              <a:miter lim="800000"/>
              <a:headEnd type="none" w="sm" len="sm"/>
              <a:tailEnd type="none" w="sm" len="sm"/>
            </a:ln>
            <a:effectLst/>
          </p:spPr>
          <p:txBody>
            <a:bodyPr wrap="none">
              <a:spAutoFit/>
            </a:bodyPr>
            <a:lstStyle/>
            <a:p>
              <a:r>
                <a:rPr lang="en-US" altLang="en-US" sz="1600"/>
                <a:t>Image + Noise - Blurred</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1026"/>
          <p:cNvSpPr>
            <a:spLocks noGrp="1" noChangeArrowheads="1"/>
          </p:cNvSpPr>
          <p:nvPr>
            <p:ph type="title"/>
          </p:nvPr>
        </p:nvSpPr>
        <p:spPr>
          <a:xfrm>
            <a:off x="5324475" y="285750"/>
            <a:ext cx="3819525" cy="609600"/>
          </a:xfrm>
        </p:spPr>
        <p:txBody>
          <a:bodyPr/>
          <a:lstStyle/>
          <a:p>
            <a:r>
              <a:rPr lang="en-US" altLang="en-US"/>
              <a:t>Noise  Reduction - 1</a:t>
            </a:r>
          </a:p>
        </p:txBody>
      </p:sp>
      <p:sp>
        <p:nvSpPr>
          <p:cNvPr id="932867" name="Rectangle 1027"/>
          <p:cNvSpPr>
            <a:spLocks noGrp="1" noChangeArrowheads="1"/>
          </p:cNvSpPr>
          <p:nvPr>
            <p:ph type="body" idx="1"/>
          </p:nvPr>
        </p:nvSpPr>
        <p:spPr>
          <a:xfrm>
            <a:off x="685800" y="1828800"/>
            <a:ext cx="7848600" cy="3429000"/>
          </a:xfrm>
        </p:spPr>
        <p:txBody>
          <a:bodyPr/>
          <a:lstStyle/>
          <a:p>
            <a:pPr>
              <a:spcBef>
                <a:spcPct val="25000"/>
              </a:spcBef>
              <a:spcAft>
                <a:spcPct val="35000"/>
              </a:spcAft>
            </a:pPr>
            <a:r>
              <a:rPr lang="en-US" altLang="en-US" sz="2800" dirty="0"/>
              <a:t>Technique relies on high frequency noise fluctuations being ‘blocked’ by filter.  Hence, </a:t>
            </a:r>
            <a:r>
              <a:rPr lang="en-US" altLang="en-US" sz="2800" dirty="0">
                <a:solidFill>
                  <a:srgbClr val="0066FF"/>
                </a:solidFill>
              </a:rPr>
              <a:t>low-pass</a:t>
            </a:r>
            <a:r>
              <a:rPr lang="en-US" altLang="en-US" sz="2800" dirty="0"/>
              <a:t> filter.</a:t>
            </a:r>
          </a:p>
          <a:p>
            <a:pPr>
              <a:spcBef>
                <a:spcPct val="25000"/>
              </a:spcBef>
              <a:spcAft>
                <a:spcPct val="35000"/>
              </a:spcAft>
            </a:pPr>
            <a:r>
              <a:rPr lang="en-US" altLang="en-US" sz="2800" dirty="0"/>
              <a:t>Fine detail in image may also be smoothed. </a:t>
            </a:r>
          </a:p>
          <a:p>
            <a:pPr>
              <a:spcBef>
                <a:spcPct val="25000"/>
              </a:spcBef>
              <a:spcAft>
                <a:spcPct val="35000"/>
              </a:spcAft>
            </a:pPr>
            <a:r>
              <a:rPr lang="en-US" altLang="en-US" sz="2800" dirty="0"/>
              <a:t>Balance between keeping image fine detail and reducing noise.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084E-173D-4C6D-8946-436802935DD2}"/>
              </a:ext>
            </a:extLst>
          </p:cNvPr>
          <p:cNvSpPr>
            <a:spLocks noGrp="1"/>
          </p:cNvSpPr>
          <p:nvPr>
            <p:ph type="title"/>
          </p:nvPr>
        </p:nvSpPr>
        <p:spPr/>
        <p:txBody>
          <a:bodyPr/>
          <a:lstStyle/>
          <a:p>
            <a:r>
              <a:rPr lang="en-US" dirty="0"/>
              <a:t>Bag-of-pixels</a:t>
            </a:r>
          </a:p>
        </p:txBody>
      </p:sp>
      <p:sp>
        <p:nvSpPr>
          <p:cNvPr id="3" name="Content Placeholder 2">
            <a:extLst>
              <a:ext uri="{FF2B5EF4-FFF2-40B4-BE49-F238E27FC236}">
                <a16:creationId xmlns:a16="http://schemas.microsoft.com/office/drawing/2014/main" id="{05A81722-85B1-4841-BD17-2D691579EA01}"/>
              </a:ext>
            </a:extLst>
          </p:cNvPr>
          <p:cNvSpPr>
            <a:spLocks noGrp="1"/>
          </p:cNvSpPr>
          <p:nvPr>
            <p:ph idx="1"/>
          </p:nvPr>
        </p:nvSpPr>
        <p:spPr>
          <a:xfrm>
            <a:off x="304800" y="1714545"/>
            <a:ext cx="8610600" cy="4041548"/>
          </a:xfrm>
        </p:spPr>
        <p:txBody>
          <a:bodyPr/>
          <a:lstStyle/>
          <a:p>
            <a:r>
              <a:rPr lang="en-US" dirty="0"/>
              <a:t>We could create a bag-of-pixels vector for an image</a:t>
            </a:r>
          </a:p>
          <a:p>
            <a:r>
              <a:rPr lang="en-US" dirty="0"/>
              <a:t>characterize colors by clustering RGB values; </a:t>
            </a:r>
          </a:p>
          <a:p>
            <a:r>
              <a:rPr lang="en-US" dirty="0"/>
              <a:t>count the number of pixels in an image in each RGB bin</a:t>
            </a:r>
          </a:p>
          <a:p>
            <a:endParaRPr lang="en-US" dirty="0"/>
          </a:p>
          <a:p>
            <a:r>
              <a:rPr lang="en-US" dirty="0">
                <a:solidFill>
                  <a:srgbClr val="FF0000"/>
                </a:solidFill>
              </a:rPr>
              <a:t>But colors do not capture an image in the same way that words capture a document.</a:t>
            </a:r>
          </a:p>
        </p:txBody>
      </p:sp>
      <p:sp>
        <p:nvSpPr>
          <p:cNvPr id="4" name="Slide Number Placeholder 3">
            <a:extLst>
              <a:ext uri="{FF2B5EF4-FFF2-40B4-BE49-F238E27FC236}">
                <a16:creationId xmlns:a16="http://schemas.microsoft.com/office/drawing/2014/main" id="{769071C7-C181-4FA3-B3AD-8DA4451AE6E0}"/>
              </a:ext>
            </a:extLst>
          </p:cNvPr>
          <p:cNvSpPr>
            <a:spLocks noGrp="1"/>
          </p:cNvSpPr>
          <p:nvPr>
            <p:ph type="sldNum" sz="quarter" idx="10"/>
          </p:nvPr>
        </p:nvSpPr>
        <p:spPr bwMode="auto">
          <a:xfrm>
            <a:off x="304952" y="6324514"/>
            <a:ext cx="304800" cy="381000"/>
          </a:xfrm>
          <a:prstGeom prst="rect">
            <a:avLst/>
          </a:prstGeom>
          <a:noFill/>
          <a:ln w="9525">
            <a:noFill/>
            <a:miter lim="800000"/>
            <a:headEnd/>
            <a:tailEnd/>
          </a:ln>
        </p:spPr>
        <p:txBody>
          <a:bodyPr vert="horz" wrap="none" lIns="0" tIns="0" rIns="0" bIns="0" numCol="1" anchor="ctr" anchorCtr="1" compatLnSpc="1">
            <a:prstTxWarp prst="textNoShape">
              <a:avLst/>
            </a:prstTxWarp>
            <a:normAutofit/>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fld id="{C5BA8352-AAC4-1C46-A5C8-C7A9427DEBB3}" type="slidenum">
              <a:rPr lang="en-US" altLang="en-US" smtClean="0"/>
              <a:pPr/>
              <a:t>3</a:t>
            </a:fld>
            <a:endParaRPr lang="en-US" altLang="en-US"/>
          </a:p>
        </p:txBody>
      </p:sp>
    </p:spTree>
    <p:extLst>
      <p:ext uri="{BB962C8B-B14F-4D97-AF65-F5344CB8AC3E}">
        <p14:creationId xmlns:p14="http://schemas.microsoft.com/office/powerpoint/2010/main" val="2807905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Rectangle 2"/>
          <p:cNvSpPr>
            <a:spLocks noGrp="1" noChangeArrowheads="1"/>
          </p:cNvSpPr>
          <p:nvPr>
            <p:ph type="title"/>
          </p:nvPr>
        </p:nvSpPr>
        <p:spPr>
          <a:xfrm>
            <a:off x="5324475" y="285750"/>
            <a:ext cx="3819525" cy="609600"/>
          </a:xfrm>
        </p:spPr>
        <p:txBody>
          <a:bodyPr/>
          <a:lstStyle/>
          <a:p>
            <a:r>
              <a:rPr lang="en-US" altLang="en-US"/>
              <a:t>Noise  Reduction - 1</a:t>
            </a:r>
          </a:p>
        </p:txBody>
      </p:sp>
      <p:sp>
        <p:nvSpPr>
          <p:cNvPr id="933891" name="Rectangle 3"/>
          <p:cNvSpPr>
            <a:spLocks noGrp="1" noChangeArrowheads="1"/>
          </p:cNvSpPr>
          <p:nvPr>
            <p:ph type="body" idx="1"/>
          </p:nvPr>
        </p:nvSpPr>
        <p:spPr>
          <a:xfrm>
            <a:off x="533400" y="1752600"/>
            <a:ext cx="4267200" cy="2362200"/>
          </a:xfrm>
        </p:spPr>
        <p:txBody>
          <a:bodyPr/>
          <a:lstStyle/>
          <a:p>
            <a:r>
              <a:rPr lang="en-GB" altLang="en-US"/>
              <a:t>Saturn image coarse detail</a:t>
            </a:r>
          </a:p>
          <a:p>
            <a:r>
              <a:rPr lang="en-GB" altLang="en-US"/>
              <a:t>Boat image contains fine detail</a:t>
            </a:r>
          </a:p>
          <a:p>
            <a:r>
              <a:rPr lang="en-GB" altLang="en-US"/>
              <a:t>Noise reduced but fine detail also smoothed</a:t>
            </a:r>
            <a:endParaRPr lang="en-US" altLang="en-US"/>
          </a:p>
        </p:txBody>
      </p:sp>
      <p:pic>
        <p:nvPicPr>
          <p:cNvPr id="933892" name="Picture 4" descr="boatnoise"/>
          <p:cNvPicPr>
            <a:picLocks noChangeAspect="1" noChangeArrowheads="1"/>
          </p:cNvPicPr>
          <p:nvPr/>
        </p:nvPicPr>
        <p:blipFill>
          <a:blip r:embed="rId2" cstate="print"/>
          <a:srcRect l="11081" t="9213" r="11790" b="9552"/>
          <a:stretch>
            <a:fillRect/>
          </a:stretch>
        </p:blipFill>
        <p:spPr bwMode="auto">
          <a:xfrm>
            <a:off x="5181600" y="990600"/>
            <a:ext cx="2814638" cy="2819400"/>
          </a:xfrm>
          <a:prstGeom prst="rect">
            <a:avLst/>
          </a:prstGeom>
          <a:noFill/>
          <a:ln w="19050">
            <a:solidFill>
              <a:schemeClr val="folHlink"/>
            </a:solidFill>
            <a:miter lim="800000"/>
            <a:headEnd/>
            <a:tailEnd/>
          </a:ln>
          <a:effectLst/>
        </p:spPr>
      </p:pic>
      <p:pic>
        <p:nvPicPr>
          <p:cNvPr id="933893" name="Picture 5" descr="boatsmo"/>
          <p:cNvPicPr>
            <a:picLocks noChangeAspect="1" noChangeArrowheads="1"/>
          </p:cNvPicPr>
          <p:nvPr/>
        </p:nvPicPr>
        <p:blipFill>
          <a:blip r:embed="rId3" cstate="print"/>
          <a:srcRect l="11446" t="9232" r="12187" b="10013"/>
          <a:stretch>
            <a:fillRect/>
          </a:stretch>
        </p:blipFill>
        <p:spPr bwMode="auto">
          <a:xfrm>
            <a:off x="5181600" y="3962400"/>
            <a:ext cx="2801938" cy="2819400"/>
          </a:xfrm>
          <a:prstGeom prst="rect">
            <a:avLst/>
          </a:prstGeom>
          <a:noFill/>
          <a:ln w="19050">
            <a:solidFill>
              <a:schemeClr val="folHlink"/>
            </a:solid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Rectangle 2"/>
          <p:cNvSpPr>
            <a:spLocks noGrp="1" noChangeArrowheads="1"/>
          </p:cNvSpPr>
          <p:nvPr>
            <p:ph type="title"/>
          </p:nvPr>
        </p:nvSpPr>
        <p:spPr>
          <a:xfrm>
            <a:off x="6400800" y="285750"/>
            <a:ext cx="2676525" cy="609600"/>
          </a:xfrm>
        </p:spPr>
        <p:txBody>
          <a:bodyPr/>
          <a:lstStyle/>
          <a:p>
            <a:r>
              <a:rPr lang="en-US" altLang="en-US"/>
              <a:t>hmmmmm…..</a:t>
            </a:r>
          </a:p>
        </p:txBody>
      </p:sp>
      <p:pic>
        <p:nvPicPr>
          <p:cNvPr id="935947" name="Picture 11"/>
          <p:cNvPicPr>
            <a:picLocks noChangeAspect="1" noChangeArrowheads="1"/>
          </p:cNvPicPr>
          <p:nvPr/>
        </p:nvPicPr>
        <p:blipFill>
          <a:blip r:embed="rId2" cstate="print"/>
          <a:srcRect/>
          <a:stretch>
            <a:fillRect/>
          </a:stretch>
        </p:blipFill>
        <p:spPr bwMode="auto">
          <a:xfrm>
            <a:off x="381000" y="1295400"/>
            <a:ext cx="3579813" cy="2451100"/>
          </a:xfrm>
          <a:prstGeom prst="rect">
            <a:avLst/>
          </a:prstGeom>
          <a:noFill/>
          <a:ln w="28575">
            <a:solidFill>
              <a:schemeClr val="folHlink"/>
            </a:solidFill>
            <a:miter lim="800000"/>
            <a:headEnd/>
            <a:tailEnd/>
          </a:ln>
        </p:spPr>
      </p:pic>
      <p:pic>
        <p:nvPicPr>
          <p:cNvPr id="935948" name="Picture 12"/>
          <p:cNvPicPr>
            <a:picLocks noChangeAspect="1" noChangeArrowheads="1"/>
          </p:cNvPicPr>
          <p:nvPr/>
        </p:nvPicPr>
        <p:blipFill>
          <a:blip r:embed="rId3" cstate="print"/>
          <a:srcRect/>
          <a:stretch>
            <a:fillRect/>
          </a:stretch>
        </p:blipFill>
        <p:spPr bwMode="auto">
          <a:xfrm>
            <a:off x="4714875" y="1295400"/>
            <a:ext cx="3581400" cy="2451100"/>
          </a:xfrm>
          <a:prstGeom prst="rect">
            <a:avLst/>
          </a:prstGeom>
          <a:noFill/>
          <a:ln w="28575">
            <a:solidFill>
              <a:schemeClr val="folHlink"/>
            </a:solidFill>
            <a:miter lim="800000"/>
            <a:headEnd/>
            <a:tailEnd/>
          </a:ln>
        </p:spPr>
      </p:pic>
      <p:pic>
        <p:nvPicPr>
          <p:cNvPr id="935949" name="Picture 13"/>
          <p:cNvPicPr>
            <a:picLocks noChangeAspect="1" noChangeArrowheads="1"/>
          </p:cNvPicPr>
          <p:nvPr/>
        </p:nvPicPr>
        <p:blipFill>
          <a:blip r:embed="rId4" cstate="print">
            <a:lum contrast="6000"/>
          </a:blip>
          <a:srcRect/>
          <a:stretch>
            <a:fillRect/>
          </a:stretch>
        </p:blipFill>
        <p:spPr bwMode="auto">
          <a:xfrm>
            <a:off x="2819400" y="4038600"/>
            <a:ext cx="3733800" cy="2555875"/>
          </a:xfrm>
          <a:prstGeom prst="rect">
            <a:avLst/>
          </a:prstGeom>
          <a:noFill/>
          <a:ln w="28575">
            <a:solidFill>
              <a:schemeClr val="folHlink"/>
            </a:solidFill>
            <a:miter lim="800000"/>
            <a:headEnd/>
            <a:tailEnd/>
          </a:ln>
        </p:spPr>
      </p:pic>
      <p:sp>
        <p:nvSpPr>
          <p:cNvPr id="935950" name="Text Box 14"/>
          <p:cNvSpPr txBox="1">
            <a:spLocks noChangeArrowheads="1"/>
          </p:cNvSpPr>
          <p:nvPr/>
        </p:nvSpPr>
        <p:spPr bwMode="auto">
          <a:xfrm>
            <a:off x="1905000" y="914400"/>
            <a:ext cx="749300" cy="336550"/>
          </a:xfrm>
          <a:prstGeom prst="rect">
            <a:avLst/>
          </a:prstGeom>
          <a:noFill/>
          <a:ln w="12700">
            <a:noFill/>
            <a:miter lim="800000"/>
            <a:headEnd type="none" w="sm" len="sm"/>
            <a:tailEnd type="none" w="sm" len="sm"/>
          </a:ln>
          <a:effectLst/>
        </p:spPr>
        <p:txBody>
          <a:bodyPr wrap="none">
            <a:spAutoFit/>
          </a:bodyPr>
          <a:lstStyle/>
          <a:p>
            <a:r>
              <a:rPr lang="en-US" altLang="en-US" sz="1600"/>
              <a:t>Image</a:t>
            </a:r>
          </a:p>
        </p:txBody>
      </p:sp>
      <p:sp>
        <p:nvSpPr>
          <p:cNvPr id="935951" name="Text Box 15"/>
          <p:cNvSpPr txBox="1">
            <a:spLocks noChangeArrowheads="1"/>
          </p:cNvSpPr>
          <p:nvPr/>
        </p:nvSpPr>
        <p:spPr bwMode="auto">
          <a:xfrm>
            <a:off x="6172200" y="914400"/>
            <a:ext cx="1460500" cy="336550"/>
          </a:xfrm>
          <a:prstGeom prst="rect">
            <a:avLst/>
          </a:prstGeom>
          <a:noFill/>
          <a:ln w="12700">
            <a:noFill/>
            <a:miter lim="800000"/>
            <a:headEnd type="none" w="sm" len="sm"/>
            <a:tailEnd type="none" w="sm" len="sm"/>
          </a:ln>
          <a:effectLst/>
        </p:spPr>
        <p:txBody>
          <a:bodyPr wrap="none">
            <a:spAutoFit/>
          </a:bodyPr>
          <a:lstStyle/>
          <a:p>
            <a:r>
              <a:rPr lang="en-US" altLang="en-US" sz="1600"/>
              <a:t>Blurred Image</a:t>
            </a:r>
          </a:p>
        </p:txBody>
      </p:sp>
      <p:sp>
        <p:nvSpPr>
          <p:cNvPr id="935952" name="Text Box 16"/>
          <p:cNvSpPr txBox="1">
            <a:spLocks noChangeArrowheads="1"/>
          </p:cNvSpPr>
          <p:nvPr/>
        </p:nvSpPr>
        <p:spPr bwMode="auto">
          <a:xfrm>
            <a:off x="4092575" y="1981200"/>
            <a:ext cx="488950" cy="1189038"/>
          </a:xfrm>
          <a:prstGeom prst="rect">
            <a:avLst/>
          </a:prstGeom>
          <a:noFill/>
          <a:ln w="12700">
            <a:noFill/>
            <a:miter lim="800000"/>
            <a:headEnd type="none" w="sm" len="sm"/>
            <a:tailEnd type="none" w="sm" len="sm"/>
          </a:ln>
          <a:effectLst/>
        </p:spPr>
        <p:txBody>
          <a:bodyPr wrap="none">
            <a:spAutoFit/>
          </a:bodyPr>
          <a:lstStyle/>
          <a:p>
            <a:r>
              <a:rPr lang="en-US" altLang="en-US" sz="7200"/>
              <a:t>-</a:t>
            </a:r>
          </a:p>
        </p:txBody>
      </p:sp>
      <p:sp>
        <p:nvSpPr>
          <p:cNvPr id="935954" name="Text Box 18"/>
          <p:cNvSpPr txBox="1">
            <a:spLocks noChangeArrowheads="1"/>
          </p:cNvSpPr>
          <p:nvPr/>
        </p:nvSpPr>
        <p:spPr bwMode="auto">
          <a:xfrm>
            <a:off x="8283575" y="1981200"/>
            <a:ext cx="717550" cy="1189038"/>
          </a:xfrm>
          <a:prstGeom prst="rect">
            <a:avLst/>
          </a:prstGeom>
          <a:noFill/>
          <a:ln w="12700">
            <a:noFill/>
            <a:miter lim="800000"/>
            <a:headEnd type="none" w="sm" len="sm"/>
            <a:tailEnd type="none" w="sm" len="sm"/>
          </a:ln>
          <a:effectLst/>
        </p:spPr>
        <p:txBody>
          <a:bodyPr wrap="none">
            <a:spAutoFit/>
          </a:bodyPr>
          <a:lstStyle/>
          <a:p>
            <a:r>
              <a:rPr lang="en-US" altLang="en-US" sz="7200"/>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91D2-4E1A-D44A-8993-6DE81619B1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69580C8-2F71-5342-9B3F-949A2BFBBBB5}"/>
              </a:ext>
            </a:extLst>
          </p:cNvPr>
          <p:cNvSpPr>
            <a:spLocks noGrp="1"/>
          </p:cNvSpPr>
          <p:nvPr>
            <p:ph idx="1"/>
          </p:nvPr>
        </p:nvSpPr>
        <p:spPr/>
        <p:txBody>
          <a:bodyPr/>
          <a:lstStyle/>
          <a:p>
            <a:r>
              <a:rPr lang="en-US" dirty="0"/>
              <a:t>Convolution: an Introduction</a:t>
            </a:r>
          </a:p>
          <a:p>
            <a:r>
              <a:rPr lang="en-US" dirty="0"/>
              <a:t>Image Enhancement: Noise Reduction (1)</a:t>
            </a:r>
          </a:p>
          <a:p>
            <a:r>
              <a:rPr lang="en-US" dirty="0"/>
              <a:t>Convolution: a Revisit</a:t>
            </a:r>
          </a:p>
          <a:p>
            <a:r>
              <a:rPr lang="en-US" dirty="0"/>
              <a:t>Image Enhancement: Noise Reduction (2)</a:t>
            </a:r>
          </a:p>
          <a:p>
            <a:r>
              <a:rPr lang="en-US" dirty="0"/>
              <a:t>Edge Detection</a:t>
            </a:r>
          </a:p>
          <a:p>
            <a:r>
              <a:rPr lang="en-US" dirty="0"/>
              <a:t>An Example: SIFT</a:t>
            </a:r>
          </a:p>
        </p:txBody>
      </p:sp>
      <p:sp>
        <p:nvSpPr>
          <p:cNvPr id="4" name="Right Arrow 3">
            <a:extLst>
              <a:ext uri="{FF2B5EF4-FFF2-40B4-BE49-F238E27FC236}">
                <a16:creationId xmlns:a16="http://schemas.microsoft.com/office/drawing/2014/main" id="{F4101DDC-4288-B94F-94E5-EC338BA0C50F}"/>
              </a:ext>
            </a:extLst>
          </p:cNvPr>
          <p:cNvSpPr/>
          <p:nvPr/>
        </p:nvSpPr>
        <p:spPr bwMode="auto">
          <a:xfrm>
            <a:off x="152400" y="3124200"/>
            <a:ext cx="495300" cy="381000"/>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332158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a:xfrm>
            <a:off x="3124200" y="285750"/>
            <a:ext cx="5943600" cy="609600"/>
          </a:xfrm>
        </p:spPr>
        <p:txBody>
          <a:bodyPr/>
          <a:lstStyle/>
          <a:p>
            <a:r>
              <a:rPr lang="en-US" altLang="en-US" dirty="0"/>
              <a:t>Noise Reduction - 2: Median Filter</a:t>
            </a:r>
          </a:p>
        </p:txBody>
      </p:sp>
      <p:sp>
        <p:nvSpPr>
          <p:cNvPr id="934915" name="Rectangle 3"/>
          <p:cNvSpPr>
            <a:spLocks noGrp="1" noChangeArrowheads="1"/>
          </p:cNvSpPr>
          <p:nvPr>
            <p:ph type="body" idx="1"/>
          </p:nvPr>
        </p:nvSpPr>
        <p:spPr>
          <a:xfrm>
            <a:off x="533400" y="1447800"/>
            <a:ext cx="7848600" cy="2362200"/>
          </a:xfrm>
        </p:spPr>
        <p:txBody>
          <a:bodyPr/>
          <a:lstStyle/>
          <a:p>
            <a:r>
              <a:rPr lang="en-US" altLang="en-US" dirty="0"/>
              <a:t>Nonlinear Filter</a:t>
            </a:r>
          </a:p>
          <a:p>
            <a:r>
              <a:rPr lang="en-US" altLang="en-US" dirty="0"/>
              <a:t>Compute median of points in neighborhood</a:t>
            </a:r>
          </a:p>
          <a:p>
            <a:r>
              <a:rPr lang="en-US" altLang="en-US" dirty="0"/>
              <a:t>Has a tendency to blur detail less than averaging</a:t>
            </a:r>
          </a:p>
          <a:p>
            <a:r>
              <a:rPr lang="en-US" altLang="en-US" dirty="0"/>
              <a:t>Works very well for ‘shot’ or ‘salt and pepper’ noise</a:t>
            </a:r>
          </a:p>
        </p:txBody>
      </p:sp>
      <p:grpSp>
        <p:nvGrpSpPr>
          <p:cNvPr id="13" name="Group 12"/>
          <p:cNvGrpSpPr/>
          <p:nvPr/>
        </p:nvGrpSpPr>
        <p:grpSpPr>
          <a:xfrm>
            <a:off x="381000" y="3429000"/>
            <a:ext cx="8534400" cy="3309938"/>
            <a:chOff x="381000" y="3429000"/>
            <a:chExt cx="8534400" cy="3309938"/>
          </a:xfrm>
        </p:grpSpPr>
        <p:pic>
          <p:nvPicPr>
            <p:cNvPr id="934918" name="Picture 6" descr="boatsmo"/>
            <p:cNvPicPr>
              <a:picLocks noChangeAspect="1" noChangeArrowheads="1"/>
            </p:cNvPicPr>
            <p:nvPr/>
          </p:nvPicPr>
          <p:blipFill>
            <a:blip r:embed="rId3" cstate="print"/>
            <a:srcRect l="11307" t="9438" r="12198" b="9436"/>
            <a:stretch>
              <a:fillRect/>
            </a:stretch>
          </p:blipFill>
          <p:spPr bwMode="auto">
            <a:xfrm>
              <a:off x="3211513" y="3529013"/>
              <a:ext cx="2741612" cy="2643187"/>
            </a:xfrm>
            <a:prstGeom prst="rect">
              <a:avLst/>
            </a:prstGeom>
            <a:noFill/>
            <a:ln w="28575">
              <a:solidFill>
                <a:schemeClr val="folHlink"/>
              </a:solidFill>
              <a:miter lim="800000"/>
              <a:headEnd/>
              <a:tailEnd/>
            </a:ln>
            <a:effectLst/>
          </p:spPr>
        </p:pic>
        <p:pic>
          <p:nvPicPr>
            <p:cNvPr id="934919" name="Picture 7" descr="boatmed2"/>
            <p:cNvPicPr>
              <a:picLocks noChangeAspect="1" noChangeArrowheads="1"/>
            </p:cNvPicPr>
            <p:nvPr/>
          </p:nvPicPr>
          <p:blipFill>
            <a:blip r:embed="rId4" cstate="print"/>
            <a:srcRect l="11307" t="9381" r="11903" b="9766"/>
            <a:stretch>
              <a:fillRect/>
            </a:stretch>
          </p:blipFill>
          <p:spPr bwMode="auto">
            <a:xfrm>
              <a:off x="6132513" y="3524250"/>
              <a:ext cx="2782887" cy="2663825"/>
            </a:xfrm>
            <a:prstGeom prst="rect">
              <a:avLst/>
            </a:prstGeom>
            <a:noFill/>
            <a:ln w="28575">
              <a:solidFill>
                <a:schemeClr val="folHlink"/>
              </a:solidFill>
              <a:miter lim="800000"/>
              <a:headEnd/>
              <a:tailEnd/>
            </a:ln>
            <a:effectLst/>
          </p:spPr>
        </p:pic>
        <p:sp>
          <p:nvSpPr>
            <p:cNvPr id="934921" name="Line 9"/>
            <p:cNvSpPr>
              <a:spLocks noChangeShapeType="1"/>
            </p:cNvSpPr>
            <p:nvPr/>
          </p:nvSpPr>
          <p:spPr bwMode="auto">
            <a:xfrm>
              <a:off x="4591050" y="3429000"/>
              <a:ext cx="0" cy="2819400"/>
            </a:xfrm>
            <a:prstGeom prst="line">
              <a:avLst/>
            </a:prstGeom>
            <a:noFill/>
            <a:ln w="19050">
              <a:solidFill>
                <a:srgbClr val="27C536"/>
              </a:solidFill>
              <a:round/>
              <a:headEnd/>
              <a:tailEnd/>
            </a:ln>
            <a:effectLst/>
          </p:spPr>
          <p:txBody>
            <a:bodyPr wrap="none" anchor="ctr"/>
            <a:lstStyle/>
            <a:p>
              <a:endParaRPr lang="en-US"/>
            </a:p>
          </p:txBody>
        </p:sp>
        <p:sp>
          <p:nvSpPr>
            <p:cNvPr id="934922" name="Line 10"/>
            <p:cNvSpPr>
              <a:spLocks noChangeShapeType="1"/>
            </p:cNvSpPr>
            <p:nvPr/>
          </p:nvSpPr>
          <p:spPr bwMode="auto">
            <a:xfrm>
              <a:off x="7534275" y="3429000"/>
              <a:ext cx="0" cy="2819400"/>
            </a:xfrm>
            <a:prstGeom prst="line">
              <a:avLst/>
            </a:prstGeom>
            <a:noFill/>
            <a:ln w="19050">
              <a:solidFill>
                <a:srgbClr val="27C536"/>
              </a:solidFill>
              <a:round/>
              <a:headEnd/>
              <a:tailEnd/>
            </a:ln>
            <a:effectLst/>
          </p:spPr>
          <p:txBody>
            <a:bodyPr wrap="none" anchor="ctr"/>
            <a:lstStyle/>
            <a:p>
              <a:endParaRPr lang="en-US"/>
            </a:p>
          </p:txBody>
        </p:sp>
        <p:sp>
          <p:nvSpPr>
            <p:cNvPr id="934923" name="Text Box 11"/>
            <p:cNvSpPr txBox="1">
              <a:spLocks noChangeArrowheads="1"/>
            </p:cNvSpPr>
            <p:nvPr/>
          </p:nvSpPr>
          <p:spPr bwMode="auto">
            <a:xfrm>
              <a:off x="1258888" y="6281738"/>
              <a:ext cx="1236662" cy="457200"/>
            </a:xfrm>
            <a:prstGeom prst="rect">
              <a:avLst/>
            </a:prstGeom>
            <a:noFill/>
            <a:ln w="28575">
              <a:noFill/>
              <a:miter lim="800000"/>
              <a:headEnd/>
              <a:tailEnd/>
            </a:ln>
            <a:effectLst/>
          </p:spPr>
          <p:txBody>
            <a:bodyPr wrap="none" anchor="ctr">
              <a:spAutoFit/>
            </a:bodyPr>
            <a:lstStyle/>
            <a:p>
              <a:pPr algn="ctr"/>
              <a:r>
                <a:rPr lang="en-GB" altLang="en-US" sz="2400"/>
                <a:t>Original</a:t>
              </a:r>
            </a:p>
          </p:txBody>
        </p:sp>
        <p:sp>
          <p:nvSpPr>
            <p:cNvPr id="934924" name="Text Box 12"/>
            <p:cNvSpPr txBox="1">
              <a:spLocks noChangeArrowheads="1"/>
            </p:cNvSpPr>
            <p:nvPr/>
          </p:nvSpPr>
          <p:spPr bwMode="auto">
            <a:xfrm>
              <a:off x="3875088" y="6281738"/>
              <a:ext cx="1490662" cy="457200"/>
            </a:xfrm>
            <a:prstGeom prst="rect">
              <a:avLst/>
            </a:prstGeom>
            <a:noFill/>
            <a:ln w="28575">
              <a:noFill/>
              <a:miter lim="800000"/>
              <a:headEnd/>
              <a:tailEnd/>
            </a:ln>
            <a:effectLst/>
          </p:spPr>
          <p:txBody>
            <a:bodyPr wrap="none" anchor="ctr">
              <a:spAutoFit/>
            </a:bodyPr>
            <a:lstStyle/>
            <a:p>
              <a:pPr algn="ctr"/>
              <a:r>
                <a:rPr lang="en-GB" altLang="en-US" sz="2400"/>
                <a:t>Low-pass</a:t>
              </a:r>
            </a:p>
          </p:txBody>
        </p:sp>
        <p:sp>
          <p:nvSpPr>
            <p:cNvPr id="934925" name="Text Box 13"/>
            <p:cNvSpPr txBox="1">
              <a:spLocks noChangeArrowheads="1"/>
            </p:cNvSpPr>
            <p:nvPr/>
          </p:nvSpPr>
          <p:spPr bwMode="auto">
            <a:xfrm>
              <a:off x="6856413" y="6281738"/>
              <a:ext cx="1185862" cy="457200"/>
            </a:xfrm>
            <a:prstGeom prst="rect">
              <a:avLst/>
            </a:prstGeom>
            <a:noFill/>
            <a:ln w="28575">
              <a:noFill/>
              <a:miter lim="800000"/>
              <a:headEnd/>
              <a:tailEnd/>
            </a:ln>
            <a:effectLst/>
          </p:spPr>
          <p:txBody>
            <a:bodyPr wrap="none" anchor="ctr">
              <a:spAutoFit/>
            </a:bodyPr>
            <a:lstStyle/>
            <a:p>
              <a:pPr algn="ctr"/>
              <a:r>
                <a:rPr lang="en-GB" altLang="en-US" sz="2400"/>
                <a:t>Median</a:t>
              </a:r>
            </a:p>
          </p:txBody>
        </p:sp>
        <p:pic>
          <p:nvPicPr>
            <p:cNvPr id="934928" name="Picture 16" descr="boat256"/>
            <p:cNvPicPr>
              <a:picLocks noChangeAspect="1" noChangeArrowheads="1"/>
            </p:cNvPicPr>
            <p:nvPr/>
          </p:nvPicPr>
          <p:blipFill>
            <a:blip r:embed="rId5" cstate="print"/>
            <a:srcRect l="11104" t="9337" r="11723" b="10043"/>
            <a:stretch>
              <a:fillRect/>
            </a:stretch>
          </p:blipFill>
          <p:spPr bwMode="auto">
            <a:xfrm>
              <a:off x="381000" y="3522663"/>
              <a:ext cx="2665413" cy="2649537"/>
            </a:xfrm>
            <a:prstGeom prst="rect">
              <a:avLst/>
            </a:prstGeom>
            <a:noFill/>
            <a:ln w="28575">
              <a:solidFill>
                <a:schemeClr val="folHlink"/>
              </a:solidFill>
              <a:miter lim="800000"/>
              <a:headEnd/>
              <a:tailEnd/>
            </a:ln>
            <a:effectLst/>
          </p:spPr>
        </p:pic>
        <p:sp>
          <p:nvSpPr>
            <p:cNvPr id="934920" name="Line 8"/>
            <p:cNvSpPr>
              <a:spLocks noChangeShapeType="1"/>
            </p:cNvSpPr>
            <p:nvPr/>
          </p:nvSpPr>
          <p:spPr bwMode="auto">
            <a:xfrm>
              <a:off x="1724025" y="3429000"/>
              <a:ext cx="0" cy="2819400"/>
            </a:xfrm>
            <a:prstGeom prst="line">
              <a:avLst/>
            </a:prstGeom>
            <a:noFill/>
            <a:ln w="19050">
              <a:solidFill>
                <a:srgbClr val="0066FF"/>
              </a:solidFill>
              <a:round/>
              <a:headEnd/>
              <a:tailEnd/>
            </a:ln>
            <a:effectLst/>
          </p:spPr>
          <p:txBody>
            <a:bodyPr wrap="none" anchor="ctr"/>
            <a:lstStyle/>
            <a:p>
              <a:endParaRPr lang="en-US"/>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Rectangle 2"/>
          <p:cNvSpPr>
            <a:spLocks noGrp="1" noChangeArrowheads="1"/>
          </p:cNvSpPr>
          <p:nvPr>
            <p:ph type="title"/>
          </p:nvPr>
        </p:nvSpPr>
        <p:spPr>
          <a:xfrm>
            <a:off x="5476875" y="285750"/>
            <a:ext cx="3590925" cy="609600"/>
          </a:xfrm>
        </p:spPr>
        <p:txBody>
          <a:bodyPr/>
          <a:lstStyle/>
          <a:p>
            <a:r>
              <a:rPr lang="en-US" altLang="en-US"/>
              <a:t>Noise Reduction - 2</a:t>
            </a:r>
          </a:p>
        </p:txBody>
      </p:sp>
      <p:grpSp>
        <p:nvGrpSpPr>
          <p:cNvPr id="9" name="Group 8"/>
          <p:cNvGrpSpPr/>
          <p:nvPr/>
        </p:nvGrpSpPr>
        <p:grpSpPr>
          <a:xfrm>
            <a:off x="914400" y="1143000"/>
            <a:ext cx="7620000" cy="3868738"/>
            <a:chOff x="914400" y="1143000"/>
            <a:chExt cx="7620000" cy="3868738"/>
          </a:xfrm>
        </p:grpSpPr>
        <p:pic>
          <p:nvPicPr>
            <p:cNvPr id="937988" name="Picture 4" descr="boatsmo1"/>
            <p:cNvPicPr>
              <a:picLocks noChangeAspect="1" noChangeArrowheads="1"/>
            </p:cNvPicPr>
            <p:nvPr/>
          </p:nvPicPr>
          <p:blipFill>
            <a:blip r:embed="rId2" cstate="print"/>
            <a:srcRect l="4321" t="2322" r="4906" b="4651"/>
            <a:stretch>
              <a:fillRect/>
            </a:stretch>
          </p:blipFill>
          <p:spPr bwMode="auto">
            <a:xfrm>
              <a:off x="914400" y="1600200"/>
              <a:ext cx="3581400" cy="3411538"/>
            </a:xfrm>
            <a:prstGeom prst="rect">
              <a:avLst/>
            </a:prstGeom>
            <a:noFill/>
            <a:ln w="9525">
              <a:noFill/>
              <a:miter lim="800000"/>
              <a:headEnd/>
              <a:tailEnd/>
            </a:ln>
            <a:effectLst/>
          </p:spPr>
        </p:pic>
        <p:pic>
          <p:nvPicPr>
            <p:cNvPr id="937989" name="Picture 5" descr="boatmed1"/>
            <p:cNvPicPr>
              <a:picLocks noChangeAspect="1" noChangeArrowheads="1"/>
            </p:cNvPicPr>
            <p:nvPr/>
          </p:nvPicPr>
          <p:blipFill>
            <a:blip r:embed="rId3" cstate="print"/>
            <a:srcRect l="4347" t="2379" r="4346" b="4761"/>
            <a:stretch>
              <a:fillRect/>
            </a:stretch>
          </p:blipFill>
          <p:spPr bwMode="auto">
            <a:xfrm>
              <a:off x="4876800" y="1600200"/>
              <a:ext cx="3657600" cy="3397250"/>
            </a:xfrm>
            <a:prstGeom prst="rect">
              <a:avLst/>
            </a:prstGeom>
            <a:noFill/>
            <a:ln w="9525">
              <a:noFill/>
              <a:miter lim="800000"/>
              <a:headEnd/>
              <a:tailEnd/>
            </a:ln>
            <a:effectLst/>
          </p:spPr>
        </p:pic>
        <p:sp>
          <p:nvSpPr>
            <p:cNvPr id="937990" name="Text Box 6"/>
            <p:cNvSpPr txBox="1">
              <a:spLocks noChangeArrowheads="1"/>
            </p:cNvSpPr>
            <p:nvPr/>
          </p:nvSpPr>
          <p:spPr bwMode="auto">
            <a:xfrm>
              <a:off x="1998663" y="1143000"/>
              <a:ext cx="1490662" cy="457200"/>
            </a:xfrm>
            <a:prstGeom prst="rect">
              <a:avLst/>
            </a:prstGeom>
            <a:noFill/>
            <a:ln w="28575">
              <a:noFill/>
              <a:miter lim="800000"/>
              <a:headEnd/>
              <a:tailEnd/>
            </a:ln>
            <a:effectLst/>
          </p:spPr>
          <p:txBody>
            <a:bodyPr wrap="none" anchor="ctr">
              <a:spAutoFit/>
            </a:bodyPr>
            <a:lstStyle/>
            <a:p>
              <a:pPr algn="ctr"/>
              <a:r>
                <a:rPr lang="en-GB" altLang="en-US" sz="2400"/>
                <a:t>Low-pass</a:t>
              </a:r>
            </a:p>
          </p:txBody>
        </p:sp>
        <p:sp>
          <p:nvSpPr>
            <p:cNvPr id="937991" name="Text Box 7"/>
            <p:cNvSpPr txBox="1">
              <a:spLocks noChangeArrowheads="1"/>
            </p:cNvSpPr>
            <p:nvPr/>
          </p:nvSpPr>
          <p:spPr bwMode="auto">
            <a:xfrm>
              <a:off x="6242050" y="1143000"/>
              <a:ext cx="1185863" cy="457200"/>
            </a:xfrm>
            <a:prstGeom prst="rect">
              <a:avLst/>
            </a:prstGeom>
            <a:noFill/>
            <a:ln w="28575">
              <a:noFill/>
              <a:miter lim="800000"/>
              <a:headEnd/>
              <a:tailEnd/>
            </a:ln>
            <a:effectLst/>
          </p:spPr>
          <p:txBody>
            <a:bodyPr wrap="none" anchor="ctr">
              <a:spAutoFit/>
            </a:bodyPr>
            <a:lstStyle/>
            <a:p>
              <a:pPr algn="ctr"/>
              <a:r>
                <a:rPr lang="en-GB" altLang="en-US" sz="2400"/>
                <a:t>Median</a:t>
              </a:r>
            </a:p>
          </p:txBody>
        </p:sp>
        <p:sp>
          <p:nvSpPr>
            <p:cNvPr id="937992" name="Line 8"/>
            <p:cNvSpPr>
              <a:spLocks noChangeShapeType="1"/>
            </p:cNvSpPr>
            <p:nvPr/>
          </p:nvSpPr>
          <p:spPr bwMode="auto">
            <a:xfrm>
              <a:off x="2590800" y="2209800"/>
              <a:ext cx="3962400" cy="0"/>
            </a:xfrm>
            <a:prstGeom prst="line">
              <a:avLst/>
            </a:prstGeom>
            <a:noFill/>
            <a:ln w="19050">
              <a:solidFill>
                <a:schemeClr val="folHlink"/>
              </a:solidFill>
              <a:round/>
              <a:headEnd type="triangle" w="med" len="med"/>
              <a:tailEnd type="triangle" w="med" len="med"/>
            </a:ln>
            <a:effectLst/>
          </p:spPr>
          <p:txBody>
            <a:bodyPr wrap="none" anchor="ctr"/>
            <a:lstStyle/>
            <a:p>
              <a:endParaRPr lang="en-US"/>
            </a:p>
          </p:txBody>
        </p:sp>
      </p:grpSp>
      <p:sp>
        <p:nvSpPr>
          <p:cNvPr id="937993" name="Text Box 9"/>
          <p:cNvSpPr txBox="1">
            <a:spLocks noChangeArrowheads="1"/>
          </p:cNvSpPr>
          <p:nvPr/>
        </p:nvSpPr>
        <p:spPr bwMode="auto">
          <a:xfrm>
            <a:off x="1181100" y="5105400"/>
            <a:ext cx="7359650" cy="946150"/>
          </a:xfrm>
          <a:prstGeom prst="rect">
            <a:avLst/>
          </a:prstGeom>
          <a:noFill/>
          <a:ln w="28575">
            <a:noFill/>
            <a:miter lim="800000"/>
            <a:headEnd/>
            <a:tailEnd/>
          </a:ln>
          <a:effectLst/>
        </p:spPr>
        <p:txBody>
          <a:bodyPr wrap="none" anchor="ctr">
            <a:spAutoFit/>
          </a:bodyPr>
          <a:lstStyle/>
          <a:p>
            <a:pPr>
              <a:buFontTx/>
              <a:buChar char="•"/>
            </a:pPr>
            <a:r>
              <a:rPr lang="en-GB" altLang="en-US" sz="2800" dirty="0"/>
              <a:t>Low-pass: fine detail smoothed by averaging</a:t>
            </a:r>
          </a:p>
          <a:p>
            <a:pPr>
              <a:buFontTx/>
              <a:buChar char="•"/>
            </a:pPr>
            <a:r>
              <a:rPr lang="en-GB" altLang="en-US" sz="2800" dirty="0"/>
              <a:t>Median: fine detail passed by filter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Rectangle 2"/>
          <p:cNvSpPr>
            <a:spLocks noGrp="1" noChangeArrowheads="1"/>
          </p:cNvSpPr>
          <p:nvPr>
            <p:ph type="title"/>
          </p:nvPr>
        </p:nvSpPr>
        <p:spPr>
          <a:xfrm>
            <a:off x="7153275" y="285750"/>
            <a:ext cx="1914525" cy="609600"/>
          </a:xfrm>
        </p:spPr>
        <p:txBody>
          <a:bodyPr/>
          <a:lstStyle/>
          <a:p>
            <a:r>
              <a:rPr lang="en-US" altLang="en-US"/>
              <a:t>Summary</a:t>
            </a:r>
          </a:p>
        </p:txBody>
      </p:sp>
      <p:sp>
        <p:nvSpPr>
          <p:cNvPr id="940036" name="Rectangle 4"/>
          <p:cNvSpPr>
            <a:spLocks noChangeArrowheads="1"/>
          </p:cNvSpPr>
          <p:nvPr/>
        </p:nvSpPr>
        <p:spPr bwMode="auto">
          <a:xfrm>
            <a:off x="533400" y="1066800"/>
            <a:ext cx="3886200" cy="1143000"/>
          </a:xfrm>
          <a:prstGeom prst="rect">
            <a:avLst/>
          </a:prstGeom>
          <a:noFill/>
          <a:ln w="9525">
            <a:noFill/>
            <a:miter lim="800000"/>
            <a:headEnd/>
            <a:tailEnd/>
          </a:ln>
          <a:effectLst/>
        </p:spPr>
        <p:txBody>
          <a:bodyPr anchor="ctr"/>
          <a:lstStyle/>
          <a:p>
            <a:pPr algn="ctr"/>
            <a:r>
              <a:rPr lang="en-GB" altLang="en-US" sz="2800" b="1">
                <a:solidFill>
                  <a:srgbClr val="B2B2B2"/>
                </a:solidFill>
              </a:rPr>
              <a:t>Summary</a:t>
            </a:r>
          </a:p>
        </p:txBody>
      </p:sp>
      <p:sp>
        <p:nvSpPr>
          <p:cNvPr id="940037" name="Rectangle 5"/>
          <p:cNvSpPr>
            <a:spLocks noChangeArrowheads="1"/>
          </p:cNvSpPr>
          <p:nvPr/>
        </p:nvSpPr>
        <p:spPr bwMode="auto">
          <a:xfrm>
            <a:off x="533400" y="2438400"/>
            <a:ext cx="3810000" cy="4114800"/>
          </a:xfrm>
          <a:prstGeom prst="rect">
            <a:avLst/>
          </a:prstGeom>
          <a:noFill/>
          <a:ln w="9525">
            <a:noFill/>
            <a:miter lim="800000"/>
            <a:headEnd/>
            <a:tailEnd/>
          </a:ln>
          <a:effectLst/>
        </p:spPr>
        <p:txBody>
          <a:bodyPr/>
          <a:lstStyle/>
          <a:p>
            <a:pPr marL="342900" indent="-342900">
              <a:spcBef>
                <a:spcPct val="20000"/>
              </a:spcBef>
              <a:buClr>
                <a:srgbClr val="0066FF"/>
              </a:buClr>
              <a:buSzPct val="75000"/>
              <a:buFont typeface="Zapf Dingbats" charset="2"/>
              <a:buChar char="n"/>
            </a:pPr>
            <a:r>
              <a:rPr lang="en-GB" altLang="en-US" sz="2400">
                <a:solidFill>
                  <a:srgbClr val="C0C0C0"/>
                </a:solidFill>
              </a:rPr>
              <a:t>What is noise?</a:t>
            </a:r>
          </a:p>
          <a:p>
            <a:pPr marL="742950" lvl="1" indent="-285750">
              <a:spcBef>
                <a:spcPct val="20000"/>
              </a:spcBef>
              <a:buClr>
                <a:schemeClr val="tx2"/>
              </a:buClr>
              <a:buSzPct val="70000"/>
              <a:buFont typeface="Zapf Dingbats" charset="2"/>
              <a:buChar char="l"/>
            </a:pPr>
            <a:r>
              <a:rPr lang="en-GB" altLang="en-US" sz="2400">
                <a:solidFill>
                  <a:srgbClr val="C0C0C0"/>
                </a:solidFill>
              </a:rPr>
              <a:t>Gaussian distribution</a:t>
            </a:r>
          </a:p>
          <a:p>
            <a:pPr marL="342900" indent="-342900">
              <a:spcBef>
                <a:spcPct val="20000"/>
              </a:spcBef>
              <a:buClr>
                <a:srgbClr val="0066FF"/>
              </a:buClr>
              <a:buSzPct val="75000"/>
              <a:buFont typeface="Zapf Dingbats" charset="2"/>
              <a:buChar char="n"/>
            </a:pPr>
            <a:r>
              <a:rPr lang="en-GB" altLang="en-US" sz="2400">
                <a:solidFill>
                  <a:srgbClr val="C0C0C0"/>
                </a:solidFill>
              </a:rPr>
              <a:t>Noise reduction</a:t>
            </a:r>
          </a:p>
          <a:p>
            <a:pPr marL="742950" lvl="1" indent="-285750">
              <a:spcBef>
                <a:spcPct val="20000"/>
              </a:spcBef>
              <a:buClr>
                <a:schemeClr val="tx2"/>
              </a:buClr>
              <a:buSzPct val="70000"/>
              <a:buFont typeface="Zapf Dingbats" charset="2"/>
              <a:buChar char="l"/>
            </a:pPr>
            <a:r>
              <a:rPr lang="en-GB" altLang="en-US" sz="2400">
                <a:solidFill>
                  <a:srgbClr val="C0C0C0"/>
                </a:solidFill>
              </a:rPr>
              <a:t>first principles</a:t>
            </a:r>
          </a:p>
          <a:p>
            <a:pPr marL="342900" indent="-342900">
              <a:spcBef>
                <a:spcPct val="20000"/>
              </a:spcBef>
              <a:buClr>
                <a:srgbClr val="0066FF"/>
              </a:buClr>
              <a:buSzPct val="75000"/>
              <a:buFont typeface="Zapf Dingbats" charset="2"/>
              <a:buChar char="n"/>
            </a:pPr>
            <a:r>
              <a:rPr lang="en-GB" altLang="en-US" sz="2400">
                <a:solidFill>
                  <a:srgbClr val="C0C0C0"/>
                </a:solidFill>
              </a:rPr>
              <a:t>Neighbourhood</a:t>
            </a:r>
          </a:p>
          <a:p>
            <a:pPr marL="742950" lvl="1" indent="-285750">
              <a:spcBef>
                <a:spcPct val="20000"/>
              </a:spcBef>
              <a:buClr>
                <a:schemeClr val="tx2"/>
              </a:buClr>
              <a:buSzPct val="70000"/>
              <a:buFont typeface="Zapf Dingbats" charset="2"/>
              <a:buChar char="l"/>
            </a:pPr>
            <a:r>
              <a:rPr lang="en-GB" altLang="en-US" sz="2400">
                <a:solidFill>
                  <a:srgbClr val="C0C0C0"/>
                </a:solidFill>
              </a:rPr>
              <a:t>low-pass</a:t>
            </a:r>
          </a:p>
          <a:p>
            <a:pPr marL="742950" lvl="1" indent="-285750">
              <a:spcBef>
                <a:spcPct val="20000"/>
              </a:spcBef>
              <a:buClr>
                <a:schemeClr val="tx2"/>
              </a:buClr>
              <a:buSzPct val="70000"/>
              <a:buFont typeface="Zapf Dingbats" charset="2"/>
              <a:buChar char="l"/>
            </a:pPr>
            <a:r>
              <a:rPr lang="en-GB" altLang="en-US" sz="2400">
                <a:solidFill>
                  <a:srgbClr val="C0C0C0"/>
                </a:solidFill>
              </a:rPr>
              <a:t>median</a:t>
            </a:r>
          </a:p>
        </p:txBody>
      </p:sp>
      <p:sp>
        <p:nvSpPr>
          <p:cNvPr id="940038" name="Rectangle 6"/>
          <p:cNvSpPr>
            <a:spLocks noChangeArrowheads="1"/>
          </p:cNvSpPr>
          <p:nvPr/>
        </p:nvSpPr>
        <p:spPr bwMode="auto">
          <a:xfrm>
            <a:off x="4724400" y="2438400"/>
            <a:ext cx="3810000" cy="4114800"/>
          </a:xfrm>
          <a:prstGeom prst="rect">
            <a:avLst/>
          </a:prstGeom>
          <a:noFill/>
          <a:ln w="9525">
            <a:noFill/>
            <a:miter lim="800000"/>
            <a:headEnd/>
            <a:tailEnd/>
          </a:ln>
          <a:effectLst/>
        </p:spPr>
        <p:txBody>
          <a:bodyPr/>
          <a:lstStyle/>
          <a:p>
            <a:pPr marL="342900" indent="-342900">
              <a:spcBef>
                <a:spcPct val="20000"/>
              </a:spcBef>
              <a:buClr>
                <a:srgbClr val="0066FF"/>
              </a:buClr>
              <a:buSzPct val="75000"/>
              <a:buFont typeface="Zapf Dingbats" charset="2"/>
              <a:buChar char="n"/>
            </a:pPr>
            <a:r>
              <a:rPr lang="en-GB" altLang="en-US" sz="2400">
                <a:solidFill>
                  <a:srgbClr val="C0C0C0"/>
                </a:solidFill>
              </a:rPr>
              <a:t>Averaging pixels corrupted by noise cancels out the noise.</a:t>
            </a:r>
          </a:p>
          <a:p>
            <a:pPr marL="342900" indent="-342900">
              <a:spcBef>
                <a:spcPct val="20000"/>
              </a:spcBef>
              <a:buClr>
                <a:srgbClr val="0066FF"/>
              </a:buClr>
              <a:buSzPct val="75000"/>
              <a:buFont typeface="Zapf Dingbats" charset="2"/>
              <a:buChar char="n"/>
            </a:pPr>
            <a:r>
              <a:rPr lang="en-GB" altLang="en-US" sz="2400">
                <a:solidFill>
                  <a:srgbClr val="C0C0C0"/>
                </a:solidFill>
              </a:rPr>
              <a:t>Low-pass can blur image.</a:t>
            </a:r>
          </a:p>
          <a:p>
            <a:pPr marL="342900" indent="-342900">
              <a:spcBef>
                <a:spcPct val="20000"/>
              </a:spcBef>
              <a:buClr>
                <a:srgbClr val="0066FF"/>
              </a:buClr>
              <a:buSzPct val="75000"/>
              <a:buFont typeface="Zapf Dingbats" charset="2"/>
              <a:buChar char="n"/>
            </a:pPr>
            <a:r>
              <a:rPr lang="en-GB" altLang="en-US" sz="2400">
                <a:solidFill>
                  <a:srgbClr val="C0C0C0"/>
                </a:solidFill>
              </a:rPr>
              <a:t>Median may retain fine image detail that may be smoothed by averaging.</a:t>
            </a:r>
          </a:p>
        </p:txBody>
      </p:sp>
      <p:sp>
        <p:nvSpPr>
          <p:cNvPr id="940039" name="Rectangle 7"/>
          <p:cNvSpPr>
            <a:spLocks noChangeArrowheads="1"/>
          </p:cNvSpPr>
          <p:nvPr/>
        </p:nvSpPr>
        <p:spPr bwMode="auto">
          <a:xfrm>
            <a:off x="4495800" y="1066800"/>
            <a:ext cx="3886200" cy="1143000"/>
          </a:xfrm>
          <a:prstGeom prst="rect">
            <a:avLst/>
          </a:prstGeom>
          <a:noFill/>
          <a:ln w="9525">
            <a:noFill/>
            <a:miter lim="800000"/>
            <a:headEnd/>
            <a:tailEnd/>
          </a:ln>
          <a:effectLst/>
        </p:spPr>
        <p:txBody>
          <a:bodyPr anchor="ctr"/>
          <a:lstStyle/>
          <a:p>
            <a:pPr algn="ctr"/>
            <a:r>
              <a:rPr lang="en-GB" altLang="en-US" sz="2800" b="1">
                <a:solidFill>
                  <a:srgbClr val="B2B2B2"/>
                </a:solidFill>
              </a:rPr>
              <a:t>Conclusion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91D2-4E1A-D44A-8993-6DE81619B1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69580C8-2F71-5342-9B3F-949A2BFBBBB5}"/>
              </a:ext>
            </a:extLst>
          </p:cNvPr>
          <p:cNvSpPr>
            <a:spLocks noGrp="1"/>
          </p:cNvSpPr>
          <p:nvPr>
            <p:ph idx="1"/>
          </p:nvPr>
        </p:nvSpPr>
        <p:spPr/>
        <p:txBody>
          <a:bodyPr/>
          <a:lstStyle/>
          <a:p>
            <a:r>
              <a:rPr lang="en-US" dirty="0"/>
              <a:t>Convolution: an Introduction</a:t>
            </a:r>
          </a:p>
          <a:p>
            <a:r>
              <a:rPr lang="en-US" dirty="0"/>
              <a:t>Image Enhancement: Noise Reduction (1)</a:t>
            </a:r>
          </a:p>
          <a:p>
            <a:r>
              <a:rPr lang="en-US" dirty="0"/>
              <a:t>Convolution: a Revisit</a:t>
            </a:r>
          </a:p>
          <a:p>
            <a:r>
              <a:rPr lang="en-US" dirty="0"/>
              <a:t>Image Enhancement: Noise Reduction (2)</a:t>
            </a:r>
          </a:p>
          <a:p>
            <a:r>
              <a:rPr lang="en-US" dirty="0"/>
              <a:t>Edge Detection</a:t>
            </a:r>
          </a:p>
          <a:p>
            <a:r>
              <a:rPr lang="en-US" dirty="0"/>
              <a:t>An Example: SIFT</a:t>
            </a:r>
          </a:p>
        </p:txBody>
      </p:sp>
      <p:sp>
        <p:nvSpPr>
          <p:cNvPr id="4" name="Right Arrow 3">
            <a:extLst>
              <a:ext uri="{FF2B5EF4-FFF2-40B4-BE49-F238E27FC236}">
                <a16:creationId xmlns:a16="http://schemas.microsoft.com/office/drawing/2014/main" id="{F4101DDC-4288-B94F-94E5-EC338BA0C50F}"/>
              </a:ext>
            </a:extLst>
          </p:cNvPr>
          <p:cNvSpPr/>
          <p:nvPr/>
        </p:nvSpPr>
        <p:spPr bwMode="auto">
          <a:xfrm>
            <a:off x="152400" y="3581400"/>
            <a:ext cx="495300" cy="381000"/>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826944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2"/>
          <p:cNvSpPr>
            <a:spLocks noGrp="1" noChangeArrowheads="1"/>
          </p:cNvSpPr>
          <p:nvPr>
            <p:ph type="title"/>
          </p:nvPr>
        </p:nvSpPr>
        <p:spPr>
          <a:xfrm>
            <a:off x="6315075" y="285750"/>
            <a:ext cx="2752725" cy="609600"/>
          </a:xfrm>
        </p:spPr>
        <p:txBody>
          <a:bodyPr/>
          <a:lstStyle/>
          <a:p>
            <a:r>
              <a:rPr lang="en-US" altLang="en-US"/>
              <a:t>Discontinuities</a:t>
            </a:r>
          </a:p>
        </p:txBody>
      </p:sp>
      <p:sp>
        <p:nvSpPr>
          <p:cNvPr id="965635" name="Rectangle 3"/>
          <p:cNvSpPr>
            <a:spLocks noGrp="1" noChangeArrowheads="1"/>
          </p:cNvSpPr>
          <p:nvPr>
            <p:ph type="body" idx="1"/>
          </p:nvPr>
        </p:nvSpPr>
        <p:spPr>
          <a:xfrm>
            <a:off x="914400" y="5105400"/>
            <a:ext cx="7543800" cy="1600200"/>
          </a:xfrm>
        </p:spPr>
        <p:txBody>
          <a:bodyPr/>
          <a:lstStyle/>
          <a:p>
            <a:r>
              <a:rPr lang="en-US" altLang="en-US" sz="2000" dirty="0">
                <a:solidFill>
                  <a:schemeClr val="tx1"/>
                </a:solidFill>
              </a:rPr>
              <a:t>A: Depth discontinuity: abrupt depth change in the world</a:t>
            </a:r>
          </a:p>
          <a:p>
            <a:r>
              <a:rPr lang="en-US" altLang="en-US" sz="2000" dirty="0">
                <a:solidFill>
                  <a:schemeClr val="tx1"/>
                </a:solidFill>
              </a:rPr>
              <a:t>B: Surface normal discontinuity: change in surface orientation</a:t>
            </a:r>
          </a:p>
          <a:p>
            <a:r>
              <a:rPr lang="en-US" altLang="en-US" sz="2000" dirty="0">
                <a:solidFill>
                  <a:schemeClr val="tx1"/>
                </a:solidFill>
              </a:rPr>
              <a:t>C: Illumination discontinuity: shadows, lighting changes</a:t>
            </a:r>
          </a:p>
          <a:p>
            <a:r>
              <a:rPr lang="en-US" altLang="en-US" sz="2000" dirty="0">
                <a:solidFill>
                  <a:schemeClr val="tx1"/>
                </a:solidFill>
              </a:rPr>
              <a:t>D: Reflectance discontinuity: surface properties, markings</a:t>
            </a:r>
          </a:p>
          <a:p>
            <a:endParaRPr lang="en-US" altLang="en-US" sz="2000" dirty="0"/>
          </a:p>
        </p:txBody>
      </p:sp>
      <p:grpSp>
        <p:nvGrpSpPr>
          <p:cNvPr id="13" name="Group 12"/>
          <p:cNvGrpSpPr/>
          <p:nvPr/>
        </p:nvGrpSpPr>
        <p:grpSpPr>
          <a:xfrm>
            <a:off x="1295400" y="1143000"/>
            <a:ext cx="6881813" cy="3398838"/>
            <a:chOff x="1295400" y="1143000"/>
            <a:chExt cx="6881813" cy="3398838"/>
          </a:xfrm>
        </p:grpSpPr>
        <p:pic>
          <p:nvPicPr>
            <p:cNvPr id="965636" name="Picture 4"/>
            <p:cNvPicPr>
              <a:picLocks noChangeAspect="1" noChangeArrowheads="1"/>
            </p:cNvPicPr>
            <p:nvPr/>
          </p:nvPicPr>
          <p:blipFill>
            <a:blip r:embed="rId2" cstate="print"/>
            <a:srcRect l="13071" r="4591" b="24762"/>
            <a:stretch>
              <a:fillRect/>
            </a:stretch>
          </p:blipFill>
          <p:spPr bwMode="auto">
            <a:xfrm>
              <a:off x="2286000" y="1143000"/>
              <a:ext cx="4953000" cy="3398838"/>
            </a:xfrm>
            <a:prstGeom prst="rect">
              <a:avLst/>
            </a:prstGeom>
            <a:noFill/>
            <a:ln w="28575">
              <a:solidFill>
                <a:schemeClr val="folHlink"/>
              </a:solidFill>
              <a:miter lim="800000"/>
              <a:headEnd type="none" w="sm" len="sm"/>
              <a:tailEnd type="none" w="sm" len="sm"/>
            </a:ln>
            <a:effectLst/>
          </p:spPr>
        </p:pic>
        <p:sp>
          <p:nvSpPr>
            <p:cNvPr id="965637" name="Line 5"/>
            <p:cNvSpPr>
              <a:spLocks noChangeShapeType="1"/>
            </p:cNvSpPr>
            <p:nvPr/>
          </p:nvSpPr>
          <p:spPr bwMode="auto">
            <a:xfrm flipH="1" flipV="1">
              <a:off x="1676400" y="2362200"/>
              <a:ext cx="1331913" cy="425450"/>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965638" name="Text Box 6"/>
            <p:cNvSpPr txBox="1">
              <a:spLocks noChangeArrowheads="1"/>
            </p:cNvSpPr>
            <p:nvPr/>
          </p:nvSpPr>
          <p:spPr bwMode="auto">
            <a:xfrm>
              <a:off x="1295400" y="2133600"/>
              <a:ext cx="387350" cy="457200"/>
            </a:xfrm>
            <a:prstGeom prst="rect">
              <a:avLst/>
            </a:prstGeom>
            <a:noFill/>
            <a:ln w="12700">
              <a:noFill/>
              <a:miter lim="800000"/>
              <a:headEnd type="none" w="sm" len="sm"/>
              <a:tailEnd type="none" w="sm" len="sm"/>
            </a:ln>
            <a:effectLst/>
          </p:spPr>
          <p:txBody>
            <a:bodyPr wrap="none">
              <a:spAutoFit/>
            </a:bodyPr>
            <a:lstStyle/>
            <a:p>
              <a:r>
                <a:rPr lang="en-US" altLang="en-US" sz="2400"/>
                <a:t>A</a:t>
              </a:r>
            </a:p>
          </p:txBody>
        </p:sp>
        <p:sp>
          <p:nvSpPr>
            <p:cNvPr id="965639" name="Line 7"/>
            <p:cNvSpPr>
              <a:spLocks noChangeShapeType="1"/>
            </p:cNvSpPr>
            <p:nvPr/>
          </p:nvSpPr>
          <p:spPr bwMode="auto">
            <a:xfrm flipH="1">
              <a:off x="1744663" y="4016375"/>
              <a:ext cx="889000" cy="98425"/>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965640" name="Text Box 8"/>
            <p:cNvSpPr txBox="1">
              <a:spLocks noChangeArrowheads="1"/>
            </p:cNvSpPr>
            <p:nvPr/>
          </p:nvSpPr>
          <p:spPr bwMode="auto">
            <a:xfrm>
              <a:off x="1295400" y="3886200"/>
              <a:ext cx="404813" cy="457200"/>
            </a:xfrm>
            <a:prstGeom prst="rect">
              <a:avLst/>
            </a:prstGeom>
            <a:noFill/>
            <a:ln w="12700">
              <a:noFill/>
              <a:miter lim="800000"/>
              <a:headEnd type="none" w="sm" len="sm"/>
              <a:tailEnd type="none" w="sm" len="sm"/>
            </a:ln>
            <a:effectLst/>
          </p:spPr>
          <p:txBody>
            <a:bodyPr wrap="none">
              <a:spAutoFit/>
            </a:bodyPr>
            <a:lstStyle/>
            <a:p>
              <a:r>
                <a:rPr lang="en-US" altLang="en-US" sz="2400"/>
                <a:t>C</a:t>
              </a:r>
            </a:p>
          </p:txBody>
        </p:sp>
        <p:sp>
          <p:nvSpPr>
            <p:cNvPr id="965641" name="Line 9"/>
            <p:cNvSpPr>
              <a:spLocks noChangeShapeType="1"/>
            </p:cNvSpPr>
            <p:nvPr/>
          </p:nvSpPr>
          <p:spPr bwMode="auto">
            <a:xfrm flipH="1">
              <a:off x="6477000" y="1752600"/>
              <a:ext cx="1138238" cy="1100138"/>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965642" name="Text Box 10"/>
            <p:cNvSpPr txBox="1">
              <a:spLocks noChangeArrowheads="1"/>
            </p:cNvSpPr>
            <p:nvPr/>
          </p:nvSpPr>
          <p:spPr bwMode="auto">
            <a:xfrm>
              <a:off x="7620000" y="1524000"/>
              <a:ext cx="387350" cy="457200"/>
            </a:xfrm>
            <a:prstGeom prst="rect">
              <a:avLst/>
            </a:prstGeom>
            <a:noFill/>
            <a:ln w="12700">
              <a:noFill/>
              <a:miter lim="800000"/>
              <a:headEnd type="none" w="sm" len="sm"/>
              <a:tailEnd type="none" w="sm" len="sm"/>
            </a:ln>
            <a:effectLst/>
          </p:spPr>
          <p:txBody>
            <a:bodyPr wrap="none">
              <a:spAutoFit/>
            </a:bodyPr>
            <a:lstStyle/>
            <a:p>
              <a:r>
                <a:rPr lang="en-US" altLang="en-US" sz="2400"/>
                <a:t>B</a:t>
              </a:r>
            </a:p>
          </p:txBody>
        </p:sp>
        <p:sp>
          <p:nvSpPr>
            <p:cNvPr id="965643" name="Line 11"/>
            <p:cNvSpPr>
              <a:spLocks noChangeShapeType="1"/>
            </p:cNvSpPr>
            <p:nvPr/>
          </p:nvSpPr>
          <p:spPr bwMode="auto">
            <a:xfrm flipH="1" flipV="1">
              <a:off x="5922963" y="3729038"/>
              <a:ext cx="1800225" cy="525462"/>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965644" name="Text Box 12"/>
            <p:cNvSpPr txBox="1">
              <a:spLocks noChangeArrowheads="1"/>
            </p:cNvSpPr>
            <p:nvPr/>
          </p:nvSpPr>
          <p:spPr bwMode="auto">
            <a:xfrm>
              <a:off x="7772400" y="4038600"/>
              <a:ext cx="404813" cy="457200"/>
            </a:xfrm>
            <a:prstGeom prst="rect">
              <a:avLst/>
            </a:prstGeom>
            <a:noFill/>
            <a:ln w="12700">
              <a:noFill/>
              <a:miter lim="800000"/>
              <a:headEnd type="none" w="sm" len="sm"/>
              <a:tailEnd type="none" w="sm" len="sm"/>
            </a:ln>
            <a:effectLst/>
          </p:spPr>
          <p:txBody>
            <a:bodyPr wrap="none">
              <a:spAutoFit/>
            </a:bodyPr>
            <a:lstStyle/>
            <a:p>
              <a:r>
                <a:rPr lang="en-US" altLang="en-US" sz="2400"/>
                <a:t>D</a:t>
              </a:r>
            </a:p>
          </p:txBody>
        </p:sp>
      </p:grpSp>
    </p:spTree>
    <p:extLst>
      <p:ext uri="{BB962C8B-B14F-4D97-AF65-F5344CB8AC3E}">
        <p14:creationId xmlns:p14="http://schemas.microsoft.com/office/powerpoint/2010/main" val="3759708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Rectangle 2"/>
          <p:cNvSpPr>
            <a:spLocks noGrp="1" noChangeArrowheads="1"/>
          </p:cNvSpPr>
          <p:nvPr>
            <p:ph type="title"/>
          </p:nvPr>
        </p:nvSpPr>
        <p:spPr>
          <a:xfrm>
            <a:off x="3876675" y="285750"/>
            <a:ext cx="3133725" cy="609600"/>
          </a:xfrm>
        </p:spPr>
        <p:txBody>
          <a:bodyPr/>
          <a:lstStyle/>
          <a:p>
            <a:r>
              <a:rPr lang="en-US" altLang="en-US"/>
              <a:t>Illusory Edges</a:t>
            </a:r>
          </a:p>
        </p:txBody>
      </p:sp>
      <p:sp>
        <p:nvSpPr>
          <p:cNvPr id="966659" name="Rectangle 3"/>
          <p:cNvSpPr>
            <a:spLocks noGrp="1" noChangeArrowheads="1"/>
          </p:cNvSpPr>
          <p:nvPr>
            <p:ph type="body" idx="1"/>
          </p:nvPr>
        </p:nvSpPr>
        <p:spPr>
          <a:xfrm>
            <a:off x="228600" y="4038600"/>
            <a:ext cx="8686800" cy="2743200"/>
          </a:xfrm>
        </p:spPr>
        <p:txBody>
          <a:bodyPr/>
          <a:lstStyle/>
          <a:p>
            <a:pPr>
              <a:spcBef>
                <a:spcPct val="5000"/>
              </a:spcBef>
            </a:pPr>
            <a:r>
              <a:rPr lang="en-US" altLang="en-US" dirty="0">
                <a:solidFill>
                  <a:schemeClr val="tx1"/>
                </a:solidFill>
              </a:rPr>
              <a:t>Illusory edges will not be detectable by the algorithms that we will discuss</a:t>
            </a:r>
          </a:p>
          <a:p>
            <a:pPr>
              <a:spcBef>
                <a:spcPct val="5000"/>
              </a:spcBef>
            </a:pPr>
            <a:r>
              <a:rPr lang="en-US" altLang="en-US" dirty="0">
                <a:solidFill>
                  <a:schemeClr val="tx1"/>
                </a:solidFill>
              </a:rPr>
              <a:t>No change in image irradiance - no image processing algorithm can directly address these situations</a:t>
            </a:r>
          </a:p>
          <a:p>
            <a:pPr>
              <a:spcBef>
                <a:spcPct val="5000"/>
              </a:spcBef>
            </a:pPr>
            <a:r>
              <a:rPr lang="en-US" altLang="en-US" dirty="0">
                <a:solidFill>
                  <a:schemeClr val="tx1"/>
                </a:solidFill>
              </a:rPr>
              <a:t>Computer vision can deal with these sorts of things by drawing on information external to the image (perceptual grouping techniques)</a:t>
            </a:r>
          </a:p>
          <a:p>
            <a:pPr>
              <a:spcBef>
                <a:spcPct val="5000"/>
              </a:spcBef>
            </a:pPr>
            <a:endParaRPr lang="en-US" altLang="en-US" dirty="0"/>
          </a:p>
        </p:txBody>
      </p:sp>
      <p:pic>
        <p:nvPicPr>
          <p:cNvPr id="966661" name="Picture 5"/>
          <p:cNvPicPr>
            <a:picLocks noChangeAspect="1" noChangeArrowheads="1"/>
          </p:cNvPicPr>
          <p:nvPr/>
        </p:nvPicPr>
        <p:blipFill>
          <a:blip r:embed="rId2" cstate="print"/>
          <a:srcRect/>
          <a:stretch>
            <a:fillRect/>
          </a:stretch>
        </p:blipFill>
        <p:spPr bwMode="auto">
          <a:xfrm>
            <a:off x="1905000" y="1143000"/>
            <a:ext cx="5575300" cy="2578100"/>
          </a:xfrm>
          <a:prstGeom prst="rect">
            <a:avLst/>
          </a:prstGeom>
          <a:noFill/>
          <a:ln w="12700">
            <a:noFill/>
            <a:miter lim="800000"/>
            <a:headEnd type="none" w="sm" len="sm"/>
            <a:tailEnd type="none" w="sm" len="sm"/>
          </a:ln>
          <a:effectLst/>
        </p:spPr>
      </p:pic>
      <p:sp>
        <p:nvSpPr>
          <p:cNvPr id="966662" name="Text Box 6"/>
          <p:cNvSpPr txBox="1">
            <a:spLocks noChangeArrowheads="1"/>
          </p:cNvSpPr>
          <p:nvPr/>
        </p:nvSpPr>
        <p:spPr bwMode="auto">
          <a:xfrm>
            <a:off x="381000" y="1981200"/>
            <a:ext cx="1371600" cy="701675"/>
          </a:xfrm>
          <a:prstGeom prst="rect">
            <a:avLst/>
          </a:prstGeom>
          <a:noFill/>
          <a:ln w="12700">
            <a:noFill/>
            <a:miter lim="800000"/>
            <a:headEnd type="none" w="sm" len="sm"/>
            <a:tailEnd type="none" w="sm" len="sm"/>
          </a:ln>
          <a:effectLst/>
        </p:spPr>
        <p:txBody>
          <a:bodyPr>
            <a:spAutoFit/>
          </a:bodyPr>
          <a:lstStyle/>
          <a:p>
            <a:r>
              <a:rPr lang="en-US" altLang="en-US" sz="2000" dirty="0" err="1"/>
              <a:t>Kanizsa</a:t>
            </a:r>
            <a:r>
              <a:rPr lang="en-US" altLang="en-US" sz="2000" dirty="0"/>
              <a:t> Triangles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8" name="Rectangle 6"/>
          <p:cNvSpPr>
            <a:spLocks noChangeArrowheads="1"/>
          </p:cNvSpPr>
          <p:nvPr/>
        </p:nvSpPr>
        <p:spPr bwMode="auto">
          <a:xfrm>
            <a:off x="1371600" y="1066800"/>
            <a:ext cx="6553200" cy="4876800"/>
          </a:xfrm>
          <a:prstGeom prst="rect">
            <a:avLst/>
          </a:prstGeom>
          <a:solidFill>
            <a:srgbClr val="FFFFFF"/>
          </a:solidFill>
          <a:ln w="12700">
            <a:solidFill>
              <a:schemeClr val="tx1"/>
            </a:solidFill>
            <a:miter lim="800000"/>
            <a:headEnd type="none" w="sm" len="sm"/>
            <a:tailEnd type="none" w="sm" len="sm"/>
          </a:ln>
          <a:effectLst/>
        </p:spPr>
        <p:txBody>
          <a:bodyPr wrap="none" anchor="ctr"/>
          <a:lstStyle/>
          <a:p>
            <a:endParaRPr lang="en-US"/>
          </a:p>
        </p:txBody>
      </p:sp>
      <p:sp>
        <p:nvSpPr>
          <p:cNvPr id="986114" name="Rectangle 2"/>
          <p:cNvSpPr>
            <a:spLocks noGrp="1" noChangeArrowheads="1"/>
          </p:cNvSpPr>
          <p:nvPr>
            <p:ph type="title"/>
          </p:nvPr>
        </p:nvSpPr>
        <p:spPr>
          <a:xfrm>
            <a:off x="6543675" y="285750"/>
            <a:ext cx="2676525" cy="609600"/>
          </a:xfrm>
        </p:spPr>
        <p:txBody>
          <a:bodyPr/>
          <a:lstStyle/>
          <a:p>
            <a:r>
              <a:rPr lang="en-US" altLang="en-US"/>
              <a:t>Another One</a:t>
            </a:r>
          </a:p>
        </p:txBody>
      </p:sp>
      <p:pic>
        <p:nvPicPr>
          <p:cNvPr id="986117" name="Picture 5"/>
          <p:cNvPicPr>
            <a:picLocks noChangeAspect="1" noChangeArrowheads="1"/>
          </p:cNvPicPr>
          <p:nvPr/>
        </p:nvPicPr>
        <p:blipFill>
          <a:blip r:embed="rId2" cstate="print"/>
          <a:srcRect/>
          <a:stretch>
            <a:fillRect/>
          </a:stretch>
        </p:blipFill>
        <p:spPr bwMode="auto">
          <a:xfrm>
            <a:off x="2819400" y="2133600"/>
            <a:ext cx="3694113" cy="2551113"/>
          </a:xfrm>
          <a:prstGeom prst="rect">
            <a:avLst/>
          </a:prstGeom>
          <a:noFill/>
          <a:ln w="12700">
            <a:noFill/>
            <a:miter lim="800000"/>
            <a:headEnd type="none" w="sm" len="sm"/>
            <a:tailEnd type="none" w="sm" len="sm"/>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91D2-4E1A-D44A-8993-6DE81619B1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69580C8-2F71-5342-9B3F-949A2BFBBBB5}"/>
              </a:ext>
            </a:extLst>
          </p:cNvPr>
          <p:cNvSpPr>
            <a:spLocks noGrp="1"/>
          </p:cNvSpPr>
          <p:nvPr>
            <p:ph idx="1"/>
          </p:nvPr>
        </p:nvSpPr>
        <p:spPr/>
        <p:txBody>
          <a:bodyPr/>
          <a:lstStyle/>
          <a:p>
            <a:r>
              <a:rPr lang="en-US" dirty="0"/>
              <a:t>Convolution: an Introduction</a:t>
            </a:r>
          </a:p>
          <a:p>
            <a:r>
              <a:rPr lang="en-US" dirty="0"/>
              <a:t>Image Enhancement: Noise Reduction (1)</a:t>
            </a:r>
          </a:p>
          <a:p>
            <a:r>
              <a:rPr lang="en-US" dirty="0"/>
              <a:t>Convolution: a Revisit</a:t>
            </a:r>
          </a:p>
          <a:p>
            <a:r>
              <a:rPr lang="en-US" dirty="0"/>
              <a:t>Image Enhancement: Noise Reduction (2)</a:t>
            </a:r>
          </a:p>
          <a:p>
            <a:r>
              <a:rPr lang="en-US" dirty="0"/>
              <a:t>Edge Detection</a:t>
            </a:r>
          </a:p>
          <a:p>
            <a:r>
              <a:rPr lang="en-US" dirty="0"/>
              <a:t>An Example: SIFT</a:t>
            </a:r>
          </a:p>
        </p:txBody>
      </p:sp>
    </p:spTree>
    <p:extLst>
      <p:ext uri="{BB962C8B-B14F-4D97-AF65-F5344CB8AC3E}">
        <p14:creationId xmlns:p14="http://schemas.microsoft.com/office/powerpoint/2010/main" val="31174994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2"/>
          <p:cNvSpPr>
            <a:spLocks noGrp="1" noChangeArrowheads="1"/>
          </p:cNvSpPr>
          <p:nvPr>
            <p:ph type="title"/>
          </p:nvPr>
        </p:nvSpPr>
        <p:spPr>
          <a:xfrm>
            <a:off x="7915275" y="285750"/>
            <a:ext cx="1304925" cy="609600"/>
          </a:xfrm>
        </p:spPr>
        <p:txBody>
          <a:bodyPr/>
          <a:lstStyle/>
          <a:p>
            <a:r>
              <a:rPr lang="en-US" altLang="en-US"/>
              <a:t>Goal</a:t>
            </a:r>
          </a:p>
        </p:txBody>
      </p:sp>
      <p:sp>
        <p:nvSpPr>
          <p:cNvPr id="967683" name="Rectangle 3"/>
          <p:cNvSpPr>
            <a:spLocks noGrp="1" noChangeArrowheads="1"/>
          </p:cNvSpPr>
          <p:nvPr>
            <p:ph type="body" idx="1"/>
          </p:nvPr>
        </p:nvSpPr>
        <p:spPr>
          <a:xfrm>
            <a:off x="685800" y="1371600"/>
            <a:ext cx="7848600" cy="2362200"/>
          </a:xfrm>
        </p:spPr>
        <p:txBody>
          <a:bodyPr/>
          <a:lstStyle/>
          <a:p>
            <a:r>
              <a:rPr lang="en-US" altLang="en-US" dirty="0">
                <a:solidFill>
                  <a:schemeClr val="tx1"/>
                </a:solidFill>
              </a:rPr>
              <a:t>Devise computational algorithms for the extraction of significant edges from the image.</a:t>
            </a:r>
          </a:p>
          <a:p>
            <a:r>
              <a:rPr lang="en-US" altLang="en-US" dirty="0">
                <a:solidFill>
                  <a:schemeClr val="tx1"/>
                </a:solidFill>
              </a:rPr>
              <a:t>What is meant by significant is unclear.</a:t>
            </a:r>
          </a:p>
          <a:p>
            <a:pPr lvl="1"/>
            <a:r>
              <a:rPr lang="en-US" altLang="en-US" dirty="0">
                <a:solidFill>
                  <a:schemeClr val="tx1"/>
                </a:solidFill>
              </a:rPr>
              <a:t>Partly defined by the context in which the edge detector is being applied</a:t>
            </a:r>
          </a:p>
          <a:p>
            <a:endParaRPr lang="en-US" altLang="en-US" dirty="0"/>
          </a:p>
        </p:txBody>
      </p:sp>
      <p:grpSp>
        <p:nvGrpSpPr>
          <p:cNvPr id="6" name="Group 5"/>
          <p:cNvGrpSpPr/>
          <p:nvPr/>
        </p:nvGrpSpPr>
        <p:grpSpPr>
          <a:xfrm>
            <a:off x="2057400" y="3352800"/>
            <a:ext cx="5338763" cy="3276600"/>
            <a:chOff x="2057400" y="3352800"/>
            <a:chExt cx="5338763" cy="3276600"/>
          </a:xfrm>
        </p:grpSpPr>
        <p:pic>
          <p:nvPicPr>
            <p:cNvPr id="967685" name="Picture 5"/>
            <p:cNvPicPr>
              <a:picLocks noChangeAspect="1" noChangeArrowheads="1"/>
            </p:cNvPicPr>
            <p:nvPr/>
          </p:nvPicPr>
          <p:blipFill>
            <a:blip r:embed="rId2" cstate="print"/>
            <a:srcRect/>
            <a:stretch>
              <a:fillRect/>
            </a:stretch>
          </p:blipFill>
          <p:spPr bwMode="auto">
            <a:xfrm>
              <a:off x="2057400" y="3352800"/>
              <a:ext cx="2517775" cy="3276600"/>
            </a:xfrm>
            <a:prstGeom prst="rect">
              <a:avLst/>
            </a:prstGeom>
            <a:noFill/>
            <a:ln w="19050">
              <a:solidFill>
                <a:schemeClr val="folHlink"/>
              </a:solidFill>
              <a:miter lim="800000"/>
              <a:headEnd/>
              <a:tailEnd/>
            </a:ln>
          </p:spPr>
        </p:pic>
        <p:pic>
          <p:nvPicPr>
            <p:cNvPr id="967686" name="Picture 6"/>
            <p:cNvPicPr>
              <a:picLocks noChangeAspect="1" noChangeArrowheads="1"/>
            </p:cNvPicPr>
            <p:nvPr/>
          </p:nvPicPr>
          <p:blipFill>
            <a:blip r:embed="rId3" cstate="print"/>
            <a:srcRect/>
            <a:stretch>
              <a:fillRect/>
            </a:stretch>
          </p:blipFill>
          <p:spPr bwMode="auto">
            <a:xfrm>
              <a:off x="4876800" y="3352800"/>
              <a:ext cx="2519363" cy="3276600"/>
            </a:xfrm>
            <a:prstGeom prst="rect">
              <a:avLst/>
            </a:prstGeom>
            <a:noFill/>
            <a:ln w="19050">
              <a:solidFill>
                <a:schemeClr val="folHlink"/>
              </a:solidFill>
              <a:miter lim="800000"/>
              <a:headEnd/>
              <a:tailEnd/>
            </a:ln>
          </p:spPr>
        </p:pic>
      </p:grpSp>
    </p:spTree>
    <p:extLst>
      <p:ext uri="{BB962C8B-B14F-4D97-AF65-F5344CB8AC3E}">
        <p14:creationId xmlns:p14="http://schemas.microsoft.com/office/powerpoint/2010/main" val="2095121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Rectangle 2"/>
          <p:cNvSpPr>
            <a:spLocks noGrp="1" noChangeArrowheads="1"/>
          </p:cNvSpPr>
          <p:nvPr>
            <p:ph type="title"/>
          </p:nvPr>
        </p:nvSpPr>
        <p:spPr>
          <a:xfrm>
            <a:off x="7734300" y="285750"/>
            <a:ext cx="1381125" cy="609600"/>
          </a:xfrm>
        </p:spPr>
        <p:txBody>
          <a:bodyPr/>
          <a:lstStyle/>
          <a:p>
            <a:r>
              <a:rPr lang="en-US" altLang="en-US" dirty="0" err="1"/>
              <a:t>Edgels</a:t>
            </a:r>
            <a:endParaRPr lang="en-US" altLang="en-US" dirty="0"/>
          </a:p>
        </p:txBody>
      </p:sp>
      <p:sp>
        <p:nvSpPr>
          <p:cNvPr id="968707" name="Rectangle 3"/>
          <p:cNvSpPr>
            <a:spLocks noGrp="1" noChangeArrowheads="1"/>
          </p:cNvSpPr>
          <p:nvPr>
            <p:ph type="body" idx="1"/>
          </p:nvPr>
        </p:nvSpPr>
        <p:spPr>
          <a:xfrm>
            <a:off x="685800" y="1524000"/>
            <a:ext cx="8686800" cy="4724400"/>
          </a:xfrm>
        </p:spPr>
        <p:txBody>
          <a:bodyPr/>
          <a:lstStyle/>
          <a:p>
            <a:r>
              <a:rPr lang="en-US" altLang="en-US" dirty="0">
                <a:solidFill>
                  <a:schemeClr val="tx1"/>
                </a:solidFill>
              </a:rPr>
              <a:t>Define a local edge or </a:t>
            </a:r>
            <a:r>
              <a:rPr lang="en-US" altLang="en-US" i="1" dirty="0" err="1">
                <a:solidFill>
                  <a:srgbClr val="0066FF"/>
                </a:solidFill>
              </a:rPr>
              <a:t>edgel</a:t>
            </a:r>
            <a:r>
              <a:rPr lang="en-US" altLang="en-US" dirty="0">
                <a:solidFill>
                  <a:schemeClr val="tx1"/>
                </a:solidFill>
              </a:rPr>
              <a:t> to be a rapid change in the image function over a small area</a:t>
            </a:r>
          </a:p>
          <a:p>
            <a:pPr lvl="1"/>
            <a:r>
              <a:rPr lang="en-US" altLang="en-US" dirty="0">
                <a:solidFill>
                  <a:schemeClr val="tx1"/>
                </a:solidFill>
              </a:rPr>
              <a:t>implies that </a:t>
            </a:r>
            <a:r>
              <a:rPr lang="en-US" altLang="en-US" dirty="0" err="1">
                <a:solidFill>
                  <a:schemeClr val="tx1"/>
                </a:solidFill>
              </a:rPr>
              <a:t>edgels</a:t>
            </a:r>
            <a:r>
              <a:rPr lang="en-US" altLang="en-US" dirty="0">
                <a:solidFill>
                  <a:schemeClr val="tx1"/>
                </a:solidFill>
              </a:rPr>
              <a:t> should be detectable over a local neighborhood</a:t>
            </a:r>
          </a:p>
          <a:p>
            <a:r>
              <a:rPr lang="en-US" altLang="en-US" dirty="0" err="1">
                <a:solidFill>
                  <a:schemeClr val="tx1"/>
                </a:solidFill>
              </a:rPr>
              <a:t>Edgels</a:t>
            </a:r>
            <a:r>
              <a:rPr lang="en-US" altLang="en-US" dirty="0">
                <a:solidFill>
                  <a:schemeClr val="tx1"/>
                </a:solidFill>
              </a:rPr>
              <a:t> are </a:t>
            </a:r>
            <a:r>
              <a:rPr lang="en-US" altLang="en-US" dirty="0">
                <a:solidFill>
                  <a:srgbClr val="D82204"/>
                </a:solidFill>
              </a:rPr>
              <a:t>NOT</a:t>
            </a:r>
            <a:r>
              <a:rPr lang="en-US" altLang="en-US" dirty="0">
                <a:solidFill>
                  <a:schemeClr val="tx1"/>
                </a:solidFill>
              </a:rPr>
              <a:t> contours, boundaries, or lines</a:t>
            </a:r>
          </a:p>
          <a:p>
            <a:pPr lvl="1"/>
            <a:r>
              <a:rPr lang="en-US" altLang="en-US" dirty="0" err="1">
                <a:solidFill>
                  <a:schemeClr val="tx1"/>
                </a:solidFill>
              </a:rPr>
              <a:t>edgels</a:t>
            </a:r>
            <a:r>
              <a:rPr lang="en-US" altLang="en-US" dirty="0">
                <a:solidFill>
                  <a:schemeClr val="tx1"/>
                </a:solidFill>
              </a:rPr>
              <a:t> may lend support to the existence of those structures</a:t>
            </a:r>
          </a:p>
          <a:p>
            <a:pPr lvl="1"/>
            <a:r>
              <a:rPr lang="en-US" altLang="en-US" dirty="0">
                <a:solidFill>
                  <a:schemeClr val="tx1"/>
                </a:solidFill>
              </a:rPr>
              <a:t>these structures are typically constructed from </a:t>
            </a:r>
            <a:r>
              <a:rPr lang="en-US" altLang="en-US" dirty="0" err="1">
                <a:solidFill>
                  <a:schemeClr val="tx1"/>
                </a:solidFill>
              </a:rPr>
              <a:t>edgels</a:t>
            </a:r>
            <a:endParaRPr lang="en-US" altLang="en-US" dirty="0">
              <a:solidFill>
                <a:schemeClr val="tx1"/>
              </a:solidFill>
            </a:endParaRPr>
          </a:p>
          <a:p>
            <a:r>
              <a:rPr lang="en-US" altLang="en-US" dirty="0" err="1">
                <a:solidFill>
                  <a:schemeClr val="tx1"/>
                </a:solidFill>
              </a:rPr>
              <a:t>Edgels</a:t>
            </a:r>
            <a:r>
              <a:rPr lang="en-US" altLang="en-US" dirty="0">
                <a:solidFill>
                  <a:schemeClr val="tx1"/>
                </a:solidFill>
              </a:rPr>
              <a:t> have properties</a:t>
            </a:r>
          </a:p>
          <a:p>
            <a:pPr lvl="1"/>
            <a:r>
              <a:rPr lang="en-US" altLang="en-US" dirty="0">
                <a:solidFill>
                  <a:schemeClr val="tx1"/>
                </a:solidFill>
              </a:rPr>
              <a:t>Orientation</a:t>
            </a:r>
          </a:p>
          <a:p>
            <a:pPr lvl="1"/>
            <a:r>
              <a:rPr lang="en-US" altLang="en-US" dirty="0">
                <a:solidFill>
                  <a:schemeClr val="tx1"/>
                </a:solidFill>
              </a:rPr>
              <a:t>Magnitude</a:t>
            </a:r>
          </a:p>
          <a:p>
            <a:pPr lvl="1"/>
            <a:r>
              <a:rPr lang="en-US" altLang="en-US" dirty="0">
                <a:solidFill>
                  <a:schemeClr val="tx1"/>
                </a:solidFill>
              </a:rPr>
              <a:t>Position</a:t>
            </a:r>
          </a:p>
          <a:p>
            <a:endParaRPr lang="en-US" altLang="en-US" dirty="0">
              <a:solidFill>
                <a:schemeClr val="tx1"/>
              </a:solidFill>
            </a:endParaRPr>
          </a:p>
          <a:p>
            <a:endParaRPr lang="en-US" altLang="en-US" dirty="0">
              <a:solidFill>
                <a:schemeClr val="tx1"/>
              </a:solidFill>
            </a:endParaRPr>
          </a:p>
          <a:p>
            <a:endParaRPr lang="en-US" altLang="en-US" dirty="0"/>
          </a:p>
        </p:txBody>
      </p:sp>
    </p:spTree>
    <p:extLst>
      <p:ext uri="{BB962C8B-B14F-4D97-AF65-F5344CB8AC3E}">
        <p14:creationId xmlns:p14="http://schemas.microsoft.com/office/powerpoint/2010/main" val="19381919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p:cNvSpPr>
            <a:spLocks noGrp="1" noChangeArrowheads="1"/>
          </p:cNvSpPr>
          <p:nvPr>
            <p:ph type="title"/>
          </p:nvPr>
        </p:nvSpPr>
        <p:spPr>
          <a:xfrm>
            <a:off x="6086475" y="285750"/>
            <a:ext cx="2981325" cy="609600"/>
          </a:xfrm>
        </p:spPr>
        <p:txBody>
          <a:bodyPr/>
          <a:lstStyle/>
          <a:p>
            <a:r>
              <a:rPr lang="en-US" altLang="en-US" dirty="0"/>
              <a:t>Locating </a:t>
            </a:r>
            <a:r>
              <a:rPr lang="en-US" altLang="en-US" dirty="0" err="1"/>
              <a:t>Edgels</a:t>
            </a:r>
            <a:endParaRPr lang="en-US" altLang="en-US" dirty="0"/>
          </a:p>
        </p:txBody>
      </p:sp>
      <p:sp>
        <p:nvSpPr>
          <p:cNvPr id="975875" name="Rectangle 3"/>
          <p:cNvSpPr>
            <a:spLocks noGrp="1" noChangeArrowheads="1"/>
          </p:cNvSpPr>
          <p:nvPr>
            <p:ph type="body" idx="1"/>
          </p:nvPr>
        </p:nvSpPr>
        <p:spPr>
          <a:xfrm>
            <a:off x="457200" y="1371600"/>
            <a:ext cx="8305800" cy="457200"/>
          </a:xfrm>
        </p:spPr>
        <p:txBody>
          <a:bodyPr/>
          <a:lstStyle/>
          <a:p>
            <a:pPr>
              <a:buFont typeface="Zapf Dingbats" charset="2"/>
              <a:buNone/>
            </a:pPr>
            <a:r>
              <a:rPr lang="en-US" altLang="en-US" sz="2200" dirty="0"/>
              <a:t>Rapid change in image =&gt; high local gradient =&gt; </a:t>
            </a:r>
            <a:r>
              <a:rPr lang="en-US" altLang="en-US" sz="2200" dirty="0">
                <a:solidFill>
                  <a:srgbClr val="0066FF"/>
                </a:solidFill>
              </a:rPr>
              <a:t>differentiation</a:t>
            </a:r>
            <a:endParaRPr lang="en-US" altLang="en-US" sz="2200" dirty="0"/>
          </a:p>
        </p:txBody>
      </p:sp>
      <p:grpSp>
        <p:nvGrpSpPr>
          <p:cNvPr id="30" name="Group 29"/>
          <p:cNvGrpSpPr/>
          <p:nvPr/>
        </p:nvGrpSpPr>
        <p:grpSpPr>
          <a:xfrm>
            <a:off x="1393825" y="2163763"/>
            <a:ext cx="6361113" cy="4160837"/>
            <a:chOff x="1393825" y="2163763"/>
            <a:chExt cx="6361113" cy="4160837"/>
          </a:xfrm>
        </p:grpSpPr>
        <p:grpSp>
          <p:nvGrpSpPr>
            <p:cNvPr id="975897" name="Group 25"/>
            <p:cNvGrpSpPr>
              <a:grpSpLocks/>
            </p:cNvGrpSpPr>
            <p:nvPr/>
          </p:nvGrpSpPr>
          <p:grpSpPr bwMode="auto">
            <a:xfrm>
              <a:off x="4578350" y="2163763"/>
              <a:ext cx="1295400" cy="990600"/>
              <a:chOff x="2976" y="1488"/>
              <a:chExt cx="816" cy="624"/>
            </a:xfrm>
          </p:grpSpPr>
          <p:sp>
            <p:nvSpPr>
              <p:cNvPr id="975876" name="Line 4"/>
              <p:cNvSpPr>
                <a:spLocks noChangeShapeType="1"/>
              </p:cNvSpPr>
              <p:nvPr/>
            </p:nvSpPr>
            <p:spPr bwMode="auto">
              <a:xfrm flipV="1">
                <a:off x="2976" y="1488"/>
                <a:ext cx="0" cy="624"/>
              </a:xfrm>
              <a:prstGeom prst="line">
                <a:avLst/>
              </a:prstGeom>
              <a:noFill/>
              <a:ln w="12700">
                <a:solidFill>
                  <a:schemeClr val="tx1"/>
                </a:solidFill>
                <a:round/>
                <a:headEnd type="none" w="sm" len="sm"/>
                <a:tailEnd type="triangle" w="med" len="med"/>
              </a:ln>
              <a:effectLst/>
            </p:spPr>
            <p:txBody>
              <a:bodyPr wrap="none" anchor="ctr"/>
              <a:lstStyle/>
              <a:p>
                <a:endParaRPr lang="en-US"/>
              </a:p>
            </p:txBody>
          </p:sp>
          <p:sp>
            <p:nvSpPr>
              <p:cNvPr id="975877" name="Line 5"/>
              <p:cNvSpPr>
                <a:spLocks noChangeShapeType="1"/>
              </p:cNvSpPr>
              <p:nvPr/>
            </p:nvSpPr>
            <p:spPr bwMode="auto">
              <a:xfrm>
                <a:off x="2976" y="2112"/>
                <a:ext cx="816" cy="0"/>
              </a:xfrm>
              <a:prstGeom prst="line">
                <a:avLst/>
              </a:prstGeom>
              <a:noFill/>
              <a:ln w="12700">
                <a:solidFill>
                  <a:schemeClr val="tx1"/>
                </a:solidFill>
                <a:round/>
                <a:headEnd type="none" w="sm" len="sm"/>
                <a:tailEnd type="triangle" w="med" len="med"/>
              </a:ln>
              <a:effectLst/>
            </p:spPr>
            <p:txBody>
              <a:bodyPr wrap="none" anchor="ctr"/>
              <a:lstStyle/>
              <a:p>
                <a:endParaRPr lang="en-US"/>
              </a:p>
            </p:txBody>
          </p:sp>
          <p:sp>
            <p:nvSpPr>
              <p:cNvPr id="975878" name="Line 6"/>
              <p:cNvSpPr>
                <a:spLocks noChangeShapeType="1"/>
              </p:cNvSpPr>
              <p:nvPr/>
            </p:nvSpPr>
            <p:spPr bwMode="auto">
              <a:xfrm>
                <a:off x="3024" y="2088"/>
                <a:ext cx="288" cy="0"/>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975879" name="Line 7"/>
              <p:cNvSpPr>
                <a:spLocks noChangeShapeType="1"/>
              </p:cNvSpPr>
              <p:nvPr/>
            </p:nvSpPr>
            <p:spPr bwMode="auto">
              <a:xfrm>
                <a:off x="3312" y="1608"/>
                <a:ext cx="288" cy="0"/>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975880" name="Line 8"/>
              <p:cNvSpPr>
                <a:spLocks noChangeShapeType="1"/>
              </p:cNvSpPr>
              <p:nvPr/>
            </p:nvSpPr>
            <p:spPr bwMode="auto">
              <a:xfrm>
                <a:off x="3312" y="1608"/>
                <a:ext cx="0" cy="480"/>
              </a:xfrm>
              <a:prstGeom prst="line">
                <a:avLst/>
              </a:prstGeom>
              <a:noFill/>
              <a:ln w="12700">
                <a:solidFill>
                  <a:srgbClr val="0066FF"/>
                </a:solidFill>
                <a:round/>
                <a:headEnd type="none" w="sm" len="sm"/>
                <a:tailEnd type="none" w="sm" len="sm"/>
              </a:ln>
              <a:effectLst/>
            </p:spPr>
            <p:txBody>
              <a:bodyPr wrap="none" anchor="ctr"/>
              <a:lstStyle/>
              <a:p>
                <a:endParaRPr lang="en-US"/>
              </a:p>
            </p:txBody>
          </p:sp>
        </p:grpSp>
        <p:sp>
          <p:nvSpPr>
            <p:cNvPr id="975881" name="Text Box 9"/>
            <p:cNvSpPr txBox="1">
              <a:spLocks noChangeArrowheads="1"/>
            </p:cNvSpPr>
            <p:nvPr/>
          </p:nvSpPr>
          <p:spPr bwMode="auto">
            <a:xfrm>
              <a:off x="1393825" y="2635250"/>
              <a:ext cx="2309813" cy="457200"/>
            </a:xfrm>
            <a:prstGeom prst="rect">
              <a:avLst/>
            </a:prstGeom>
            <a:noFill/>
            <a:ln w="12700">
              <a:noFill/>
              <a:miter lim="800000"/>
              <a:headEnd type="none" w="sm" len="sm"/>
              <a:tailEnd type="none" w="sm" len="sm"/>
            </a:ln>
            <a:effectLst/>
          </p:spPr>
          <p:txBody>
            <a:bodyPr wrap="none">
              <a:spAutoFit/>
            </a:bodyPr>
            <a:lstStyle/>
            <a:p>
              <a:r>
                <a:rPr lang="en-US" altLang="en-US" sz="2400" dirty="0"/>
                <a:t>f(x) = step edge</a:t>
              </a:r>
            </a:p>
          </p:txBody>
        </p:sp>
        <p:grpSp>
          <p:nvGrpSpPr>
            <p:cNvPr id="975898" name="Group 26"/>
            <p:cNvGrpSpPr>
              <a:grpSpLocks/>
            </p:cNvGrpSpPr>
            <p:nvPr/>
          </p:nvGrpSpPr>
          <p:grpSpPr bwMode="auto">
            <a:xfrm>
              <a:off x="4572000" y="3467100"/>
              <a:ext cx="1295400" cy="990600"/>
              <a:chOff x="2972" y="2184"/>
              <a:chExt cx="816" cy="624"/>
            </a:xfrm>
          </p:grpSpPr>
          <p:sp>
            <p:nvSpPr>
              <p:cNvPr id="975882" name="Line 10"/>
              <p:cNvSpPr>
                <a:spLocks noChangeShapeType="1"/>
              </p:cNvSpPr>
              <p:nvPr/>
            </p:nvSpPr>
            <p:spPr bwMode="auto">
              <a:xfrm flipV="1">
                <a:off x="2972" y="2184"/>
                <a:ext cx="0" cy="624"/>
              </a:xfrm>
              <a:prstGeom prst="line">
                <a:avLst/>
              </a:prstGeom>
              <a:noFill/>
              <a:ln w="12700">
                <a:solidFill>
                  <a:schemeClr val="tx1"/>
                </a:solidFill>
                <a:round/>
                <a:headEnd type="none" w="sm" len="sm"/>
                <a:tailEnd type="triangle" w="med" len="med"/>
              </a:ln>
              <a:effectLst/>
            </p:spPr>
            <p:txBody>
              <a:bodyPr wrap="none" anchor="ctr"/>
              <a:lstStyle/>
              <a:p>
                <a:endParaRPr lang="en-US"/>
              </a:p>
            </p:txBody>
          </p:sp>
          <p:sp>
            <p:nvSpPr>
              <p:cNvPr id="975883" name="Line 11"/>
              <p:cNvSpPr>
                <a:spLocks noChangeShapeType="1"/>
              </p:cNvSpPr>
              <p:nvPr/>
            </p:nvSpPr>
            <p:spPr bwMode="auto">
              <a:xfrm>
                <a:off x="2972" y="2808"/>
                <a:ext cx="816" cy="0"/>
              </a:xfrm>
              <a:prstGeom prst="line">
                <a:avLst/>
              </a:prstGeom>
              <a:noFill/>
              <a:ln w="12700">
                <a:solidFill>
                  <a:schemeClr val="tx1"/>
                </a:solidFill>
                <a:round/>
                <a:headEnd type="none" w="sm" len="sm"/>
                <a:tailEnd type="triangle" w="med" len="med"/>
              </a:ln>
              <a:effectLst/>
            </p:spPr>
            <p:txBody>
              <a:bodyPr wrap="none" anchor="ctr"/>
              <a:lstStyle/>
              <a:p>
                <a:endParaRPr lang="en-US"/>
              </a:p>
            </p:txBody>
          </p:sp>
          <p:sp>
            <p:nvSpPr>
              <p:cNvPr id="975884" name="Line 12"/>
              <p:cNvSpPr>
                <a:spLocks noChangeShapeType="1"/>
              </p:cNvSpPr>
              <p:nvPr/>
            </p:nvSpPr>
            <p:spPr bwMode="auto">
              <a:xfrm>
                <a:off x="3020" y="2780"/>
                <a:ext cx="288" cy="0"/>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975885" name="Line 13"/>
              <p:cNvSpPr>
                <a:spLocks noChangeShapeType="1"/>
              </p:cNvSpPr>
              <p:nvPr/>
            </p:nvSpPr>
            <p:spPr bwMode="auto">
              <a:xfrm>
                <a:off x="3336" y="2780"/>
                <a:ext cx="288" cy="0"/>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975886" name="Line 14"/>
              <p:cNvSpPr>
                <a:spLocks noChangeShapeType="1"/>
              </p:cNvSpPr>
              <p:nvPr/>
            </p:nvSpPr>
            <p:spPr bwMode="auto">
              <a:xfrm flipH="1">
                <a:off x="3308" y="2300"/>
                <a:ext cx="8" cy="480"/>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975892" name="Line 20"/>
              <p:cNvSpPr>
                <a:spLocks noChangeShapeType="1"/>
              </p:cNvSpPr>
              <p:nvPr/>
            </p:nvSpPr>
            <p:spPr bwMode="auto">
              <a:xfrm>
                <a:off x="3324" y="2324"/>
                <a:ext cx="12" cy="448"/>
              </a:xfrm>
              <a:prstGeom prst="line">
                <a:avLst/>
              </a:prstGeom>
              <a:noFill/>
              <a:ln w="12700">
                <a:solidFill>
                  <a:srgbClr val="0066FF"/>
                </a:solidFill>
                <a:round/>
                <a:headEnd type="none" w="sm" len="sm"/>
                <a:tailEnd type="none" w="sm" len="sm"/>
              </a:ln>
              <a:effectLst/>
            </p:spPr>
            <p:txBody>
              <a:bodyPr wrap="none" anchor="ctr"/>
              <a:lstStyle/>
              <a:p>
                <a:endParaRPr lang="en-US"/>
              </a:p>
            </p:txBody>
          </p:sp>
        </p:grpSp>
        <p:grpSp>
          <p:nvGrpSpPr>
            <p:cNvPr id="975899" name="Group 27"/>
            <p:cNvGrpSpPr>
              <a:grpSpLocks/>
            </p:cNvGrpSpPr>
            <p:nvPr/>
          </p:nvGrpSpPr>
          <p:grpSpPr bwMode="auto">
            <a:xfrm>
              <a:off x="4578350" y="4953000"/>
              <a:ext cx="1295400" cy="1371600"/>
              <a:chOff x="2976" y="2832"/>
              <a:chExt cx="816" cy="864"/>
            </a:xfrm>
          </p:grpSpPr>
          <p:sp>
            <p:nvSpPr>
              <p:cNvPr id="975887" name="Line 15"/>
              <p:cNvSpPr>
                <a:spLocks noChangeShapeType="1"/>
              </p:cNvSpPr>
              <p:nvPr/>
            </p:nvSpPr>
            <p:spPr bwMode="auto">
              <a:xfrm flipV="1">
                <a:off x="2976" y="2832"/>
                <a:ext cx="0" cy="624"/>
              </a:xfrm>
              <a:prstGeom prst="line">
                <a:avLst/>
              </a:prstGeom>
              <a:noFill/>
              <a:ln w="12700">
                <a:solidFill>
                  <a:schemeClr val="tx1"/>
                </a:solidFill>
                <a:round/>
                <a:headEnd type="none" w="sm" len="sm"/>
                <a:tailEnd type="triangle" w="med" len="med"/>
              </a:ln>
              <a:effectLst/>
            </p:spPr>
            <p:txBody>
              <a:bodyPr wrap="none" anchor="ctr"/>
              <a:lstStyle/>
              <a:p>
                <a:endParaRPr lang="en-US"/>
              </a:p>
            </p:txBody>
          </p:sp>
          <p:sp>
            <p:nvSpPr>
              <p:cNvPr id="975888" name="Line 16"/>
              <p:cNvSpPr>
                <a:spLocks noChangeShapeType="1"/>
              </p:cNvSpPr>
              <p:nvPr/>
            </p:nvSpPr>
            <p:spPr bwMode="auto">
              <a:xfrm>
                <a:off x="2976" y="3456"/>
                <a:ext cx="816" cy="0"/>
              </a:xfrm>
              <a:prstGeom prst="line">
                <a:avLst/>
              </a:prstGeom>
              <a:noFill/>
              <a:ln w="12700">
                <a:solidFill>
                  <a:schemeClr val="tx1"/>
                </a:solidFill>
                <a:round/>
                <a:headEnd type="none" w="sm" len="sm"/>
                <a:tailEnd type="triangle" w="med" len="med"/>
              </a:ln>
              <a:effectLst/>
            </p:spPr>
            <p:txBody>
              <a:bodyPr wrap="none" anchor="ctr"/>
              <a:lstStyle/>
              <a:p>
                <a:endParaRPr lang="en-US"/>
              </a:p>
            </p:txBody>
          </p:sp>
          <p:sp>
            <p:nvSpPr>
              <p:cNvPr id="975889" name="Line 17"/>
              <p:cNvSpPr>
                <a:spLocks noChangeShapeType="1"/>
              </p:cNvSpPr>
              <p:nvPr/>
            </p:nvSpPr>
            <p:spPr bwMode="auto">
              <a:xfrm>
                <a:off x="3012" y="3428"/>
                <a:ext cx="288" cy="0"/>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975890" name="Line 18"/>
              <p:cNvSpPr>
                <a:spLocks noChangeShapeType="1"/>
              </p:cNvSpPr>
              <p:nvPr/>
            </p:nvSpPr>
            <p:spPr bwMode="auto">
              <a:xfrm>
                <a:off x="3384" y="3432"/>
                <a:ext cx="288" cy="0"/>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975891" name="Line 19"/>
              <p:cNvSpPr>
                <a:spLocks noChangeShapeType="1"/>
              </p:cNvSpPr>
              <p:nvPr/>
            </p:nvSpPr>
            <p:spPr bwMode="auto">
              <a:xfrm flipH="1">
                <a:off x="3328" y="3168"/>
                <a:ext cx="32" cy="528"/>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975893" name="Line 21"/>
              <p:cNvSpPr>
                <a:spLocks noChangeShapeType="1"/>
              </p:cNvSpPr>
              <p:nvPr/>
            </p:nvSpPr>
            <p:spPr bwMode="auto">
              <a:xfrm>
                <a:off x="3308" y="3424"/>
                <a:ext cx="20" cy="264"/>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975894" name="Line 22"/>
              <p:cNvSpPr>
                <a:spLocks noChangeShapeType="1"/>
              </p:cNvSpPr>
              <p:nvPr/>
            </p:nvSpPr>
            <p:spPr bwMode="auto">
              <a:xfrm>
                <a:off x="3364" y="3164"/>
                <a:ext cx="20" cy="264"/>
              </a:xfrm>
              <a:prstGeom prst="line">
                <a:avLst/>
              </a:prstGeom>
              <a:noFill/>
              <a:ln w="12700">
                <a:solidFill>
                  <a:srgbClr val="0066FF"/>
                </a:solidFill>
                <a:round/>
                <a:headEnd type="none" w="sm" len="sm"/>
                <a:tailEnd type="none" w="sm" len="sm"/>
              </a:ln>
              <a:effectLst/>
            </p:spPr>
            <p:txBody>
              <a:bodyPr wrap="none" anchor="ctr"/>
              <a:lstStyle/>
              <a:p>
                <a:endParaRPr lang="en-US"/>
              </a:p>
            </p:txBody>
          </p:sp>
        </p:grpSp>
        <p:sp>
          <p:nvSpPr>
            <p:cNvPr id="975895" name="Rectangle 23"/>
            <p:cNvSpPr>
              <a:spLocks noChangeArrowheads="1"/>
            </p:cNvSpPr>
            <p:nvPr/>
          </p:nvSpPr>
          <p:spPr bwMode="auto">
            <a:xfrm>
              <a:off x="1408113" y="3854450"/>
              <a:ext cx="2630487" cy="457200"/>
            </a:xfrm>
            <a:prstGeom prst="rect">
              <a:avLst/>
            </a:prstGeom>
            <a:noFill/>
            <a:ln w="12700">
              <a:noFill/>
              <a:miter lim="800000"/>
              <a:headEnd type="none" w="sm" len="sm"/>
              <a:tailEnd type="none" w="sm" len="sm"/>
            </a:ln>
            <a:effectLst/>
          </p:spPr>
          <p:txBody>
            <a:bodyPr wrap="none">
              <a:spAutoFit/>
            </a:bodyPr>
            <a:lstStyle/>
            <a:p>
              <a:r>
                <a:rPr lang="en-US" altLang="en-US" sz="2400" dirty="0"/>
                <a:t>1</a:t>
              </a:r>
              <a:r>
                <a:rPr lang="en-US" altLang="en-US" sz="2400" baseline="20000" dirty="0"/>
                <a:t>st</a:t>
              </a:r>
              <a:r>
                <a:rPr lang="en-US" altLang="en-US" sz="2400" dirty="0"/>
                <a:t> Derivative f ’(x)</a:t>
              </a:r>
            </a:p>
          </p:txBody>
        </p:sp>
        <p:sp>
          <p:nvSpPr>
            <p:cNvPr id="975896" name="Rectangle 24"/>
            <p:cNvSpPr>
              <a:spLocks noChangeArrowheads="1"/>
            </p:cNvSpPr>
            <p:nvPr/>
          </p:nvSpPr>
          <p:spPr bwMode="auto">
            <a:xfrm>
              <a:off x="1476375" y="5226050"/>
              <a:ext cx="2867025" cy="457200"/>
            </a:xfrm>
            <a:prstGeom prst="rect">
              <a:avLst/>
            </a:prstGeom>
            <a:noFill/>
            <a:ln w="12700">
              <a:noFill/>
              <a:miter lim="800000"/>
              <a:headEnd type="none" w="sm" len="sm"/>
              <a:tailEnd type="none" w="sm" len="sm"/>
            </a:ln>
            <a:effectLst/>
          </p:spPr>
          <p:txBody>
            <a:bodyPr wrap="none">
              <a:spAutoFit/>
            </a:bodyPr>
            <a:lstStyle/>
            <a:p>
              <a:r>
                <a:rPr lang="en-US" altLang="en-US" sz="2400" dirty="0"/>
                <a:t>2</a:t>
              </a:r>
              <a:r>
                <a:rPr lang="en-US" altLang="en-US" sz="2400" baseline="20000" dirty="0"/>
                <a:t>nd</a:t>
              </a:r>
              <a:r>
                <a:rPr lang="en-US" altLang="en-US" sz="2400" dirty="0"/>
                <a:t> Derivative -f ’’(x)</a:t>
              </a:r>
            </a:p>
          </p:txBody>
        </p:sp>
        <p:sp>
          <p:nvSpPr>
            <p:cNvPr id="975900" name="Text Box 28"/>
            <p:cNvSpPr txBox="1">
              <a:spLocks noChangeArrowheads="1"/>
            </p:cNvSpPr>
            <p:nvPr/>
          </p:nvSpPr>
          <p:spPr bwMode="auto">
            <a:xfrm>
              <a:off x="6248400" y="3810000"/>
              <a:ext cx="1506538" cy="457200"/>
            </a:xfrm>
            <a:prstGeom prst="rect">
              <a:avLst/>
            </a:prstGeom>
            <a:noFill/>
            <a:ln w="12700">
              <a:noFill/>
              <a:miter lim="800000"/>
              <a:headEnd type="none" w="sm" len="sm"/>
              <a:tailEnd type="none" w="sm" len="sm"/>
            </a:ln>
            <a:effectLst/>
          </p:spPr>
          <p:txBody>
            <a:bodyPr wrap="none">
              <a:spAutoFit/>
            </a:bodyPr>
            <a:lstStyle/>
            <a:p>
              <a:r>
                <a:rPr lang="en-US" altLang="en-US" sz="2400"/>
                <a:t>maximum</a:t>
              </a:r>
            </a:p>
          </p:txBody>
        </p:sp>
        <p:sp>
          <p:nvSpPr>
            <p:cNvPr id="975901" name="Text Box 29"/>
            <p:cNvSpPr txBox="1">
              <a:spLocks noChangeArrowheads="1"/>
            </p:cNvSpPr>
            <p:nvPr/>
          </p:nvSpPr>
          <p:spPr bwMode="auto">
            <a:xfrm>
              <a:off x="5715000" y="5334000"/>
              <a:ext cx="1998663" cy="457200"/>
            </a:xfrm>
            <a:prstGeom prst="rect">
              <a:avLst/>
            </a:prstGeom>
            <a:noFill/>
            <a:ln w="12700">
              <a:noFill/>
              <a:miter lim="800000"/>
              <a:headEnd type="none" w="sm" len="sm"/>
              <a:tailEnd type="none" w="sm" len="sm"/>
            </a:ln>
            <a:effectLst/>
          </p:spPr>
          <p:txBody>
            <a:bodyPr wrap="none">
              <a:spAutoFit/>
            </a:bodyPr>
            <a:lstStyle/>
            <a:p>
              <a:r>
                <a:rPr lang="en-US" altLang="en-US" sz="2400" dirty="0"/>
                <a:t>zero crossing</a:t>
              </a:r>
            </a:p>
          </p:txBody>
        </p:sp>
      </p:grpSp>
    </p:spTree>
    <p:extLst>
      <p:ext uri="{BB962C8B-B14F-4D97-AF65-F5344CB8AC3E}">
        <p14:creationId xmlns:p14="http://schemas.microsoft.com/office/powerpoint/2010/main" val="4242603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970" name="Rectangle 2"/>
          <p:cNvSpPr>
            <a:spLocks noGrp="1" noChangeArrowheads="1"/>
          </p:cNvSpPr>
          <p:nvPr>
            <p:ph type="title"/>
          </p:nvPr>
        </p:nvSpPr>
        <p:spPr>
          <a:xfrm>
            <a:off x="7572375" y="285750"/>
            <a:ext cx="1609725" cy="609600"/>
          </a:xfrm>
        </p:spPr>
        <p:txBody>
          <a:bodyPr/>
          <a:lstStyle/>
          <a:p>
            <a:r>
              <a:rPr lang="en-US" altLang="en-US"/>
              <a:t>Reality</a:t>
            </a:r>
          </a:p>
        </p:txBody>
      </p:sp>
      <p:sp>
        <p:nvSpPr>
          <p:cNvPr id="979971" name="Rectangle 3"/>
          <p:cNvSpPr>
            <a:spLocks noGrp="1" noChangeArrowheads="1"/>
          </p:cNvSpPr>
          <p:nvPr>
            <p:ph type="body" idx="1"/>
          </p:nvPr>
        </p:nvSpPr>
        <p:spPr/>
        <p:txBody>
          <a:bodyPr/>
          <a:lstStyle/>
          <a:p>
            <a:endParaRPr lang="en-US" altLang="en-US"/>
          </a:p>
        </p:txBody>
      </p:sp>
      <p:pic>
        <p:nvPicPr>
          <p:cNvPr id="979972" name="Picture 4"/>
          <p:cNvPicPr>
            <a:picLocks noChangeAspect="1" noChangeArrowheads="1"/>
          </p:cNvPicPr>
          <p:nvPr/>
        </p:nvPicPr>
        <p:blipFill>
          <a:blip r:embed="rId2" cstate="print"/>
          <a:srcRect/>
          <a:stretch>
            <a:fillRect/>
          </a:stretch>
        </p:blipFill>
        <p:spPr bwMode="auto">
          <a:xfrm>
            <a:off x="304800" y="1295400"/>
            <a:ext cx="3581400" cy="2363788"/>
          </a:xfrm>
          <a:prstGeom prst="rect">
            <a:avLst/>
          </a:prstGeom>
          <a:noFill/>
          <a:ln w="19050">
            <a:solidFill>
              <a:schemeClr val="folHlink"/>
            </a:solidFill>
            <a:miter lim="800000"/>
            <a:headEnd/>
            <a:tailEnd/>
          </a:ln>
        </p:spPr>
      </p:pic>
      <p:sp>
        <p:nvSpPr>
          <p:cNvPr id="979975" name="Line 7"/>
          <p:cNvSpPr>
            <a:spLocks noChangeShapeType="1"/>
          </p:cNvSpPr>
          <p:nvPr/>
        </p:nvSpPr>
        <p:spPr bwMode="auto">
          <a:xfrm>
            <a:off x="762000" y="2171700"/>
            <a:ext cx="2743200" cy="0"/>
          </a:xfrm>
          <a:prstGeom prst="line">
            <a:avLst/>
          </a:prstGeom>
          <a:noFill/>
          <a:ln w="19050">
            <a:solidFill>
              <a:schemeClr val="folHlink"/>
            </a:solidFill>
            <a:round/>
            <a:headEnd type="none" w="sm" len="sm"/>
            <a:tailEnd type="none" w="sm" len="sm"/>
          </a:ln>
          <a:effectLst/>
        </p:spPr>
        <p:txBody>
          <a:bodyPr wrap="none" anchor="ctr"/>
          <a:lstStyle/>
          <a:p>
            <a:endParaRPr lang="en-US"/>
          </a:p>
        </p:txBody>
      </p:sp>
      <p:pic>
        <p:nvPicPr>
          <p:cNvPr id="979977" name="Picture 9"/>
          <p:cNvPicPr>
            <a:picLocks noChangeAspect="1" noChangeArrowheads="1"/>
          </p:cNvPicPr>
          <p:nvPr/>
        </p:nvPicPr>
        <p:blipFill>
          <a:blip r:embed="rId3" cstate="print"/>
          <a:srcRect/>
          <a:stretch>
            <a:fillRect/>
          </a:stretch>
        </p:blipFill>
        <p:spPr bwMode="auto">
          <a:xfrm>
            <a:off x="4038600" y="1676400"/>
            <a:ext cx="4876800" cy="1731963"/>
          </a:xfrm>
          <a:prstGeom prst="rect">
            <a:avLst/>
          </a:prstGeom>
          <a:noFill/>
          <a:ln w="19050">
            <a:solidFill>
              <a:schemeClr val="folHlink"/>
            </a:solidFill>
            <a:miter lim="800000"/>
            <a:headEnd/>
            <a:tailEnd/>
          </a:ln>
        </p:spPr>
      </p:pic>
      <p:grpSp>
        <p:nvGrpSpPr>
          <p:cNvPr id="979980" name="Group 12"/>
          <p:cNvGrpSpPr>
            <a:grpSpLocks/>
          </p:cNvGrpSpPr>
          <p:nvPr/>
        </p:nvGrpSpPr>
        <p:grpSpPr bwMode="auto">
          <a:xfrm>
            <a:off x="304800" y="3886200"/>
            <a:ext cx="1941513" cy="2724150"/>
            <a:chOff x="768" y="2448"/>
            <a:chExt cx="1223" cy="1716"/>
          </a:xfrm>
        </p:grpSpPr>
        <p:pic>
          <p:nvPicPr>
            <p:cNvPr id="979978" name="Picture 10"/>
            <p:cNvPicPr>
              <a:picLocks noChangeAspect="1" noChangeArrowheads="1"/>
            </p:cNvPicPr>
            <p:nvPr/>
          </p:nvPicPr>
          <p:blipFill>
            <a:blip r:embed="rId4" cstate="print"/>
            <a:srcRect/>
            <a:stretch>
              <a:fillRect/>
            </a:stretch>
          </p:blipFill>
          <p:spPr bwMode="auto">
            <a:xfrm>
              <a:off x="768" y="2448"/>
              <a:ext cx="1223" cy="1716"/>
            </a:xfrm>
            <a:prstGeom prst="rect">
              <a:avLst/>
            </a:prstGeom>
            <a:noFill/>
            <a:ln w="19050">
              <a:solidFill>
                <a:schemeClr val="folHlink"/>
              </a:solidFill>
              <a:miter lim="800000"/>
              <a:headEnd/>
              <a:tailEnd/>
            </a:ln>
          </p:spPr>
        </p:pic>
        <p:sp>
          <p:nvSpPr>
            <p:cNvPr id="979979" name="Rectangle 11"/>
            <p:cNvSpPr>
              <a:spLocks noChangeArrowheads="1"/>
            </p:cNvSpPr>
            <p:nvPr/>
          </p:nvSpPr>
          <p:spPr bwMode="auto">
            <a:xfrm>
              <a:off x="895" y="3080"/>
              <a:ext cx="363" cy="352"/>
            </a:xfrm>
            <a:prstGeom prst="rect">
              <a:avLst/>
            </a:prstGeom>
            <a:noFill/>
            <a:ln w="19050">
              <a:solidFill>
                <a:schemeClr val="folHlink"/>
              </a:solidFill>
              <a:miter lim="800000"/>
              <a:headEnd type="none" w="sm" len="sm"/>
              <a:tailEnd type="none" w="sm" len="sm"/>
            </a:ln>
            <a:effectLst/>
          </p:spPr>
          <p:txBody>
            <a:bodyPr wrap="none" anchor="ctr"/>
            <a:lstStyle/>
            <a:p>
              <a:endParaRPr lang="en-US"/>
            </a:p>
          </p:txBody>
        </p:sp>
      </p:grpSp>
      <p:pic>
        <p:nvPicPr>
          <p:cNvPr id="979981" name="Picture 13"/>
          <p:cNvPicPr>
            <a:picLocks noChangeAspect="1" noChangeArrowheads="1"/>
          </p:cNvPicPr>
          <p:nvPr/>
        </p:nvPicPr>
        <p:blipFill>
          <a:blip r:embed="rId5" cstate="print"/>
          <a:srcRect r="14619"/>
          <a:stretch>
            <a:fillRect/>
          </a:stretch>
        </p:blipFill>
        <p:spPr bwMode="auto">
          <a:xfrm>
            <a:off x="2514600" y="3810000"/>
            <a:ext cx="3124200" cy="2890838"/>
          </a:xfrm>
          <a:prstGeom prst="rect">
            <a:avLst/>
          </a:prstGeom>
          <a:noFill/>
          <a:ln w="19050">
            <a:solidFill>
              <a:schemeClr val="folHlink"/>
            </a:solidFill>
            <a:miter lim="800000"/>
            <a:headEnd/>
            <a:tailEnd/>
          </a:ln>
        </p:spPr>
      </p:pic>
      <p:pic>
        <p:nvPicPr>
          <p:cNvPr id="979982" name="Picture 14"/>
          <p:cNvPicPr>
            <a:picLocks noChangeAspect="1" noChangeArrowheads="1"/>
          </p:cNvPicPr>
          <p:nvPr/>
        </p:nvPicPr>
        <p:blipFill>
          <a:blip r:embed="rId6" cstate="print"/>
          <a:srcRect/>
          <a:stretch>
            <a:fillRect/>
          </a:stretch>
        </p:blipFill>
        <p:spPr bwMode="auto">
          <a:xfrm>
            <a:off x="5791200" y="4114800"/>
            <a:ext cx="3352800" cy="2230438"/>
          </a:xfrm>
          <a:prstGeom prst="rect">
            <a:avLst/>
          </a:prstGeom>
          <a:noFill/>
          <a:ln w="19050">
            <a:solidFill>
              <a:schemeClr val="folHlink"/>
            </a:solidFill>
            <a:miter lim="800000"/>
            <a:headEnd/>
            <a:tailEnd/>
          </a:ln>
        </p:spPr>
      </p:pic>
      <p:sp>
        <p:nvSpPr>
          <p:cNvPr id="979983" name="Line 15"/>
          <p:cNvSpPr>
            <a:spLocks noChangeShapeType="1"/>
          </p:cNvSpPr>
          <p:nvPr/>
        </p:nvSpPr>
        <p:spPr bwMode="auto">
          <a:xfrm>
            <a:off x="914400" y="4257675"/>
            <a:ext cx="1219200"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Tree>
    <p:extLst>
      <p:ext uri="{BB962C8B-B14F-4D97-AF65-F5344CB8AC3E}">
        <p14:creationId xmlns:p14="http://schemas.microsoft.com/office/powerpoint/2010/main" val="27240597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Rectangle 2"/>
          <p:cNvSpPr>
            <a:spLocks noGrp="1" noChangeArrowheads="1"/>
          </p:cNvSpPr>
          <p:nvPr>
            <p:ph type="title"/>
          </p:nvPr>
        </p:nvSpPr>
        <p:spPr/>
        <p:txBody>
          <a:bodyPr/>
          <a:lstStyle/>
          <a:p>
            <a:r>
              <a:rPr lang="en-US" altLang="en-US"/>
              <a:t>Properties of an Edge</a:t>
            </a:r>
          </a:p>
        </p:txBody>
      </p:sp>
      <p:sp>
        <p:nvSpPr>
          <p:cNvPr id="978974" name="Text Box 30"/>
          <p:cNvSpPr txBox="1">
            <a:spLocks noGrp="1" noChangeArrowheads="1"/>
          </p:cNvSpPr>
          <p:nvPr>
            <p:ph type="body" idx="1"/>
          </p:nvPr>
        </p:nvSpPr>
        <p:spPr>
          <a:xfrm>
            <a:off x="647700" y="1524000"/>
            <a:ext cx="7848600" cy="2362200"/>
          </a:xfrm>
          <a:noFill/>
          <a:ln/>
        </p:spPr>
        <p:txBody>
          <a:bodyPr/>
          <a:lstStyle/>
          <a:p>
            <a:pPr>
              <a:spcBef>
                <a:spcPct val="0"/>
              </a:spcBef>
              <a:buClrTx/>
              <a:buSzTx/>
              <a:buFontTx/>
              <a:buNone/>
            </a:pPr>
            <a:r>
              <a:rPr lang="en-US" altLang="en-US" sz="1800" b="1">
                <a:solidFill>
                  <a:srgbClr val="D82204"/>
                </a:solidFill>
              </a:rPr>
              <a:t>Orientation</a:t>
            </a:r>
          </a:p>
        </p:txBody>
      </p:sp>
      <p:grpSp>
        <p:nvGrpSpPr>
          <p:cNvPr id="25" name="Group 24"/>
          <p:cNvGrpSpPr/>
          <p:nvPr/>
        </p:nvGrpSpPr>
        <p:grpSpPr>
          <a:xfrm>
            <a:off x="457200" y="1143000"/>
            <a:ext cx="8305800" cy="5519738"/>
            <a:chOff x="457200" y="1143000"/>
            <a:chExt cx="8305800" cy="5519738"/>
          </a:xfrm>
        </p:grpSpPr>
        <p:pic>
          <p:nvPicPr>
            <p:cNvPr id="978954" name="Picture 10"/>
            <p:cNvPicPr>
              <a:picLocks noChangeAspect="1" noChangeArrowheads="1"/>
            </p:cNvPicPr>
            <p:nvPr/>
          </p:nvPicPr>
          <p:blipFill>
            <a:blip r:embed="rId2" cstate="print"/>
            <a:srcRect/>
            <a:stretch>
              <a:fillRect/>
            </a:stretch>
          </p:blipFill>
          <p:spPr bwMode="auto">
            <a:xfrm>
              <a:off x="4114800" y="1344613"/>
              <a:ext cx="4648200" cy="3227387"/>
            </a:xfrm>
            <a:prstGeom prst="rect">
              <a:avLst/>
            </a:prstGeom>
            <a:noFill/>
          </p:spPr>
        </p:pic>
        <p:grpSp>
          <p:nvGrpSpPr>
            <p:cNvPr id="978948" name="Group 4"/>
            <p:cNvGrpSpPr>
              <a:grpSpLocks/>
            </p:cNvGrpSpPr>
            <p:nvPr/>
          </p:nvGrpSpPr>
          <p:grpSpPr bwMode="auto">
            <a:xfrm>
              <a:off x="457200" y="1143000"/>
              <a:ext cx="3048000" cy="3048000"/>
              <a:chOff x="144" y="864"/>
              <a:chExt cx="1920" cy="1920"/>
            </a:xfrm>
          </p:grpSpPr>
          <p:pic>
            <p:nvPicPr>
              <p:cNvPr id="978949" name="Picture 5"/>
              <p:cNvPicPr>
                <a:picLocks noChangeAspect="1" noChangeArrowheads="1"/>
              </p:cNvPicPr>
              <p:nvPr/>
            </p:nvPicPr>
            <p:blipFill>
              <a:blip r:embed="rId3" cstate="print"/>
              <a:srcRect/>
              <a:stretch>
                <a:fillRect/>
              </a:stretch>
            </p:blipFill>
            <p:spPr bwMode="auto">
              <a:xfrm>
                <a:off x="144" y="864"/>
                <a:ext cx="1920" cy="1920"/>
              </a:xfrm>
              <a:prstGeom prst="rect">
                <a:avLst/>
              </a:prstGeom>
              <a:noFill/>
            </p:spPr>
          </p:pic>
          <p:sp>
            <p:nvSpPr>
              <p:cNvPr id="978950" name="Rectangle 6"/>
              <p:cNvSpPr>
                <a:spLocks noChangeArrowheads="1"/>
              </p:cNvSpPr>
              <p:nvPr/>
            </p:nvSpPr>
            <p:spPr bwMode="auto">
              <a:xfrm>
                <a:off x="624" y="1632"/>
                <a:ext cx="384" cy="240"/>
              </a:xfrm>
              <a:prstGeom prst="rect">
                <a:avLst/>
              </a:prstGeom>
              <a:noFill/>
              <a:ln w="19050">
                <a:solidFill>
                  <a:srgbClr val="D82204"/>
                </a:solidFill>
                <a:miter lim="800000"/>
                <a:headEnd type="none" w="sm" len="sm"/>
                <a:tailEnd type="none" w="sm" len="sm"/>
              </a:ln>
              <a:effectLst/>
            </p:spPr>
            <p:txBody>
              <a:bodyPr wrap="none" anchor="ctr"/>
              <a:lstStyle/>
              <a:p>
                <a:endParaRPr lang="en-US"/>
              </a:p>
            </p:txBody>
          </p:sp>
          <p:sp>
            <p:nvSpPr>
              <p:cNvPr id="978951" name="Text Box 7"/>
              <p:cNvSpPr txBox="1">
                <a:spLocks noChangeArrowheads="1"/>
              </p:cNvSpPr>
              <p:nvPr/>
            </p:nvSpPr>
            <p:spPr bwMode="auto">
              <a:xfrm>
                <a:off x="288" y="960"/>
                <a:ext cx="660" cy="231"/>
              </a:xfrm>
              <a:prstGeom prst="rect">
                <a:avLst/>
              </a:prstGeom>
              <a:noFill/>
              <a:ln w="12700">
                <a:noFill/>
                <a:miter lim="800000"/>
                <a:headEnd type="none" w="sm" len="sm"/>
                <a:tailEnd type="none" w="sm" len="sm"/>
              </a:ln>
              <a:effectLst/>
            </p:spPr>
            <p:txBody>
              <a:bodyPr wrap="none">
                <a:spAutoFit/>
              </a:bodyPr>
              <a:lstStyle/>
              <a:p>
                <a:r>
                  <a:rPr lang="en-US" altLang="en-US" sz="1800" b="1">
                    <a:solidFill>
                      <a:srgbClr val="D82204"/>
                    </a:solidFill>
                  </a:rPr>
                  <a:t>Original</a:t>
                </a:r>
              </a:p>
            </p:txBody>
          </p:sp>
        </p:grpSp>
        <p:sp>
          <p:nvSpPr>
            <p:cNvPr id="978952" name="Line 8"/>
            <p:cNvSpPr>
              <a:spLocks noChangeShapeType="1"/>
            </p:cNvSpPr>
            <p:nvPr/>
          </p:nvSpPr>
          <p:spPr bwMode="auto">
            <a:xfrm>
              <a:off x="1828800" y="2514600"/>
              <a:ext cx="2286000" cy="381000"/>
            </a:xfrm>
            <a:prstGeom prst="line">
              <a:avLst/>
            </a:prstGeom>
            <a:noFill/>
            <a:ln w="19050">
              <a:solidFill>
                <a:srgbClr val="D82204"/>
              </a:solidFill>
              <a:round/>
              <a:headEnd type="none" w="sm" len="sm"/>
              <a:tailEnd type="triangle" w="sm" len="sm"/>
            </a:ln>
            <a:effectLst/>
          </p:spPr>
          <p:txBody>
            <a:bodyPr wrap="none" anchor="ctr"/>
            <a:lstStyle/>
            <a:p>
              <a:endParaRPr lang="en-US"/>
            </a:p>
          </p:txBody>
        </p:sp>
        <p:sp>
          <p:nvSpPr>
            <p:cNvPr id="978955" name="Freeform 11"/>
            <p:cNvSpPr>
              <a:spLocks/>
            </p:cNvSpPr>
            <p:nvPr/>
          </p:nvSpPr>
          <p:spPr bwMode="auto">
            <a:xfrm>
              <a:off x="4165600" y="2665413"/>
              <a:ext cx="3027363" cy="439737"/>
            </a:xfrm>
            <a:custGeom>
              <a:avLst/>
              <a:gdLst/>
              <a:ahLst/>
              <a:cxnLst>
                <a:cxn ang="0">
                  <a:pos x="0" y="0"/>
                </a:cxn>
                <a:cxn ang="0">
                  <a:pos x="666" y="37"/>
                </a:cxn>
                <a:cxn ang="0">
                  <a:pos x="1256" y="67"/>
                </a:cxn>
                <a:cxn ang="0">
                  <a:pos x="1473" y="97"/>
                </a:cxn>
                <a:cxn ang="0">
                  <a:pos x="1675" y="149"/>
                </a:cxn>
                <a:cxn ang="0">
                  <a:pos x="1780" y="202"/>
                </a:cxn>
                <a:cxn ang="0">
                  <a:pos x="1862" y="254"/>
                </a:cxn>
                <a:cxn ang="0">
                  <a:pos x="1885" y="269"/>
                </a:cxn>
                <a:cxn ang="0">
                  <a:pos x="1907" y="277"/>
                </a:cxn>
              </a:cxnLst>
              <a:rect l="0" t="0" r="r" b="b"/>
              <a:pathLst>
                <a:path w="1907" h="277">
                  <a:moveTo>
                    <a:pt x="0" y="0"/>
                  </a:moveTo>
                  <a:cubicBezTo>
                    <a:pt x="222" y="6"/>
                    <a:pt x="443" y="27"/>
                    <a:pt x="666" y="37"/>
                  </a:cubicBezTo>
                  <a:cubicBezTo>
                    <a:pt x="863" y="53"/>
                    <a:pt x="1056" y="62"/>
                    <a:pt x="1256" y="67"/>
                  </a:cubicBezTo>
                  <a:cubicBezTo>
                    <a:pt x="1324" y="90"/>
                    <a:pt x="1402" y="92"/>
                    <a:pt x="1473" y="97"/>
                  </a:cubicBezTo>
                  <a:cubicBezTo>
                    <a:pt x="1538" y="110"/>
                    <a:pt x="1614" y="118"/>
                    <a:pt x="1675" y="149"/>
                  </a:cubicBezTo>
                  <a:cubicBezTo>
                    <a:pt x="1710" y="166"/>
                    <a:pt x="1745" y="184"/>
                    <a:pt x="1780" y="202"/>
                  </a:cubicBezTo>
                  <a:cubicBezTo>
                    <a:pt x="1810" y="217"/>
                    <a:pt x="1829" y="243"/>
                    <a:pt x="1862" y="254"/>
                  </a:cubicBezTo>
                  <a:cubicBezTo>
                    <a:pt x="1869" y="259"/>
                    <a:pt x="1876" y="264"/>
                    <a:pt x="1885" y="269"/>
                  </a:cubicBezTo>
                  <a:cubicBezTo>
                    <a:pt x="1891" y="272"/>
                    <a:pt x="1907" y="277"/>
                    <a:pt x="1907" y="277"/>
                  </a:cubicBezTo>
                </a:path>
              </a:pathLst>
            </a:custGeom>
            <a:noFill/>
            <a:ln w="19050" cap="flat" cmpd="sng">
              <a:solidFill>
                <a:srgbClr val="0066FF"/>
              </a:solidFill>
              <a:prstDash val="solid"/>
              <a:round/>
              <a:headEnd type="none" w="sm" len="sm"/>
              <a:tailEnd type="none" w="sm" len="sm"/>
            </a:ln>
            <a:effectLst/>
          </p:spPr>
          <p:txBody>
            <a:bodyPr wrap="none" anchor="ctr"/>
            <a:lstStyle/>
            <a:p>
              <a:endParaRPr lang="en-US"/>
            </a:p>
          </p:txBody>
        </p:sp>
        <p:sp>
          <p:nvSpPr>
            <p:cNvPr id="978956" name="Freeform 12"/>
            <p:cNvSpPr>
              <a:spLocks/>
            </p:cNvSpPr>
            <p:nvPr/>
          </p:nvSpPr>
          <p:spPr bwMode="auto">
            <a:xfrm>
              <a:off x="6215063" y="1631950"/>
              <a:ext cx="2497137" cy="1163638"/>
            </a:xfrm>
            <a:custGeom>
              <a:avLst/>
              <a:gdLst/>
              <a:ahLst/>
              <a:cxnLst>
                <a:cxn ang="0">
                  <a:pos x="1573" y="0"/>
                </a:cxn>
                <a:cxn ang="0">
                  <a:pos x="1438" y="90"/>
                </a:cxn>
                <a:cxn ang="0">
                  <a:pos x="1394" y="120"/>
                </a:cxn>
                <a:cxn ang="0">
                  <a:pos x="1304" y="150"/>
                </a:cxn>
                <a:cxn ang="0">
                  <a:pos x="1199" y="202"/>
                </a:cxn>
                <a:cxn ang="0">
                  <a:pos x="990" y="277"/>
                </a:cxn>
                <a:cxn ang="0">
                  <a:pos x="900" y="322"/>
                </a:cxn>
                <a:cxn ang="0">
                  <a:pos x="855" y="337"/>
                </a:cxn>
                <a:cxn ang="0">
                  <a:pos x="766" y="374"/>
                </a:cxn>
                <a:cxn ang="0">
                  <a:pos x="706" y="404"/>
                </a:cxn>
                <a:cxn ang="0">
                  <a:pos x="609" y="449"/>
                </a:cxn>
                <a:cxn ang="0">
                  <a:pos x="451" y="516"/>
                </a:cxn>
                <a:cxn ang="0">
                  <a:pos x="302" y="569"/>
                </a:cxn>
                <a:cxn ang="0">
                  <a:pos x="160" y="643"/>
                </a:cxn>
                <a:cxn ang="0">
                  <a:pos x="70" y="688"/>
                </a:cxn>
                <a:cxn ang="0">
                  <a:pos x="25" y="718"/>
                </a:cxn>
                <a:cxn ang="0">
                  <a:pos x="3" y="733"/>
                </a:cxn>
              </a:cxnLst>
              <a:rect l="0" t="0" r="r" b="b"/>
              <a:pathLst>
                <a:path w="1573" h="733">
                  <a:moveTo>
                    <a:pt x="1573" y="0"/>
                  </a:moveTo>
                  <a:cubicBezTo>
                    <a:pt x="1527" y="30"/>
                    <a:pt x="1482" y="60"/>
                    <a:pt x="1438" y="90"/>
                  </a:cubicBezTo>
                  <a:cubicBezTo>
                    <a:pt x="1423" y="99"/>
                    <a:pt x="1410" y="114"/>
                    <a:pt x="1394" y="120"/>
                  </a:cubicBezTo>
                  <a:cubicBezTo>
                    <a:pt x="1365" y="128"/>
                    <a:pt x="1329" y="135"/>
                    <a:pt x="1304" y="150"/>
                  </a:cubicBezTo>
                  <a:cubicBezTo>
                    <a:pt x="1263" y="172"/>
                    <a:pt x="1244" y="191"/>
                    <a:pt x="1199" y="202"/>
                  </a:cubicBezTo>
                  <a:cubicBezTo>
                    <a:pt x="1141" y="241"/>
                    <a:pt x="1058" y="264"/>
                    <a:pt x="990" y="277"/>
                  </a:cubicBezTo>
                  <a:cubicBezTo>
                    <a:pt x="963" y="294"/>
                    <a:pt x="929" y="309"/>
                    <a:pt x="900" y="322"/>
                  </a:cubicBezTo>
                  <a:cubicBezTo>
                    <a:pt x="885" y="328"/>
                    <a:pt x="868" y="328"/>
                    <a:pt x="855" y="337"/>
                  </a:cubicBezTo>
                  <a:cubicBezTo>
                    <a:pt x="826" y="356"/>
                    <a:pt x="796" y="358"/>
                    <a:pt x="766" y="374"/>
                  </a:cubicBezTo>
                  <a:cubicBezTo>
                    <a:pt x="695" y="409"/>
                    <a:pt x="755" y="388"/>
                    <a:pt x="706" y="404"/>
                  </a:cubicBezTo>
                  <a:cubicBezTo>
                    <a:pt x="674" y="424"/>
                    <a:pt x="644" y="437"/>
                    <a:pt x="609" y="449"/>
                  </a:cubicBezTo>
                  <a:cubicBezTo>
                    <a:pt x="564" y="478"/>
                    <a:pt x="502" y="506"/>
                    <a:pt x="451" y="516"/>
                  </a:cubicBezTo>
                  <a:cubicBezTo>
                    <a:pt x="406" y="546"/>
                    <a:pt x="351" y="550"/>
                    <a:pt x="302" y="569"/>
                  </a:cubicBezTo>
                  <a:cubicBezTo>
                    <a:pt x="251" y="588"/>
                    <a:pt x="211" y="626"/>
                    <a:pt x="160" y="643"/>
                  </a:cubicBezTo>
                  <a:cubicBezTo>
                    <a:pt x="132" y="660"/>
                    <a:pt x="101" y="678"/>
                    <a:pt x="70" y="688"/>
                  </a:cubicBezTo>
                  <a:cubicBezTo>
                    <a:pt x="55" y="698"/>
                    <a:pt x="41" y="711"/>
                    <a:pt x="25" y="718"/>
                  </a:cubicBezTo>
                  <a:cubicBezTo>
                    <a:pt x="0" y="726"/>
                    <a:pt x="3" y="718"/>
                    <a:pt x="3" y="733"/>
                  </a:cubicBezTo>
                </a:path>
              </a:pathLst>
            </a:custGeom>
            <a:noFill/>
            <a:ln w="19050" cap="flat" cmpd="sng">
              <a:solidFill>
                <a:srgbClr val="0066FF"/>
              </a:solidFill>
              <a:prstDash val="solid"/>
              <a:round/>
              <a:headEnd type="none" w="sm" len="sm"/>
              <a:tailEnd type="none" w="sm" len="sm"/>
            </a:ln>
            <a:effectLst/>
          </p:spPr>
          <p:txBody>
            <a:bodyPr wrap="none" anchor="ctr"/>
            <a:lstStyle/>
            <a:p>
              <a:endParaRPr lang="en-US"/>
            </a:p>
          </p:txBody>
        </p:sp>
        <p:sp>
          <p:nvSpPr>
            <p:cNvPr id="978957" name="Freeform 13"/>
            <p:cNvSpPr>
              <a:spLocks/>
            </p:cNvSpPr>
            <p:nvPr/>
          </p:nvSpPr>
          <p:spPr bwMode="auto">
            <a:xfrm>
              <a:off x="6789738" y="2867025"/>
              <a:ext cx="1946275" cy="142875"/>
            </a:xfrm>
            <a:custGeom>
              <a:avLst/>
              <a:gdLst/>
              <a:ahLst/>
              <a:cxnLst>
                <a:cxn ang="0">
                  <a:pos x="0" y="0"/>
                </a:cxn>
                <a:cxn ang="0">
                  <a:pos x="426" y="37"/>
                </a:cxn>
                <a:cxn ang="0">
                  <a:pos x="650" y="45"/>
                </a:cxn>
                <a:cxn ang="0">
                  <a:pos x="1069" y="75"/>
                </a:cxn>
                <a:cxn ang="0">
                  <a:pos x="1226" y="90"/>
                </a:cxn>
              </a:cxnLst>
              <a:rect l="0" t="0" r="r" b="b"/>
              <a:pathLst>
                <a:path w="1226" h="90">
                  <a:moveTo>
                    <a:pt x="0" y="0"/>
                  </a:moveTo>
                  <a:cubicBezTo>
                    <a:pt x="123" y="28"/>
                    <a:pt x="293" y="29"/>
                    <a:pt x="426" y="37"/>
                  </a:cubicBezTo>
                  <a:cubicBezTo>
                    <a:pt x="509" y="51"/>
                    <a:pt x="556" y="49"/>
                    <a:pt x="650" y="45"/>
                  </a:cubicBezTo>
                  <a:cubicBezTo>
                    <a:pt x="779" y="49"/>
                    <a:pt x="938" y="50"/>
                    <a:pt x="1069" y="75"/>
                  </a:cubicBezTo>
                  <a:cubicBezTo>
                    <a:pt x="1120" y="84"/>
                    <a:pt x="1226" y="90"/>
                    <a:pt x="1226" y="90"/>
                  </a:cubicBezTo>
                </a:path>
              </a:pathLst>
            </a:custGeom>
            <a:noFill/>
            <a:ln w="19050" cap="flat" cmpd="sng">
              <a:solidFill>
                <a:srgbClr val="0066FF"/>
              </a:solidFill>
              <a:prstDash val="solid"/>
              <a:round/>
              <a:headEnd type="none" w="sm" len="sm"/>
              <a:tailEnd type="none" w="sm" len="sm"/>
            </a:ln>
            <a:effectLst/>
          </p:spPr>
          <p:txBody>
            <a:bodyPr wrap="none" anchor="ctr"/>
            <a:lstStyle/>
            <a:p>
              <a:endParaRPr lang="en-US"/>
            </a:p>
          </p:txBody>
        </p:sp>
        <p:sp>
          <p:nvSpPr>
            <p:cNvPr id="978958" name="Freeform 14"/>
            <p:cNvSpPr>
              <a:spLocks/>
            </p:cNvSpPr>
            <p:nvPr/>
          </p:nvSpPr>
          <p:spPr bwMode="auto">
            <a:xfrm>
              <a:off x="6611938" y="3076575"/>
              <a:ext cx="2147887" cy="52388"/>
            </a:xfrm>
            <a:custGeom>
              <a:avLst/>
              <a:gdLst/>
              <a:ahLst/>
              <a:cxnLst>
                <a:cxn ang="0">
                  <a:pos x="0" y="10"/>
                </a:cxn>
                <a:cxn ang="0">
                  <a:pos x="725" y="18"/>
                </a:cxn>
                <a:cxn ang="0">
                  <a:pos x="1159" y="10"/>
                </a:cxn>
                <a:cxn ang="0">
                  <a:pos x="1353" y="33"/>
                </a:cxn>
              </a:cxnLst>
              <a:rect l="0" t="0" r="r" b="b"/>
              <a:pathLst>
                <a:path w="1353" h="33">
                  <a:moveTo>
                    <a:pt x="0" y="10"/>
                  </a:moveTo>
                  <a:cubicBezTo>
                    <a:pt x="242" y="15"/>
                    <a:pt x="482" y="8"/>
                    <a:pt x="725" y="18"/>
                  </a:cubicBezTo>
                  <a:cubicBezTo>
                    <a:pt x="870" y="6"/>
                    <a:pt x="1013" y="0"/>
                    <a:pt x="1159" y="10"/>
                  </a:cubicBezTo>
                  <a:cubicBezTo>
                    <a:pt x="1225" y="20"/>
                    <a:pt x="1286" y="33"/>
                    <a:pt x="1353" y="33"/>
                  </a:cubicBezTo>
                </a:path>
              </a:pathLst>
            </a:custGeom>
            <a:noFill/>
            <a:ln w="19050" cap="flat" cmpd="sng">
              <a:solidFill>
                <a:srgbClr val="0066FF"/>
              </a:solidFill>
              <a:prstDash val="solid"/>
              <a:round/>
              <a:headEnd type="none" w="sm" len="sm"/>
              <a:tailEnd type="none" w="sm" len="sm"/>
            </a:ln>
            <a:effectLst/>
          </p:spPr>
          <p:txBody>
            <a:bodyPr wrap="none" anchor="ctr"/>
            <a:lstStyle/>
            <a:p>
              <a:endParaRPr lang="en-US"/>
            </a:p>
          </p:txBody>
        </p:sp>
        <p:sp>
          <p:nvSpPr>
            <p:cNvPr id="978959" name="Line 15"/>
            <p:cNvSpPr>
              <a:spLocks noChangeShapeType="1"/>
            </p:cNvSpPr>
            <p:nvPr/>
          </p:nvSpPr>
          <p:spPr bwMode="auto">
            <a:xfrm flipH="1">
              <a:off x="5943600" y="2293938"/>
              <a:ext cx="55563" cy="446087"/>
            </a:xfrm>
            <a:prstGeom prst="line">
              <a:avLst/>
            </a:prstGeom>
            <a:noFill/>
            <a:ln w="19050">
              <a:solidFill>
                <a:srgbClr val="D82204"/>
              </a:solidFill>
              <a:round/>
              <a:headEnd type="triangle" w="med" len="med"/>
              <a:tailEnd/>
            </a:ln>
            <a:effectLst/>
          </p:spPr>
          <p:txBody>
            <a:bodyPr wrap="none" anchor="ctr"/>
            <a:lstStyle/>
            <a:p>
              <a:endParaRPr lang="en-US"/>
            </a:p>
          </p:txBody>
        </p:sp>
        <p:sp>
          <p:nvSpPr>
            <p:cNvPr id="978960" name="Line 16"/>
            <p:cNvSpPr>
              <a:spLocks noChangeShapeType="1"/>
            </p:cNvSpPr>
            <p:nvPr/>
          </p:nvSpPr>
          <p:spPr bwMode="auto">
            <a:xfrm flipH="1">
              <a:off x="6629400" y="2341563"/>
              <a:ext cx="123825" cy="488950"/>
            </a:xfrm>
            <a:prstGeom prst="line">
              <a:avLst/>
            </a:prstGeom>
            <a:noFill/>
            <a:ln w="19050">
              <a:solidFill>
                <a:srgbClr val="D82204"/>
              </a:solidFill>
              <a:round/>
              <a:headEnd type="triangle" w="med" len="med"/>
              <a:tailEnd/>
            </a:ln>
            <a:effectLst/>
          </p:spPr>
          <p:txBody>
            <a:bodyPr wrap="none" anchor="ctr"/>
            <a:lstStyle/>
            <a:p>
              <a:endParaRPr lang="en-US"/>
            </a:p>
          </p:txBody>
        </p:sp>
        <p:sp>
          <p:nvSpPr>
            <p:cNvPr id="978961" name="Line 17"/>
            <p:cNvSpPr>
              <a:spLocks noChangeShapeType="1"/>
            </p:cNvSpPr>
            <p:nvPr/>
          </p:nvSpPr>
          <p:spPr bwMode="auto">
            <a:xfrm>
              <a:off x="7275513" y="1798638"/>
              <a:ext cx="268287" cy="339725"/>
            </a:xfrm>
            <a:prstGeom prst="line">
              <a:avLst/>
            </a:prstGeom>
            <a:noFill/>
            <a:ln w="19050">
              <a:solidFill>
                <a:srgbClr val="D82204"/>
              </a:solidFill>
              <a:round/>
              <a:headEnd type="triangle" w="med" len="med"/>
              <a:tailEnd/>
            </a:ln>
            <a:effectLst/>
          </p:spPr>
          <p:txBody>
            <a:bodyPr wrap="none" anchor="ctr"/>
            <a:lstStyle/>
            <a:p>
              <a:endParaRPr lang="en-US"/>
            </a:p>
          </p:txBody>
        </p:sp>
        <p:sp>
          <p:nvSpPr>
            <p:cNvPr id="978962" name="Text Box 18"/>
            <p:cNvSpPr txBox="1">
              <a:spLocks noChangeArrowheads="1"/>
            </p:cNvSpPr>
            <p:nvPr/>
          </p:nvSpPr>
          <p:spPr bwMode="auto">
            <a:xfrm>
              <a:off x="5638800" y="1801813"/>
              <a:ext cx="1403350" cy="366712"/>
            </a:xfrm>
            <a:prstGeom prst="rect">
              <a:avLst/>
            </a:prstGeom>
            <a:noFill/>
            <a:ln w="12700">
              <a:noFill/>
              <a:miter lim="800000"/>
              <a:headEnd type="none" w="sm" len="sm"/>
              <a:tailEnd type="none" w="sm" len="sm"/>
            </a:ln>
            <a:effectLst/>
          </p:spPr>
          <p:txBody>
            <a:bodyPr wrap="none">
              <a:spAutoFit/>
            </a:bodyPr>
            <a:lstStyle/>
            <a:p>
              <a:r>
                <a:rPr lang="en-US" altLang="en-US" sz="1800" b="1">
                  <a:solidFill>
                    <a:srgbClr val="D82204"/>
                  </a:solidFill>
                </a:rPr>
                <a:t>Orientation</a:t>
              </a:r>
            </a:p>
          </p:txBody>
        </p:sp>
        <p:sp>
          <p:nvSpPr>
            <p:cNvPr id="978963" name="Line 19"/>
            <p:cNvSpPr>
              <a:spLocks noChangeShapeType="1"/>
            </p:cNvSpPr>
            <p:nvPr/>
          </p:nvSpPr>
          <p:spPr bwMode="auto">
            <a:xfrm flipH="1">
              <a:off x="5715000" y="2133600"/>
              <a:ext cx="152400" cy="1447800"/>
            </a:xfrm>
            <a:prstGeom prst="line">
              <a:avLst/>
            </a:prstGeom>
            <a:noFill/>
            <a:ln w="57150">
              <a:solidFill>
                <a:schemeClr val="folHlink"/>
              </a:solidFill>
              <a:round/>
              <a:headEnd type="none" w="sm" len="sm"/>
              <a:tailEnd type="none" w="sm" len="sm"/>
            </a:ln>
            <a:effectLst/>
          </p:spPr>
          <p:txBody>
            <a:bodyPr wrap="none" anchor="ctr"/>
            <a:lstStyle/>
            <a:p>
              <a:endParaRPr lang="en-US"/>
            </a:p>
          </p:txBody>
        </p:sp>
        <p:pic>
          <p:nvPicPr>
            <p:cNvPr id="978966" name="Picture 22"/>
            <p:cNvPicPr>
              <a:picLocks noChangeAspect="1" noChangeArrowheads="1"/>
            </p:cNvPicPr>
            <p:nvPr/>
          </p:nvPicPr>
          <p:blipFill>
            <a:blip r:embed="rId4" cstate="print"/>
            <a:srcRect l="1984" t="9146" r="4636"/>
            <a:stretch>
              <a:fillRect/>
            </a:stretch>
          </p:blipFill>
          <p:spPr bwMode="auto">
            <a:xfrm>
              <a:off x="990600" y="4572000"/>
              <a:ext cx="3048000" cy="1931988"/>
            </a:xfrm>
            <a:prstGeom prst="rect">
              <a:avLst/>
            </a:prstGeom>
            <a:noFill/>
            <a:ln w="19050">
              <a:solidFill>
                <a:schemeClr val="folHlink"/>
              </a:solidFill>
              <a:miter lim="800000"/>
              <a:headEnd/>
              <a:tailEnd/>
            </a:ln>
          </p:spPr>
        </p:pic>
        <p:sp>
          <p:nvSpPr>
            <p:cNvPr id="978965" name="Text Box 21"/>
            <p:cNvSpPr txBox="1">
              <a:spLocks noChangeArrowheads="1"/>
            </p:cNvSpPr>
            <p:nvPr/>
          </p:nvSpPr>
          <p:spPr bwMode="auto">
            <a:xfrm>
              <a:off x="1295400" y="4876800"/>
              <a:ext cx="1250950" cy="366713"/>
            </a:xfrm>
            <a:prstGeom prst="rect">
              <a:avLst/>
            </a:prstGeom>
            <a:noFill/>
            <a:ln w="12700">
              <a:noFill/>
              <a:miter lim="800000"/>
              <a:headEnd type="none" w="sm" len="sm"/>
              <a:tailEnd type="none" w="sm" len="sm"/>
            </a:ln>
            <a:effectLst/>
          </p:spPr>
          <p:txBody>
            <a:bodyPr wrap="none">
              <a:spAutoFit/>
            </a:bodyPr>
            <a:lstStyle/>
            <a:p>
              <a:r>
                <a:rPr lang="en-US" altLang="en-US" sz="1800">
                  <a:solidFill>
                    <a:srgbClr val="D82204"/>
                  </a:solidFill>
                </a:rPr>
                <a:t>Magnitude</a:t>
              </a:r>
            </a:p>
          </p:txBody>
        </p:sp>
        <p:sp>
          <p:nvSpPr>
            <p:cNvPr id="978967" name="Line 23"/>
            <p:cNvSpPr>
              <a:spLocks noChangeShapeType="1"/>
            </p:cNvSpPr>
            <p:nvPr/>
          </p:nvSpPr>
          <p:spPr bwMode="auto">
            <a:xfrm flipH="1">
              <a:off x="4114800" y="3352800"/>
              <a:ext cx="1600200" cy="1676400"/>
            </a:xfrm>
            <a:prstGeom prst="line">
              <a:avLst/>
            </a:prstGeom>
            <a:noFill/>
            <a:ln w="19050">
              <a:solidFill>
                <a:schemeClr val="folHlink"/>
              </a:solidFill>
              <a:round/>
              <a:headEnd type="none" w="sm" len="sm"/>
              <a:tailEnd type="triangle" w="sm" len="sm"/>
            </a:ln>
            <a:effectLst/>
          </p:spPr>
          <p:txBody>
            <a:bodyPr wrap="none" anchor="ctr"/>
            <a:lstStyle/>
            <a:p>
              <a:endParaRPr lang="en-US"/>
            </a:p>
          </p:txBody>
        </p:sp>
        <p:pic>
          <p:nvPicPr>
            <p:cNvPr id="978968" name="Picture 24"/>
            <p:cNvPicPr>
              <a:picLocks noChangeAspect="1" noChangeArrowheads="1"/>
            </p:cNvPicPr>
            <p:nvPr/>
          </p:nvPicPr>
          <p:blipFill>
            <a:blip r:embed="rId5" cstate="print"/>
            <a:srcRect/>
            <a:stretch>
              <a:fillRect/>
            </a:stretch>
          </p:blipFill>
          <p:spPr bwMode="auto">
            <a:xfrm>
              <a:off x="5486400" y="4800600"/>
              <a:ext cx="2438400" cy="1862138"/>
            </a:xfrm>
            <a:prstGeom prst="rect">
              <a:avLst/>
            </a:prstGeom>
            <a:noFill/>
          </p:spPr>
        </p:pic>
        <p:sp>
          <p:nvSpPr>
            <p:cNvPr id="978969" name="Oval 25"/>
            <p:cNvSpPr>
              <a:spLocks noChangeArrowheads="1"/>
            </p:cNvSpPr>
            <p:nvPr/>
          </p:nvSpPr>
          <p:spPr bwMode="auto">
            <a:xfrm>
              <a:off x="5867400" y="2667000"/>
              <a:ext cx="152400" cy="15240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US"/>
            </a:p>
          </p:txBody>
        </p:sp>
        <p:sp>
          <p:nvSpPr>
            <p:cNvPr id="978975" name="Text Box 31"/>
            <p:cNvSpPr txBox="1">
              <a:spLocks noChangeArrowheads="1"/>
            </p:cNvSpPr>
            <p:nvPr/>
          </p:nvSpPr>
          <p:spPr bwMode="auto">
            <a:xfrm>
              <a:off x="4724400" y="2743200"/>
              <a:ext cx="1085850" cy="366713"/>
            </a:xfrm>
            <a:prstGeom prst="rect">
              <a:avLst/>
            </a:prstGeom>
            <a:noFill/>
            <a:ln w="12700">
              <a:noFill/>
              <a:miter lim="800000"/>
              <a:headEnd type="none" w="sm" len="sm"/>
              <a:tailEnd type="none" w="sm" len="sm"/>
            </a:ln>
            <a:effectLst/>
          </p:spPr>
          <p:txBody>
            <a:bodyPr wrap="none">
              <a:spAutoFit/>
            </a:bodyPr>
            <a:lstStyle/>
            <a:p>
              <a:r>
                <a:rPr lang="en-US" altLang="en-US" sz="1800" b="1">
                  <a:solidFill>
                    <a:srgbClr val="D82204"/>
                  </a:solidFill>
                </a:rPr>
                <a:t>Position</a:t>
              </a:r>
            </a:p>
          </p:txBody>
        </p:sp>
      </p:grpSp>
    </p:spTree>
    <p:extLst>
      <p:ext uri="{BB962C8B-B14F-4D97-AF65-F5344CB8AC3E}">
        <p14:creationId xmlns:p14="http://schemas.microsoft.com/office/powerpoint/2010/main" val="1793741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42" name="Rectangle 2"/>
          <p:cNvSpPr>
            <a:spLocks noGrp="1" noChangeArrowheads="1"/>
          </p:cNvSpPr>
          <p:nvPr>
            <p:ph type="title"/>
          </p:nvPr>
        </p:nvSpPr>
        <p:spPr>
          <a:xfrm>
            <a:off x="3733800" y="285750"/>
            <a:ext cx="5354638" cy="609600"/>
          </a:xfrm>
        </p:spPr>
        <p:txBody>
          <a:bodyPr/>
          <a:lstStyle/>
          <a:p>
            <a:r>
              <a:rPr lang="en-US" altLang="en-US" dirty="0"/>
              <a:t>Quantitative Edge Descriptors</a:t>
            </a:r>
          </a:p>
        </p:txBody>
      </p:sp>
      <p:sp>
        <p:nvSpPr>
          <p:cNvPr id="983043" name="Rectangle 3"/>
          <p:cNvSpPr>
            <a:spLocks noGrp="1" noChangeArrowheads="1"/>
          </p:cNvSpPr>
          <p:nvPr>
            <p:ph type="body" idx="1"/>
          </p:nvPr>
        </p:nvSpPr>
        <p:spPr>
          <a:xfrm>
            <a:off x="304800" y="1371600"/>
            <a:ext cx="6477000" cy="5486400"/>
          </a:xfrm>
        </p:spPr>
        <p:txBody>
          <a:bodyPr/>
          <a:lstStyle/>
          <a:p>
            <a:r>
              <a:rPr lang="en-US" altLang="en-US" dirty="0">
                <a:solidFill>
                  <a:schemeClr val="tx1"/>
                </a:solidFill>
              </a:rPr>
              <a:t>Edge Orientation</a:t>
            </a:r>
          </a:p>
          <a:p>
            <a:pPr lvl="1"/>
            <a:r>
              <a:rPr lang="en-US" altLang="en-US" dirty="0">
                <a:solidFill>
                  <a:schemeClr val="tx1"/>
                </a:solidFill>
              </a:rPr>
              <a:t>Edge Normal - unit vector in the direction of maximum intensity change (maximum intensity gradient)</a:t>
            </a:r>
          </a:p>
          <a:p>
            <a:pPr lvl="1"/>
            <a:r>
              <a:rPr lang="en-US" altLang="en-US" dirty="0">
                <a:solidFill>
                  <a:schemeClr val="tx1"/>
                </a:solidFill>
              </a:rPr>
              <a:t>Edge Direction - unit vector perpendicular to the edge normal</a:t>
            </a:r>
          </a:p>
          <a:p>
            <a:r>
              <a:rPr lang="en-US" altLang="en-US" dirty="0">
                <a:solidFill>
                  <a:schemeClr val="tx1"/>
                </a:solidFill>
              </a:rPr>
              <a:t>Edge Position or Center</a:t>
            </a:r>
          </a:p>
          <a:p>
            <a:pPr lvl="1"/>
            <a:r>
              <a:rPr lang="en-US" altLang="en-US" dirty="0">
                <a:solidFill>
                  <a:schemeClr val="tx1"/>
                </a:solidFill>
              </a:rPr>
              <a:t>image position at which edge is located (usually saved as binary image)</a:t>
            </a:r>
          </a:p>
          <a:p>
            <a:r>
              <a:rPr lang="en-US" altLang="en-US" dirty="0">
                <a:solidFill>
                  <a:schemeClr val="tx1"/>
                </a:solidFill>
              </a:rPr>
              <a:t>Edge Strength / Magnitude</a:t>
            </a:r>
          </a:p>
          <a:p>
            <a:pPr lvl="1"/>
            <a:r>
              <a:rPr lang="en-US" altLang="en-US" dirty="0">
                <a:solidFill>
                  <a:schemeClr val="tx1"/>
                </a:solidFill>
              </a:rPr>
              <a:t>related to local contrast or gradient - how rapid is the intensity variation across the edge along the edge normal.</a:t>
            </a:r>
          </a:p>
          <a:p>
            <a:pPr lvl="1"/>
            <a:endParaRPr lang="en-US" altLang="en-US" dirty="0">
              <a:solidFill>
                <a:schemeClr val="tx1"/>
              </a:solidFill>
            </a:endParaRPr>
          </a:p>
          <a:p>
            <a:pPr lvl="1"/>
            <a:endParaRPr lang="en-US" altLang="en-US" dirty="0">
              <a:solidFill>
                <a:schemeClr val="tx1"/>
              </a:solidFill>
            </a:endParaRPr>
          </a:p>
          <a:p>
            <a:pPr lvl="1"/>
            <a:endParaRPr lang="en-US" altLang="en-US" dirty="0">
              <a:solidFill>
                <a:schemeClr val="tx1"/>
              </a:solidFill>
            </a:endParaRPr>
          </a:p>
          <a:p>
            <a:endParaRPr lang="en-US" altLang="en-US" dirty="0">
              <a:solidFill>
                <a:schemeClr val="tx1"/>
              </a:solidFill>
            </a:endParaRPr>
          </a:p>
          <a:p>
            <a:pPr lvl="1"/>
            <a:endParaRPr lang="en-US" altLang="en-US" dirty="0"/>
          </a:p>
        </p:txBody>
      </p:sp>
      <p:pic>
        <p:nvPicPr>
          <p:cNvPr id="983044" name="Picture 4"/>
          <p:cNvPicPr>
            <a:picLocks noChangeAspect="1" noChangeArrowheads="1"/>
          </p:cNvPicPr>
          <p:nvPr/>
        </p:nvPicPr>
        <p:blipFill>
          <a:blip r:embed="rId2" cstate="print"/>
          <a:srcRect/>
          <a:stretch>
            <a:fillRect/>
          </a:stretch>
        </p:blipFill>
        <p:spPr bwMode="auto">
          <a:xfrm>
            <a:off x="6324600" y="2286000"/>
            <a:ext cx="2306638" cy="1846263"/>
          </a:xfrm>
          <a:prstGeom prst="rect">
            <a:avLst/>
          </a:prstGeom>
          <a:noFill/>
          <a:ln w="19050">
            <a:solidFill>
              <a:schemeClr val="folHlink"/>
            </a:solidFill>
            <a:miter lim="800000"/>
            <a:headEnd type="none" w="sm" len="sm"/>
            <a:tailEnd type="none" w="sm" len="sm"/>
          </a:ln>
          <a:effectLst/>
        </p:spPr>
      </p:pic>
    </p:spTree>
    <p:extLst>
      <p:ext uri="{BB962C8B-B14F-4D97-AF65-F5344CB8AC3E}">
        <p14:creationId xmlns:p14="http://schemas.microsoft.com/office/powerpoint/2010/main" val="17420918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Rectangle 2"/>
          <p:cNvSpPr>
            <a:spLocks noGrp="1" noChangeArrowheads="1"/>
          </p:cNvSpPr>
          <p:nvPr>
            <p:ph type="title"/>
          </p:nvPr>
        </p:nvSpPr>
        <p:spPr>
          <a:xfrm>
            <a:off x="4257675" y="285750"/>
            <a:ext cx="4886325" cy="609600"/>
          </a:xfrm>
        </p:spPr>
        <p:txBody>
          <a:bodyPr/>
          <a:lstStyle/>
          <a:p>
            <a:r>
              <a:rPr lang="en-US" altLang="en-US" dirty="0"/>
              <a:t>Edge Degradation in Noise</a:t>
            </a:r>
          </a:p>
        </p:txBody>
      </p:sp>
      <p:grpSp>
        <p:nvGrpSpPr>
          <p:cNvPr id="15" name="Group 14"/>
          <p:cNvGrpSpPr/>
          <p:nvPr/>
        </p:nvGrpSpPr>
        <p:grpSpPr>
          <a:xfrm>
            <a:off x="446088" y="1828800"/>
            <a:ext cx="8231187" cy="4027488"/>
            <a:chOff x="446088" y="1828800"/>
            <a:chExt cx="8231187" cy="4027488"/>
          </a:xfrm>
        </p:grpSpPr>
        <p:pic>
          <p:nvPicPr>
            <p:cNvPr id="987141" name="Picture 5"/>
            <p:cNvPicPr>
              <a:picLocks noChangeAspect="1" noChangeArrowheads="1"/>
            </p:cNvPicPr>
            <p:nvPr/>
          </p:nvPicPr>
          <p:blipFill>
            <a:blip r:embed="rId2" cstate="print"/>
            <a:srcRect/>
            <a:stretch>
              <a:fillRect/>
            </a:stretch>
          </p:blipFill>
          <p:spPr bwMode="auto">
            <a:xfrm>
              <a:off x="446088" y="1828800"/>
              <a:ext cx="1665287" cy="1662113"/>
            </a:xfrm>
            <a:prstGeom prst="rect">
              <a:avLst/>
            </a:prstGeom>
            <a:noFill/>
            <a:ln w="19050">
              <a:solidFill>
                <a:schemeClr val="folHlink"/>
              </a:solidFill>
              <a:miter lim="800000"/>
              <a:headEnd type="none" w="sm" len="sm"/>
              <a:tailEnd type="none" w="sm" len="sm"/>
            </a:ln>
            <a:effectLst/>
          </p:spPr>
        </p:pic>
        <p:pic>
          <p:nvPicPr>
            <p:cNvPr id="987142" name="Picture 6"/>
            <p:cNvPicPr>
              <a:picLocks noChangeAspect="1" noChangeArrowheads="1"/>
            </p:cNvPicPr>
            <p:nvPr/>
          </p:nvPicPr>
          <p:blipFill>
            <a:blip r:embed="rId3" cstate="print"/>
            <a:srcRect/>
            <a:stretch>
              <a:fillRect/>
            </a:stretch>
          </p:blipFill>
          <p:spPr bwMode="auto">
            <a:xfrm>
              <a:off x="2617788" y="1828800"/>
              <a:ext cx="1665287" cy="1665288"/>
            </a:xfrm>
            <a:prstGeom prst="rect">
              <a:avLst/>
            </a:prstGeom>
            <a:noFill/>
            <a:ln w="19050">
              <a:solidFill>
                <a:schemeClr val="folHlink"/>
              </a:solidFill>
              <a:miter lim="800000"/>
              <a:headEnd type="none" w="sm" len="sm"/>
              <a:tailEnd type="none" w="sm" len="sm"/>
            </a:ln>
            <a:effectLst/>
          </p:spPr>
        </p:pic>
        <p:pic>
          <p:nvPicPr>
            <p:cNvPr id="987143" name="Picture 7"/>
            <p:cNvPicPr>
              <a:picLocks noChangeAspect="1" noChangeArrowheads="1"/>
            </p:cNvPicPr>
            <p:nvPr/>
          </p:nvPicPr>
          <p:blipFill>
            <a:blip r:embed="rId4" cstate="print"/>
            <a:srcRect/>
            <a:stretch>
              <a:fillRect/>
            </a:stretch>
          </p:blipFill>
          <p:spPr bwMode="auto">
            <a:xfrm>
              <a:off x="4865688" y="1828800"/>
              <a:ext cx="1665287" cy="1665288"/>
            </a:xfrm>
            <a:prstGeom prst="rect">
              <a:avLst/>
            </a:prstGeom>
            <a:noFill/>
            <a:ln w="19050">
              <a:solidFill>
                <a:schemeClr val="folHlink"/>
              </a:solidFill>
              <a:miter lim="800000"/>
              <a:headEnd type="none" w="sm" len="sm"/>
              <a:tailEnd type="none" w="sm" len="sm"/>
            </a:ln>
            <a:effectLst/>
          </p:spPr>
        </p:pic>
        <p:pic>
          <p:nvPicPr>
            <p:cNvPr id="987144" name="Picture 8"/>
            <p:cNvPicPr>
              <a:picLocks noChangeAspect="1" noChangeArrowheads="1"/>
            </p:cNvPicPr>
            <p:nvPr/>
          </p:nvPicPr>
          <p:blipFill>
            <a:blip r:embed="rId5" cstate="print"/>
            <a:srcRect/>
            <a:stretch>
              <a:fillRect/>
            </a:stretch>
          </p:blipFill>
          <p:spPr bwMode="auto">
            <a:xfrm>
              <a:off x="7011988" y="1828800"/>
              <a:ext cx="1665287" cy="1665288"/>
            </a:xfrm>
            <a:prstGeom prst="rect">
              <a:avLst/>
            </a:prstGeom>
            <a:noFill/>
            <a:ln w="19050">
              <a:solidFill>
                <a:schemeClr val="folHlink"/>
              </a:solidFill>
              <a:miter lim="800000"/>
              <a:headEnd type="none" w="sm" len="sm"/>
              <a:tailEnd type="none" w="sm" len="sm"/>
            </a:ln>
            <a:effectLst/>
          </p:spPr>
        </p:pic>
        <p:pic>
          <p:nvPicPr>
            <p:cNvPr id="987145" name="Picture 9"/>
            <p:cNvPicPr>
              <a:picLocks noChangeAspect="1" noChangeArrowheads="1"/>
            </p:cNvPicPr>
            <p:nvPr/>
          </p:nvPicPr>
          <p:blipFill>
            <a:blip r:embed="rId6" cstate="print"/>
            <a:srcRect/>
            <a:stretch>
              <a:fillRect/>
            </a:stretch>
          </p:blipFill>
          <p:spPr bwMode="auto">
            <a:xfrm>
              <a:off x="446088" y="4191000"/>
              <a:ext cx="1665287" cy="1662113"/>
            </a:xfrm>
            <a:prstGeom prst="rect">
              <a:avLst/>
            </a:prstGeom>
            <a:noFill/>
            <a:ln w="19050">
              <a:solidFill>
                <a:schemeClr val="folHlink"/>
              </a:solidFill>
              <a:miter lim="800000"/>
              <a:headEnd type="none" w="sm" len="sm"/>
              <a:tailEnd type="none" w="sm" len="sm"/>
            </a:ln>
            <a:effectLst/>
          </p:spPr>
        </p:pic>
        <p:pic>
          <p:nvPicPr>
            <p:cNvPr id="987146" name="Picture 10"/>
            <p:cNvPicPr>
              <a:picLocks noChangeAspect="1" noChangeArrowheads="1"/>
            </p:cNvPicPr>
            <p:nvPr/>
          </p:nvPicPr>
          <p:blipFill>
            <a:blip r:embed="rId7" cstate="print"/>
            <a:srcRect/>
            <a:stretch>
              <a:fillRect/>
            </a:stretch>
          </p:blipFill>
          <p:spPr bwMode="auto">
            <a:xfrm>
              <a:off x="2617788" y="4191000"/>
              <a:ext cx="1665287" cy="1665288"/>
            </a:xfrm>
            <a:prstGeom prst="rect">
              <a:avLst/>
            </a:prstGeom>
            <a:noFill/>
            <a:ln w="19050">
              <a:solidFill>
                <a:schemeClr val="folHlink"/>
              </a:solidFill>
              <a:miter lim="800000"/>
              <a:headEnd type="none" w="sm" len="sm"/>
              <a:tailEnd type="none" w="sm" len="sm"/>
            </a:ln>
            <a:effectLst/>
          </p:spPr>
        </p:pic>
        <p:pic>
          <p:nvPicPr>
            <p:cNvPr id="987147" name="Picture 11"/>
            <p:cNvPicPr>
              <a:picLocks noChangeAspect="1" noChangeArrowheads="1"/>
            </p:cNvPicPr>
            <p:nvPr/>
          </p:nvPicPr>
          <p:blipFill>
            <a:blip r:embed="rId8" cstate="print"/>
            <a:srcRect/>
            <a:stretch>
              <a:fillRect/>
            </a:stretch>
          </p:blipFill>
          <p:spPr bwMode="auto">
            <a:xfrm>
              <a:off x="4865688" y="4191000"/>
              <a:ext cx="1665287" cy="1665288"/>
            </a:xfrm>
            <a:prstGeom prst="rect">
              <a:avLst/>
            </a:prstGeom>
            <a:noFill/>
            <a:ln w="19050">
              <a:solidFill>
                <a:schemeClr val="folHlink"/>
              </a:solidFill>
              <a:miter lim="800000"/>
              <a:headEnd type="none" w="sm" len="sm"/>
              <a:tailEnd type="none" w="sm" len="sm"/>
            </a:ln>
            <a:effectLst/>
          </p:spPr>
        </p:pic>
        <p:pic>
          <p:nvPicPr>
            <p:cNvPr id="987148" name="Picture 12"/>
            <p:cNvPicPr>
              <a:picLocks noChangeAspect="1" noChangeArrowheads="1"/>
            </p:cNvPicPr>
            <p:nvPr/>
          </p:nvPicPr>
          <p:blipFill>
            <a:blip r:embed="rId9" cstate="print"/>
            <a:srcRect/>
            <a:stretch>
              <a:fillRect/>
            </a:stretch>
          </p:blipFill>
          <p:spPr bwMode="auto">
            <a:xfrm>
              <a:off x="7010400" y="4191000"/>
              <a:ext cx="1665288" cy="1665288"/>
            </a:xfrm>
            <a:prstGeom prst="rect">
              <a:avLst/>
            </a:prstGeom>
            <a:noFill/>
            <a:ln w="19050">
              <a:solidFill>
                <a:schemeClr val="folHlink"/>
              </a:solidFill>
              <a:miter lim="800000"/>
              <a:headEnd type="none" w="sm" len="sm"/>
              <a:tailEnd type="none" w="sm" len="sm"/>
            </a:ln>
            <a:effectLst/>
          </p:spPr>
        </p:pic>
      </p:grpSp>
      <p:sp>
        <p:nvSpPr>
          <p:cNvPr id="987149" name="Text Box 13"/>
          <p:cNvSpPr txBox="1">
            <a:spLocks noChangeArrowheads="1"/>
          </p:cNvSpPr>
          <p:nvPr/>
        </p:nvSpPr>
        <p:spPr bwMode="auto">
          <a:xfrm>
            <a:off x="533400" y="1447800"/>
            <a:ext cx="1395413" cy="304800"/>
          </a:xfrm>
          <a:prstGeom prst="rect">
            <a:avLst/>
          </a:prstGeom>
          <a:noFill/>
          <a:ln w="12700">
            <a:noFill/>
            <a:miter lim="800000"/>
            <a:headEnd type="none" w="sm" len="sm"/>
            <a:tailEnd type="none" w="sm" len="sm"/>
          </a:ln>
          <a:effectLst/>
        </p:spPr>
        <p:txBody>
          <a:bodyPr wrap="none">
            <a:spAutoFit/>
          </a:bodyPr>
          <a:lstStyle/>
          <a:p>
            <a:r>
              <a:rPr lang="en-US" altLang="en-US"/>
              <a:t>Ideal step edge</a:t>
            </a:r>
          </a:p>
        </p:txBody>
      </p:sp>
      <p:sp>
        <p:nvSpPr>
          <p:cNvPr id="987150" name="Text Box 14"/>
          <p:cNvSpPr txBox="1">
            <a:spLocks noChangeArrowheads="1"/>
          </p:cNvSpPr>
          <p:nvPr/>
        </p:nvSpPr>
        <p:spPr bwMode="auto">
          <a:xfrm>
            <a:off x="2590800" y="1447800"/>
            <a:ext cx="1617663" cy="304800"/>
          </a:xfrm>
          <a:prstGeom prst="rect">
            <a:avLst/>
          </a:prstGeom>
          <a:noFill/>
          <a:ln w="12700">
            <a:noFill/>
            <a:miter lim="800000"/>
            <a:headEnd type="none" w="sm" len="sm"/>
            <a:tailEnd type="none" w="sm" len="sm"/>
          </a:ln>
          <a:effectLst/>
        </p:spPr>
        <p:txBody>
          <a:bodyPr wrap="none">
            <a:spAutoFit/>
          </a:bodyPr>
          <a:lstStyle/>
          <a:p>
            <a:r>
              <a:rPr lang="en-US" altLang="en-US"/>
              <a:t>Step edge + noise</a:t>
            </a:r>
          </a:p>
        </p:txBody>
      </p:sp>
      <p:sp>
        <p:nvSpPr>
          <p:cNvPr id="987151" name="Text Box 15"/>
          <p:cNvSpPr txBox="1">
            <a:spLocks noChangeArrowheads="1"/>
          </p:cNvSpPr>
          <p:nvPr/>
        </p:nvSpPr>
        <p:spPr bwMode="auto">
          <a:xfrm>
            <a:off x="2651125" y="1054100"/>
            <a:ext cx="1474788" cy="304800"/>
          </a:xfrm>
          <a:prstGeom prst="rect">
            <a:avLst/>
          </a:prstGeom>
          <a:noFill/>
          <a:ln w="12700">
            <a:noFill/>
            <a:miter lim="800000"/>
            <a:headEnd type="none" w="sm" len="sm"/>
            <a:tailEnd type="none" w="sm" len="sm"/>
          </a:ln>
          <a:effectLst/>
        </p:spPr>
        <p:txBody>
          <a:bodyPr wrap="none">
            <a:spAutoFit/>
          </a:bodyPr>
          <a:lstStyle/>
          <a:p>
            <a:r>
              <a:rPr lang="en-US" altLang="en-US"/>
              <a:t>Increasing noise</a:t>
            </a:r>
          </a:p>
        </p:txBody>
      </p:sp>
      <p:sp>
        <p:nvSpPr>
          <p:cNvPr id="987152" name="Line 16"/>
          <p:cNvSpPr>
            <a:spLocks noChangeShapeType="1"/>
          </p:cNvSpPr>
          <p:nvPr/>
        </p:nvSpPr>
        <p:spPr bwMode="auto">
          <a:xfrm>
            <a:off x="4114800" y="1219200"/>
            <a:ext cx="2438400" cy="0"/>
          </a:xfrm>
          <a:prstGeom prst="line">
            <a:avLst/>
          </a:prstGeom>
          <a:noFill/>
          <a:ln w="12700">
            <a:solidFill>
              <a:schemeClr val="tx1"/>
            </a:solidFill>
            <a:round/>
            <a:headEnd type="none" w="sm" len="sm"/>
            <a:tailEnd type="triangle" w="sm" len="sm"/>
          </a:ln>
          <a:effectLst/>
        </p:spPr>
        <p:txBody>
          <a:bodyPr wrap="none" anchor="ctr"/>
          <a:lstStyle/>
          <a:p>
            <a:endParaRPr lang="en-US"/>
          </a:p>
        </p:txBody>
      </p:sp>
    </p:spTree>
    <p:extLst>
      <p:ext uri="{BB962C8B-B14F-4D97-AF65-F5344CB8AC3E}">
        <p14:creationId xmlns:p14="http://schemas.microsoft.com/office/powerpoint/2010/main" val="3294453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018" name="Rectangle 2"/>
          <p:cNvSpPr>
            <a:spLocks noGrp="1" noChangeArrowheads="1"/>
          </p:cNvSpPr>
          <p:nvPr>
            <p:ph type="title"/>
          </p:nvPr>
        </p:nvSpPr>
        <p:spPr>
          <a:xfrm>
            <a:off x="4714875" y="285750"/>
            <a:ext cx="4429125" cy="609600"/>
          </a:xfrm>
        </p:spPr>
        <p:txBody>
          <a:bodyPr/>
          <a:lstStyle/>
          <a:p>
            <a:r>
              <a:rPr lang="en-US" altLang="en-US" dirty="0"/>
              <a:t>Edge Detection: Typical</a:t>
            </a:r>
          </a:p>
        </p:txBody>
      </p:sp>
      <p:sp>
        <p:nvSpPr>
          <p:cNvPr id="982019" name="Rectangle 3"/>
          <p:cNvSpPr>
            <a:spLocks noGrp="1" noChangeArrowheads="1"/>
          </p:cNvSpPr>
          <p:nvPr>
            <p:ph type="body" idx="1"/>
          </p:nvPr>
        </p:nvSpPr>
        <p:spPr>
          <a:xfrm>
            <a:off x="609600" y="1143000"/>
            <a:ext cx="7848600" cy="2362200"/>
          </a:xfrm>
        </p:spPr>
        <p:txBody>
          <a:bodyPr/>
          <a:lstStyle/>
          <a:p>
            <a:r>
              <a:rPr lang="en-US" altLang="en-US" dirty="0"/>
              <a:t>Noise Smoothing</a:t>
            </a:r>
          </a:p>
          <a:p>
            <a:pPr lvl="1"/>
            <a:r>
              <a:rPr lang="en-US" altLang="en-US" dirty="0"/>
              <a:t>Suppress as much noise as possible while retaining ‘true’ edges</a:t>
            </a:r>
          </a:p>
          <a:p>
            <a:pPr lvl="1"/>
            <a:r>
              <a:rPr lang="en-US" altLang="en-US" dirty="0"/>
              <a:t>In the absence of other information, assume ‘white’ noise with a Gaussian distribution</a:t>
            </a:r>
          </a:p>
          <a:p>
            <a:r>
              <a:rPr lang="en-US" altLang="en-US" dirty="0"/>
              <a:t>Edge Enhancement</a:t>
            </a:r>
          </a:p>
          <a:p>
            <a:pPr lvl="1"/>
            <a:r>
              <a:rPr lang="en-US" altLang="en-US" dirty="0">
                <a:solidFill>
                  <a:schemeClr val="tx1"/>
                </a:solidFill>
              </a:rPr>
              <a:t>Design a filter that responds to edges; filter output high are edge pixels and low elsewhere</a:t>
            </a:r>
          </a:p>
          <a:p>
            <a:r>
              <a:rPr lang="en-US" altLang="en-US" dirty="0">
                <a:solidFill>
                  <a:schemeClr val="tx1"/>
                </a:solidFill>
              </a:rPr>
              <a:t>Edge Localization</a:t>
            </a:r>
          </a:p>
          <a:p>
            <a:pPr lvl="1"/>
            <a:r>
              <a:rPr lang="en-US" altLang="en-US" dirty="0">
                <a:solidFill>
                  <a:schemeClr val="tx1"/>
                </a:solidFill>
              </a:rPr>
              <a:t>Determine which edge pixels should be discarded as noise and which should be retained</a:t>
            </a:r>
          </a:p>
          <a:p>
            <a:pPr lvl="2"/>
            <a:r>
              <a:rPr lang="en-US" altLang="en-US" dirty="0">
                <a:solidFill>
                  <a:schemeClr val="tx1"/>
                </a:solidFill>
              </a:rPr>
              <a:t>thin wide edges to 1-pixel width (</a:t>
            </a:r>
            <a:r>
              <a:rPr lang="en-US" altLang="en-US" dirty="0" err="1">
                <a:solidFill>
                  <a:schemeClr val="tx1"/>
                </a:solidFill>
              </a:rPr>
              <a:t>nonmaximum</a:t>
            </a:r>
            <a:r>
              <a:rPr lang="en-US" altLang="en-US" dirty="0">
                <a:solidFill>
                  <a:schemeClr val="tx1"/>
                </a:solidFill>
              </a:rPr>
              <a:t> suppression)</a:t>
            </a:r>
          </a:p>
          <a:p>
            <a:pPr lvl="2"/>
            <a:r>
              <a:rPr lang="en-US" altLang="en-US" dirty="0">
                <a:solidFill>
                  <a:schemeClr val="tx1"/>
                </a:solidFill>
              </a:rPr>
              <a:t>establish minimum value to declare a local maximum from edge filter to be an edge (</a:t>
            </a:r>
            <a:r>
              <a:rPr lang="en-US" altLang="en-US" dirty="0" err="1">
                <a:solidFill>
                  <a:schemeClr val="tx1"/>
                </a:solidFill>
              </a:rPr>
              <a:t>thresholding</a:t>
            </a:r>
            <a:r>
              <a:rPr lang="en-US" altLang="en-US" dirty="0">
                <a:solidFill>
                  <a:schemeClr val="tx1"/>
                </a:solidFill>
              </a:rPr>
              <a:t>)</a:t>
            </a:r>
            <a:endParaRPr lang="en-US" altLang="en-US" dirty="0">
              <a:solidFill>
                <a:schemeClr val="tx1"/>
              </a:solidFill>
              <a:latin typeface="TimesNewRoman"/>
            </a:endParaRPr>
          </a:p>
          <a:p>
            <a:pPr lvl="1"/>
            <a:endParaRPr lang="en-US" altLang="en-US" dirty="0">
              <a:solidFill>
                <a:schemeClr val="tx1"/>
              </a:solidFill>
              <a:latin typeface="TimesNewRoman"/>
            </a:endParaRPr>
          </a:p>
          <a:p>
            <a:pPr lvl="1"/>
            <a:endParaRPr lang="en-US" altLang="en-US" dirty="0">
              <a:solidFill>
                <a:schemeClr val="tx1"/>
              </a:solidFill>
              <a:latin typeface="TimesNewRoman"/>
            </a:endParaRPr>
          </a:p>
          <a:p>
            <a:pPr lvl="1"/>
            <a:endParaRPr lang="en-US" altLang="en-US" dirty="0"/>
          </a:p>
        </p:txBody>
      </p:sp>
    </p:spTree>
    <p:extLst>
      <p:ext uri="{BB962C8B-B14F-4D97-AF65-F5344CB8AC3E}">
        <p14:creationId xmlns:p14="http://schemas.microsoft.com/office/powerpoint/2010/main" val="389845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20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20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820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20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201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8201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8201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8201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820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2019"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2" name="Rectangle 2"/>
          <p:cNvSpPr>
            <a:spLocks noGrp="1" noChangeArrowheads="1"/>
          </p:cNvSpPr>
          <p:nvPr>
            <p:ph type="title"/>
          </p:nvPr>
        </p:nvSpPr>
        <p:spPr>
          <a:xfrm>
            <a:off x="6934200" y="285750"/>
            <a:ext cx="2219325" cy="609600"/>
          </a:xfrm>
        </p:spPr>
        <p:txBody>
          <a:bodyPr/>
          <a:lstStyle/>
          <a:p>
            <a:r>
              <a:rPr lang="en-US" altLang="en-US"/>
              <a:t>Real Image</a:t>
            </a:r>
          </a:p>
        </p:txBody>
      </p:sp>
      <p:sp>
        <p:nvSpPr>
          <p:cNvPr id="988163" name="Rectangle 3"/>
          <p:cNvSpPr>
            <a:spLocks noGrp="1" noChangeArrowheads="1"/>
          </p:cNvSpPr>
          <p:nvPr>
            <p:ph type="body" idx="1"/>
          </p:nvPr>
        </p:nvSpPr>
        <p:spPr/>
        <p:txBody>
          <a:bodyPr/>
          <a:lstStyle/>
          <a:p>
            <a:endParaRPr lang="en-US" altLang="en-US"/>
          </a:p>
        </p:txBody>
      </p:sp>
      <p:pic>
        <p:nvPicPr>
          <p:cNvPr id="988164" name="Picture 4"/>
          <p:cNvPicPr>
            <a:picLocks noChangeAspect="1" noChangeArrowheads="1"/>
          </p:cNvPicPr>
          <p:nvPr/>
        </p:nvPicPr>
        <p:blipFill>
          <a:blip r:embed="rId2" cstate="print"/>
          <a:srcRect/>
          <a:stretch>
            <a:fillRect/>
          </a:stretch>
        </p:blipFill>
        <p:spPr bwMode="auto">
          <a:xfrm>
            <a:off x="1295400" y="1295400"/>
            <a:ext cx="2971800" cy="2667000"/>
          </a:xfrm>
          <a:prstGeom prst="rect">
            <a:avLst/>
          </a:prstGeom>
          <a:noFill/>
          <a:ln w="28575">
            <a:solidFill>
              <a:schemeClr val="folHlink"/>
            </a:solidFill>
            <a:miter lim="800000"/>
            <a:headEnd type="none" w="sm" len="sm"/>
            <a:tailEnd type="none" w="sm" len="sm"/>
          </a:ln>
          <a:effectLst/>
        </p:spPr>
      </p:pic>
      <p:pic>
        <p:nvPicPr>
          <p:cNvPr id="988165" name="Picture 5"/>
          <p:cNvPicPr>
            <a:picLocks noChangeAspect="1" noChangeArrowheads="1"/>
          </p:cNvPicPr>
          <p:nvPr/>
        </p:nvPicPr>
        <p:blipFill>
          <a:blip r:embed="rId3" cstate="print"/>
          <a:srcRect/>
          <a:stretch>
            <a:fillRect/>
          </a:stretch>
        </p:blipFill>
        <p:spPr bwMode="auto">
          <a:xfrm>
            <a:off x="2895600" y="4114800"/>
            <a:ext cx="2876550" cy="2581275"/>
          </a:xfrm>
          <a:prstGeom prst="rect">
            <a:avLst/>
          </a:prstGeom>
          <a:noFill/>
          <a:ln w="28575">
            <a:solidFill>
              <a:schemeClr val="folHlink"/>
            </a:solidFill>
            <a:miter lim="800000"/>
            <a:headEnd type="none" w="sm" len="sm"/>
            <a:tailEnd type="none" w="sm" len="sm"/>
          </a:ln>
          <a:effectLst/>
        </p:spPr>
      </p:pic>
      <p:pic>
        <p:nvPicPr>
          <p:cNvPr id="988166" name="Picture 6"/>
          <p:cNvPicPr>
            <a:picLocks noChangeAspect="1" noChangeArrowheads="1"/>
          </p:cNvPicPr>
          <p:nvPr/>
        </p:nvPicPr>
        <p:blipFill>
          <a:blip r:embed="rId4" cstate="print"/>
          <a:srcRect l="946" t="3406" r="3406" b="3935"/>
          <a:stretch>
            <a:fillRect/>
          </a:stretch>
        </p:blipFill>
        <p:spPr bwMode="auto">
          <a:xfrm>
            <a:off x="4505325" y="1346200"/>
            <a:ext cx="3273425" cy="2571750"/>
          </a:xfrm>
          <a:prstGeom prst="rect">
            <a:avLst/>
          </a:prstGeom>
          <a:noFill/>
          <a:ln w="28575">
            <a:solidFill>
              <a:schemeClr val="folHlink"/>
            </a:solidFill>
            <a:miter lim="800000"/>
            <a:headEnd type="none" w="sm" len="sm"/>
            <a:tailEnd type="none" w="sm" len="sm"/>
          </a:ln>
          <a:effectLst/>
        </p:spPr>
      </p:pic>
    </p:spTree>
    <p:extLst>
      <p:ext uri="{BB962C8B-B14F-4D97-AF65-F5344CB8AC3E}">
        <p14:creationId xmlns:p14="http://schemas.microsoft.com/office/powerpoint/2010/main" val="13250391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066" name="Rectangle 2"/>
          <p:cNvSpPr>
            <a:spLocks noGrp="1" noChangeArrowheads="1"/>
          </p:cNvSpPr>
          <p:nvPr>
            <p:ph type="title"/>
          </p:nvPr>
        </p:nvSpPr>
        <p:spPr>
          <a:xfrm>
            <a:off x="5705475" y="285750"/>
            <a:ext cx="3438525" cy="609600"/>
          </a:xfrm>
        </p:spPr>
        <p:txBody>
          <a:bodyPr/>
          <a:lstStyle/>
          <a:p>
            <a:r>
              <a:rPr lang="en-US" altLang="en-US"/>
              <a:t>Gradient Methods</a:t>
            </a:r>
          </a:p>
        </p:txBody>
      </p:sp>
      <p:grpSp>
        <p:nvGrpSpPr>
          <p:cNvPr id="16" name="Group 15"/>
          <p:cNvGrpSpPr/>
          <p:nvPr/>
        </p:nvGrpSpPr>
        <p:grpSpPr>
          <a:xfrm>
            <a:off x="1447800" y="1489075"/>
            <a:ext cx="6954838" cy="4846638"/>
            <a:chOff x="1447800" y="1489075"/>
            <a:chExt cx="6954838" cy="4846638"/>
          </a:xfrm>
        </p:grpSpPr>
        <p:sp>
          <p:nvSpPr>
            <p:cNvPr id="984068" name="Line 4"/>
            <p:cNvSpPr>
              <a:spLocks noChangeShapeType="1"/>
            </p:cNvSpPr>
            <p:nvPr/>
          </p:nvSpPr>
          <p:spPr bwMode="auto">
            <a:xfrm>
              <a:off x="1463675" y="3535363"/>
              <a:ext cx="2819400" cy="0"/>
            </a:xfrm>
            <a:prstGeom prst="line">
              <a:avLst/>
            </a:prstGeom>
            <a:noFill/>
            <a:ln w="9525">
              <a:solidFill>
                <a:schemeClr val="tx1"/>
              </a:solidFill>
              <a:round/>
              <a:headEnd/>
              <a:tailEnd type="triangle" w="med" len="med"/>
            </a:ln>
            <a:effectLst/>
          </p:spPr>
          <p:txBody>
            <a:bodyPr/>
            <a:lstStyle/>
            <a:p>
              <a:endParaRPr lang="en-US"/>
            </a:p>
          </p:txBody>
        </p:sp>
        <p:sp>
          <p:nvSpPr>
            <p:cNvPr id="984069" name="Line 5"/>
            <p:cNvSpPr>
              <a:spLocks noChangeShapeType="1"/>
            </p:cNvSpPr>
            <p:nvPr/>
          </p:nvSpPr>
          <p:spPr bwMode="auto">
            <a:xfrm flipV="1">
              <a:off x="2911475" y="1554163"/>
              <a:ext cx="0" cy="2362200"/>
            </a:xfrm>
            <a:prstGeom prst="line">
              <a:avLst/>
            </a:prstGeom>
            <a:noFill/>
            <a:ln w="9525">
              <a:solidFill>
                <a:schemeClr val="tx1"/>
              </a:solidFill>
              <a:round/>
              <a:headEnd/>
              <a:tailEnd type="triangle" w="med" len="med"/>
            </a:ln>
            <a:effectLst/>
          </p:spPr>
          <p:txBody>
            <a:bodyPr/>
            <a:lstStyle/>
            <a:p>
              <a:endParaRPr lang="en-US"/>
            </a:p>
          </p:txBody>
        </p:sp>
        <p:sp>
          <p:nvSpPr>
            <p:cNvPr id="984070" name="Text Box 6"/>
            <p:cNvSpPr txBox="1">
              <a:spLocks noChangeArrowheads="1"/>
            </p:cNvSpPr>
            <p:nvPr/>
          </p:nvSpPr>
          <p:spPr bwMode="auto">
            <a:xfrm>
              <a:off x="1828800" y="1489075"/>
              <a:ext cx="725488" cy="457200"/>
            </a:xfrm>
            <a:prstGeom prst="rect">
              <a:avLst/>
            </a:prstGeom>
            <a:noFill/>
            <a:ln w="9525">
              <a:noFill/>
              <a:miter lim="800000"/>
              <a:headEnd/>
              <a:tailEnd/>
            </a:ln>
            <a:effectLst/>
          </p:spPr>
          <p:txBody>
            <a:bodyPr wrap="none">
              <a:spAutoFit/>
            </a:bodyPr>
            <a:lstStyle/>
            <a:p>
              <a:r>
                <a:rPr lang="en-US" altLang="en-US" sz="2400"/>
                <a:t>F(x)</a:t>
              </a:r>
            </a:p>
          </p:txBody>
        </p:sp>
        <p:sp>
          <p:nvSpPr>
            <p:cNvPr id="984071" name="Text Box 7"/>
            <p:cNvSpPr txBox="1">
              <a:spLocks noChangeArrowheads="1"/>
            </p:cNvSpPr>
            <p:nvPr/>
          </p:nvSpPr>
          <p:spPr bwMode="auto">
            <a:xfrm>
              <a:off x="4114800" y="3622675"/>
              <a:ext cx="336550" cy="457200"/>
            </a:xfrm>
            <a:prstGeom prst="rect">
              <a:avLst/>
            </a:prstGeom>
            <a:noFill/>
            <a:ln w="9525">
              <a:noFill/>
              <a:miter lim="800000"/>
              <a:headEnd/>
              <a:tailEnd/>
            </a:ln>
            <a:effectLst/>
          </p:spPr>
          <p:txBody>
            <a:bodyPr wrap="none">
              <a:spAutoFit/>
            </a:bodyPr>
            <a:lstStyle/>
            <a:p>
              <a:r>
                <a:rPr lang="en-US" altLang="en-US" sz="2400"/>
                <a:t>x</a:t>
              </a:r>
            </a:p>
          </p:txBody>
        </p:sp>
        <p:sp>
          <p:nvSpPr>
            <p:cNvPr id="984072" name="Freeform 8"/>
            <p:cNvSpPr>
              <a:spLocks/>
            </p:cNvSpPr>
            <p:nvPr/>
          </p:nvSpPr>
          <p:spPr bwMode="auto">
            <a:xfrm>
              <a:off x="1920875" y="1884363"/>
              <a:ext cx="2057400" cy="1422400"/>
            </a:xfrm>
            <a:custGeom>
              <a:avLst/>
              <a:gdLst/>
              <a:ahLst/>
              <a:cxnLst>
                <a:cxn ang="0">
                  <a:pos x="0" y="800"/>
                </a:cxn>
                <a:cxn ang="0">
                  <a:pos x="480" y="800"/>
                </a:cxn>
                <a:cxn ang="0">
                  <a:pos x="816" y="128"/>
                </a:cxn>
                <a:cxn ang="0">
                  <a:pos x="1344" y="32"/>
                </a:cxn>
              </a:cxnLst>
              <a:rect l="0" t="0" r="r" b="b"/>
              <a:pathLst>
                <a:path w="1344" h="912">
                  <a:moveTo>
                    <a:pt x="0" y="800"/>
                  </a:moveTo>
                  <a:cubicBezTo>
                    <a:pt x="172" y="856"/>
                    <a:pt x="344" y="912"/>
                    <a:pt x="480" y="800"/>
                  </a:cubicBezTo>
                  <a:cubicBezTo>
                    <a:pt x="616" y="688"/>
                    <a:pt x="672" y="256"/>
                    <a:pt x="816" y="128"/>
                  </a:cubicBezTo>
                  <a:cubicBezTo>
                    <a:pt x="960" y="0"/>
                    <a:pt x="1152" y="16"/>
                    <a:pt x="1344" y="32"/>
                  </a:cubicBezTo>
                </a:path>
              </a:pathLst>
            </a:custGeom>
            <a:noFill/>
            <a:ln w="9525">
              <a:solidFill>
                <a:schemeClr val="tx1"/>
              </a:solidFill>
              <a:round/>
              <a:headEnd/>
              <a:tailEnd/>
            </a:ln>
            <a:effectLst/>
          </p:spPr>
          <p:txBody>
            <a:bodyPr/>
            <a:lstStyle/>
            <a:p>
              <a:endParaRPr lang="en-US"/>
            </a:p>
          </p:txBody>
        </p:sp>
        <p:sp>
          <p:nvSpPr>
            <p:cNvPr id="984073" name="Line 9"/>
            <p:cNvSpPr>
              <a:spLocks noChangeShapeType="1"/>
            </p:cNvSpPr>
            <p:nvPr/>
          </p:nvSpPr>
          <p:spPr bwMode="auto">
            <a:xfrm>
              <a:off x="1447800" y="5791200"/>
              <a:ext cx="2819400" cy="0"/>
            </a:xfrm>
            <a:prstGeom prst="line">
              <a:avLst/>
            </a:prstGeom>
            <a:noFill/>
            <a:ln w="9525">
              <a:solidFill>
                <a:schemeClr val="tx1"/>
              </a:solidFill>
              <a:round/>
              <a:headEnd/>
              <a:tailEnd type="triangle" w="med" len="med"/>
            </a:ln>
            <a:effectLst/>
          </p:spPr>
          <p:txBody>
            <a:bodyPr/>
            <a:lstStyle/>
            <a:p>
              <a:endParaRPr lang="en-US"/>
            </a:p>
          </p:txBody>
        </p:sp>
        <p:sp>
          <p:nvSpPr>
            <p:cNvPr id="984074" name="Line 10"/>
            <p:cNvSpPr>
              <a:spLocks noChangeShapeType="1"/>
            </p:cNvSpPr>
            <p:nvPr/>
          </p:nvSpPr>
          <p:spPr bwMode="auto">
            <a:xfrm flipV="1">
              <a:off x="2895600" y="4038600"/>
              <a:ext cx="0" cy="2133600"/>
            </a:xfrm>
            <a:prstGeom prst="line">
              <a:avLst/>
            </a:prstGeom>
            <a:noFill/>
            <a:ln w="9525">
              <a:solidFill>
                <a:schemeClr val="tx1"/>
              </a:solidFill>
              <a:round/>
              <a:headEnd/>
              <a:tailEnd type="triangle" w="med" len="med"/>
            </a:ln>
            <a:effectLst/>
          </p:spPr>
          <p:txBody>
            <a:bodyPr/>
            <a:lstStyle/>
            <a:p>
              <a:endParaRPr lang="en-US"/>
            </a:p>
          </p:txBody>
        </p:sp>
        <p:sp>
          <p:nvSpPr>
            <p:cNvPr id="984075" name="Text Box 11"/>
            <p:cNvSpPr txBox="1">
              <a:spLocks noChangeArrowheads="1"/>
            </p:cNvSpPr>
            <p:nvPr/>
          </p:nvSpPr>
          <p:spPr bwMode="auto">
            <a:xfrm>
              <a:off x="1828800" y="4003675"/>
              <a:ext cx="793750" cy="457200"/>
            </a:xfrm>
            <a:prstGeom prst="rect">
              <a:avLst/>
            </a:prstGeom>
            <a:noFill/>
            <a:ln w="9525">
              <a:noFill/>
              <a:miter lim="800000"/>
              <a:headEnd/>
              <a:tailEnd/>
            </a:ln>
            <a:effectLst/>
          </p:spPr>
          <p:txBody>
            <a:bodyPr wrap="none">
              <a:spAutoFit/>
            </a:bodyPr>
            <a:lstStyle/>
            <a:p>
              <a:r>
                <a:rPr lang="en-US" altLang="en-US" sz="2400"/>
                <a:t>F’(x)</a:t>
              </a:r>
            </a:p>
          </p:txBody>
        </p:sp>
        <p:sp>
          <p:nvSpPr>
            <p:cNvPr id="984076" name="Text Box 12"/>
            <p:cNvSpPr txBox="1">
              <a:spLocks noChangeArrowheads="1"/>
            </p:cNvSpPr>
            <p:nvPr/>
          </p:nvSpPr>
          <p:spPr bwMode="auto">
            <a:xfrm>
              <a:off x="4098925" y="5878513"/>
              <a:ext cx="336550" cy="457200"/>
            </a:xfrm>
            <a:prstGeom prst="rect">
              <a:avLst/>
            </a:prstGeom>
            <a:noFill/>
            <a:ln w="9525">
              <a:noFill/>
              <a:miter lim="800000"/>
              <a:headEnd/>
              <a:tailEnd/>
            </a:ln>
            <a:effectLst/>
          </p:spPr>
          <p:txBody>
            <a:bodyPr wrap="none">
              <a:spAutoFit/>
            </a:bodyPr>
            <a:lstStyle/>
            <a:p>
              <a:r>
                <a:rPr lang="en-US" altLang="en-US" sz="2400"/>
                <a:t>x</a:t>
              </a:r>
            </a:p>
          </p:txBody>
        </p:sp>
        <p:sp>
          <p:nvSpPr>
            <p:cNvPr id="984077" name="Freeform 13"/>
            <p:cNvSpPr>
              <a:spLocks/>
            </p:cNvSpPr>
            <p:nvPr/>
          </p:nvSpPr>
          <p:spPr bwMode="auto">
            <a:xfrm>
              <a:off x="1981200" y="4559300"/>
              <a:ext cx="1981200" cy="1231900"/>
            </a:xfrm>
            <a:custGeom>
              <a:avLst/>
              <a:gdLst/>
              <a:ahLst/>
              <a:cxnLst>
                <a:cxn ang="0">
                  <a:pos x="0" y="776"/>
                </a:cxn>
                <a:cxn ang="0">
                  <a:pos x="432" y="728"/>
                </a:cxn>
                <a:cxn ang="0">
                  <a:pos x="576" y="8"/>
                </a:cxn>
                <a:cxn ang="0">
                  <a:pos x="720" y="680"/>
                </a:cxn>
                <a:cxn ang="0">
                  <a:pos x="1248" y="776"/>
                </a:cxn>
              </a:cxnLst>
              <a:rect l="0" t="0" r="r" b="b"/>
              <a:pathLst>
                <a:path w="1248" h="856">
                  <a:moveTo>
                    <a:pt x="0" y="776"/>
                  </a:moveTo>
                  <a:cubicBezTo>
                    <a:pt x="168" y="816"/>
                    <a:pt x="336" y="856"/>
                    <a:pt x="432" y="728"/>
                  </a:cubicBezTo>
                  <a:cubicBezTo>
                    <a:pt x="528" y="600"/>
                    <a:pt x="528" y="16"/>
                    <a:pt x="576" y="8"/>
                  </a:cubicBezTo>
                  <a:cubicBezTo>
                    <a:pt x="624" y="0"/>
                    <a:pt x="608" y="552"/>
                    <a:pt x="720" y="680"/>
                  </a:cubicBezTo>
                  <a:cubicBezTo>
                    <a:pt x="832" y="808"/>
                    <a:pt x="1040" y="792"/>
                    <a:pt x="1248" y="776"/>
                  </a:cubicBezTo>
                </a:path>
              </a:pathLst>
            </a:custGeom>
            <a:noFill/>
            <a:ln w="9525">
              <a:solidFill>
                <a:schemeClr val="tx1"/>
              </a:solidFill>
              <a:round/>
              <a:headEnd/>
              <a:tailEnd/>
            </a:ln>
            <a:effectLst/>
          </p:spPr>
          <p:txBody>
            <a:bodyPr/>
            <a:lstStyle/>
            <a:p>
              <a:endParaRPr lang="en-US"/>
            </a:p>
          </p:txBody>
        </p:sp>
        <p:sp>
          <p:nvSpPr>
            <p:cNvPr id="984078" name="Text Box 14"/>
            <p:cNvSpPr txBox="1">
              <a:spLocks noChangeArrowheads="1"/>
            </p:cNvSpPr>
            <p:nvPr/>
          </p:nvSpPr>
          <p:spPr bwMode="auto">
            <a:xfrm>
              <a:off x="5241925" y="2525713"/>
              <a:ext cx="3160713" cy="457200"/>
            </a:xfrm>
            <a:prstGeom prst="rect">
              <a:avLst/>
            </a:prstGeom>
            <a:noFill/>
            <a:ln w="9525">
              <a:noFill/>
              <a:miter lim="800000"/>
              <a:headEnd/>
              <a:tailEnd/>
            </a:ln>
            <a:effectLst/>
          </p:spPr>
          <p:txBody>
            <a:bodyPr wrap="none">
              <a:spAutoFit/>
            </a:bodyPr>
            <a:lstStyle/>
            <a:p>
              <a:r>
                <a:rPr lang="en-US" altLang="en-US" sz="2400"/>
                <a:t>Edge= sharp variation</a:t>
              </a:r>
            </a:p>
          </p:txBody>
        </p:sp>
        <p:sp>
          <p:nvSpPr>
            <p:cNvPr id="984079" name="AutoShape 15"/>
            <p:cNvSpPr>
              <a:spLocks noChangeArrowheads="1"/>
            </p:cNvSpPr>
            <p:nvPr/>
          </p:nvSpPr>
          <p:spPr bwMode="auto">
            <a:xfrm>
              <a:off x="6629400" y="3429000"/>
              <a:ext cx="228600" cy="685800"/>
            </a:xfrm>
            <a:prstGeom prst="downArrow">
              <a:avLst>
                <a:gd name="adj1" fmla="val 50000"/>
                <a:gd name="adj2" fmla="val 75000"/>
              </a:avLst>
            </a:prstGeom>
            <a:solidFill>
              <a:schemeClr val="accent1"/>
            </a:solidFill>
            <a:ln w="9525">
              <a:solidFill>
                <a:schemeClr val="tx1"/>
              </a:solidFill>
              <a:miter lim="800000"/>
              <a:headEnd/>
              <a:tailEnd/>
            </a:ln>
            <a:effectLst/>
          </p:spPr>
          <p:txBody>
            <a:bodyPr wrap="none" anchor="ctr"/>
            <a:lstStyle/>
            <a:p>
              <a:endParaRPr lang="en-US"/>
            </a:p>
          </p:txBody>
        </p:sp>
        <p:sp>
          <p:nvSpPr>
            <p:cNvPr id="984080" name="Text Box 16"/>
            <p:cNvSpPr txBox="1">
              <a:spLocks noChangeArrowheads="1"/>
            </p:cNvSpPr>
            <p:nvPr/>
          </p:nvSpPr>
          <p:spPr bwMode="auto">
            <a:xfrm>
              <a:off x="5318125" y="4583113"/>
              <a:ext cx="2930525" cy="457200"/>
            </a:xfrm>
            <a:prstGeom prst="rect">
              <a:avLst/>
            </a:prstGeom>
            <a:noFill/>
            <a:ln w="9525">
              <a:noFill/>
              <a:miter lim="800000"/>
              <a:headEnd/>
              <a:tailEnd/>
            </a:ln>
            <a:effectLst/>
          </p:spPr>
          <p:txBody>
            <a:bodyPr wrap="none">
              <a:spAutoFit/>
            </a:bodyPr>
            <a:lstStyle/>
            <a:p>
              <a:r>
                <a:rPr lang="en-US" altLang="en-US" sz="2400" dirty="0"/>
                <a:t>Large first derivative</a:t>
              </a:r>
            </a:p>
          </p:txBody>
        </p:sp>
      </p:grpSp>
    </p:spTree>
    <p:extLst>
      <p:ext uri="{BB962C8B-B14F-4D97-AF65-F5344CB8AC3E}">
        <p14:creationId xmlns:p14="http://schemas.microsoft.com/office/powerpoint/2010/main" val="4123617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91D2-4E1A-D44A-8993-6DE81619B1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69580C8-2F71-5342-9B3F-949A2BFBBBB5}"/>
              </a:ext>
            </a:extLst>
          </p:cNvPr>
          <p:cNvSpPr>
            <a:spLocks noGrp="1"/>
          </p:cNvSpPr>
          <p:nvPr>
            <p:ph idx="1"/>
          </p:nvPr>
        </p:nvSpPr>
        <p:spPr/>
        <p:txBody>
          <a:bodyPr/>
          <a:lstStyle/>
          <a:p>
            <a:r>
              <a:rPr lang="en-US" dirty="0"/>
              <a:t>Convolution: an Introduction</a:t>
            </a:r>
          </a:p>
          <a:p>
            <a:r>
              <a:rPr lang="en-US" dirty="0"/>
              <a:t>Image Enhancement: Noise Reduction (1)</a:t>
            </a:r>
          </a:p>
          <a:p>
            <a:r>
              <a:rPr lang="en-US" dirty="0"/>
              <a:t>Convolution: a Revisit</a:t>
            </a:r>
          </a:p>
          <a:p>
            <a:r>
              <a:rPr lang="en-US" dirty="0"/>
              <a:t>Image Enhancement: Noise Reduction (2)</a:t>
            </a:r>
          </a:p>
          <a:p>
            <a:r>
              <a:rPr lang="en-US" dirty="0"/>
              <a:t>Edge Detection</a:t>
            </a:r>
          </a:p>
          <a:p>
            <a:r>
              <a:rPr lang="en-US" dirty="0"/>
              <a:t>An Example: SIFT</a:t>
            </a:r>
          </a:p>
        </p:txBody>
      </p:sp>
      <p:sp>
        <p:nvSpPr>
          <p:cNvPr id="4" name="Right Arrow 3">
            <a:extLst>
              <a:ext uri="{FF2B5EF4-FFF2-40B4-BE49-F238E27FC236}">
                <a16:creationId xmlns:a16="http://schemas.microsoft.com/office/drawing/2014/main" id="{F4101DDC-4288-B94F-94E5-EC338BA0C50F}"/>
              </a:ext>
            </a:extLst>
          </p:cNvPr>
          <p:cNvSpPr/>
          <p:nvPr/>
        </p:nvSpPr>
        <p:spPr bwMode="auto">
          <a:xfrm>
            <a:off x="152400" y="1828800"/>
            <a:ext cx="495300" cy="381000"/>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3490586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6" name="Rectangle 2"/>
          <p:cNvSpPr>
            <a:spLocks noGrp="1" noChangeArrowheads="1"/>
          </p:cNvSpPr>
          <p:nvPr>
            <p:ph type="title"/>
          </p:nvPr>
        </p:nvSpPr>
        <p:spPr/>
        <p:txBody>
          <a:bodyPr/>
          <a:lstStyle/>
          <a:p>
            <a:r>
              <a:rPr lang="en-US" altLang="en-US" dirty="0"/>
              <a:t>Gradient of a Function</a:t>
            </a:r>
          </a:p>
        </p:txBody>
      </p:sp>
      <p:sp>
        <p:nvSpPr>
          <p:cNvPr id="989187" name="Rectangle 3"/>
          <p:cNvSpPr>
            <a:spLocks noGrp="1" noChangeArrowheads="1"/>
          </p:cNvSpPr>
          <p:nvPr>
            <p:ph type="body" idx="1"/>
          </p:nvPr>
        </p:nvSpPr>
        <p:spPr>
          <a:xfrm>
            <a:off x="457200" y="1143000"/>
            <a:ext cx="7848600" cy="2362200"/>
          </a:xfrm>
        </p:spPr>
        <p:txBody>
          <a:bodyPr/>
          <a:lstStyle/>
          <a:p>
            <a:r>
              <a:rPr lang="en-US" altLang="en-US" dirty="0"/>
              <a:t>Assume f is a continuous function in (</a:t>
            </a:r>
            <a:r>
              <a:rPr lang="en-US" altLang="en-US" dirty="0" err="1"/>
              <a:t>x,y</a:t>
            </a:r>
            <a:r>
              <a:rPr lang="en-US" altLang="en-US" dirty="0"/>
              <a:t>). Then</a:t>
            </a:r>
          </a:p>
          <a:p>
            <a:endParaRPr lang="en-US" altLang="en-US" dirty="0"/>
          </a:p>
          <a:p>
            <a:endParaRPr lang="en-US" altLang="en-US" dirty="0"/>
          </a:p>
          <a:p>
            <a:endParaRPr lang="en-US" altLang="en-US" dirty="0"/>
          </a:p>
          <a:p>
            <a:r>
              <a:rPr lang="en-US" altLang="en-US" dirty="0"/>
              <a:t>are the rates of change of the function f in the x and y directions, respectively.</a:t>
            </a:r>
          </a:p>
          <a:p>
            <a:r>
              <a:rPr lang="en-US" altLang="en-US" dirty="0"/>
              <a:t>The vector (</a:t>
            </a:r>
            <a:r>
              <a:rPr lang="en-US" altLang="en-US" dirty="0" err="1">
                <a:latin typeface="Symbol" pitchFamily="18" charset="2"/>
              </a:rPr>
              <a:t>D</a:t>
            </a:r>
            <a:r>
              <a:rPr lang="en-US" altLang="en-US" baseline="-15000" dirty="0" err="1"/>
              <a:t>x</a:t>
            </a:r>
            <a:r>
              <a:rPr lang="en-US" altLang="en-US" dirty="0"/>
              <a:t>, </a:t>
            </a:r>
            <a:r>
              <a:rPr lang="en-US" altLang="en-US" dirty="0" err="1">
                <a:latin typeface="Symbol" pitchFamily="18" charset="2"/>
              </a:rPr>
              <a:t>D</a:t>
            </a:r>
            <a:r>
              <a:rPr lang="en-US" altLang="en-US" baseline="-15000" dirty="0" err="1"/>
              <a:t>y</a:t>
            </a:r>
            <a:r>
              <a:rPr lang="en-US" altLang="en-US" dirty="0"/>
              <a:t>) is called the gradient of f.</a:t>
            </a:r>
          </a:p>
          <a:p>
            <a:r>
              <a:rPr lang="en-US" altLang="en-US" dirty="0"/>
              <a:t>This vector has a magnitude:</a:t>
            </a:r>
          </a:p>
          <a:p>
            <a:pPr>
              <a:buFont typeface="Zapf Dingbats" charset="2"/>
              <a:buNone/>
            </a:pPr>
            <a:r>
              <a:rPr lang="en-US" altLang="en-US" dirty="0"/>
              <a:t>             </a:t>
            </a:r>
          </a:p>
          <a:p>
            <a:pPr>
              <a:buFont typeface="Zapf Dingbats" charset="2"/>
              <a:buNone/>
            </a:pPr>
            <a:r>
              <a:rPr lang="en-US" altLang="en-US" dirty="0"/>
              <a:t>                     and an orientation:</a:t>
            </a:r>
          </a:p>
          <a:p>
            <a:endParaRPr lang="en-US" altLang="en-US" dirty="0">
              <a:latin typeface="Symbol" pitchFamily="18" charset="2"/>
            </a:endParaRPr>
          </a:p>
          <a:p>
            <a:r>
              <a:rPr lang="en-US" altLang="en-US" dirty="0">
                <a:latin typeface="Symbol" pitchFamily="18" charset="2"/>
              </a:rPr>
              <a:t>q</a:t>
            </a:r>
            <a:r>
              <a:rPr lang="en-US" altLang="en-US" dirty="0"/>
              <a:t> is the direction of the maximum change in f.</a:t>
            </a:r>
          </a:p>
          <a:p>
            <a:r>
              <a:rPr lang="en-US" altLang="en-US" dirty="0"/>
              <a:t>S is the size of that change.</a:t>
            </a:r>
          </a:p>
          <a:p>
            <a:endParaRPr lang="en-US" altLang="en-US" dirty="0"/>
          </a:p>
        </p:txBody>
      </p:sp>
      <p:pic>
        <p:nvPicPr>
          <p:cNvPr id="989191" name="Picture 7"/>
          <p:cNvPicPr>
            <a:picLocks noChangeAspect="1" noChangeArrowheads="1"/>
          </p:cNvPicPr>
          <p:nvPr/>
        </p:nvPicPr>
        <p:blipFill>
          <a:blip r:embed="rId2" cstate="print"/>
          <a:srcRect/>
          <a:stretch>
            <a:fillRect/>
          </a:stretch>
        </p:blipFill>
        <p:spPr bwMode="auto">
          <a:xfrm>
            <a:off x="5173663" y="4232275"/>
            <a:ext cx="1587500" cy="509588"/>
          </a:xfrm>
          <a:prstGeom prst="rect">
            <a:avLst/>
          </a:prstGeom>
          <a:solidFill>
            <a:schemeClr val="folHlink"/>
          </a:solidFill>
          <a:ln w="12700">
            <a:noFill/>
            <a:miter lim="800000"/>
            <a:headEnd type="none" w="sm" len="sm"/>
            <a:tailEnd type="none" w="sm" len="sm"/>
          </a:ln>
          <a:effectLst/>
        </p:spPr>
      </p:pic>
      <p:grpSp>
        <p:nvGrpSpPr>
          <p:cNvPr id="989199" name="Group 15"/>
          <p:cNvGrpSpPr>
            <a:grpSpLocks/>
          </p:cNvGrpSpPr>
          <p:nvPr/>
        </p:nvGrpSpPr>
        <p:grpSpPr bwMode="auto">
          <a:xfrm>
            <a:off x="4989513" y="4859338"/>
            <a:ext cx="2085975" cy="839787"/>
            <a:chOff x="3138" y="3441"/>
            <a:chExt cx="1314" cy="529"/>
          </a:xfrm>
        </p:grpSpPr>
        <p:sp>
          <p:nvSpPr>
            <p:cNvPr id="989198" name="Rectangle 14"/>
            <p:cNvSpPr>
              <a:spLocks noChangeArrowheads="1"/>
            </p:cNvSpPr>
            <p:nvPr/>
          </p:nvSpPr>
          <p:spPr bwMode="auto">
            <a:xfrm>
              <a:off x="3168" y="3469"/>
              <a:ext cx="1243" cy="464"/>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grpSp>
          <p:nvGrpSpPr>
            <p:cNvPr id="989197" name="Group 13"/>
            <p:cNvGrpSpPr>
              <a:grpSpLocks/>
            </p:cNvGrpSpPr>
            <p:nvPr/>
          </p:nvGrpSpPr>
          <p:grpSpPr bwMode="auto">
            <a:xfrm>
              <a:off x="3138" y="3441"/>
              <a:ext cx="1314" cy="529"/>
              <a:chOff x="3158" y="3551"/>
              <a:chExt cx="1314" cy="529"/>
            </a:xfrm>
          </p:grpSpPr>
          <p:sp>
            <p:nvSpPr>
              <p:cNvPr id="989193" name="Rectangle 9"/>
              <p:cNvSpPr>
                <a:spLocks noChangeArrowheads="1"/>
              </p:cNvSpPr>
              <p:nvPr/>
            </p:nvSpPr>
            <p:spPr bwMode="auto">
              <a:xfrm>
                <a:off x="4065" y="3792"/>
                <a:ext cx="297"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latin typeface="Symbol" pitchFamily="18" charset="2"/>
                  </a:rPr>
                  <a:t>D</a:t>
                </a:r>
                <a:r>
                  <a:rPr lang="en-US" altLang="en-US" sz="2400" baseline="-15000">
                    <a:solidFill>
                      <a:schemeClr val="bg2"/>
                    </a:solidFill>
                  </a:rPr>
                  <a:t>x</a:t>
                </a:r>
                <a:endParaRPr lang="en-US" altLang="en-US" sz="2400" baseline="-15000">
                  <a:solidFill>
                    <a:schemeClr val="bg2"/>
                  </a:solidFill>
                  <a:latin typeface="Times" pitchFamily="18" charset="0"/>
                </a:endParaRPr>
              </a:p>
            </p:txBody>
          </p:sp>
          <p:sp>
            <p:nvSpPr>
              <p:cNvPr id="989194" name="Rectangle 10"/>
              <p:cNvSpPr>
                <a:spLocks noChangeArrowheads="1"/>
              </p:cNvSpPr>
              <p:nvPr/>
            </p:nvSpPr>
            <p:spPr bwMode="auto">
              <a:xfrm>
                <a:off x="4065" y="3551"/>
                <a:ext cx="297" cy="288"/>
              </a:xfrm>
              <a:prstGeom prst="rect">
                <a:avLst/>
              </a:prstGeom>
              <a:noFill/>
              <a:ln w="12700">
                <a:noFill/>
                <a:miter lim="800000"/>
                <a:headEnd type="none" w="sm" len="sm"/>
                <a:tailEnd type="none" w="sm" len="sm"/>
              </a:ln>
              <a:effectLst/>
            </p:spPr>
            <p:txBody>
              <a:bodyPr wrap="none">
                <a:spAutoFit/>
              </a:bodyPr>
              <a:lstStyle/>
              <a:p>
                <a:r>
                  <a:rPr lang="en-US" altLang="en-US" sz="2400" dirty="0" err="1">
                    <a:solidFill>
                      <a:schemeClr val="bg2"/>
                    </a:solidFill>
                    <a:latin typeface="Symbol" pitchFamily="18" charset="2"/>
                  </a:rPr>
                  <a:t>D</a:t>
                </a:r>
                <a:r>
                  <a:rPr lang="en-US" altLang="en-US" sz="2400" baseline="-15000" dirty="0" err="1">
                    <a:solidFill>
                      <a:schemeClr val="bg2"/>
                    </a:solidFill>
                  </a:rPr>
                  <a:t>y</a:t>
                </a:r>
                <a:endParaRPr lang="en-US" altLang="en-US" sz="2400" baseline="-15000" dirty="0">
                  <a:solidFill>
                    <a:schemeClr val="bg2"/>
                  </a:solidFill>
                  <a:latin typeface="Times" pitchFamily="18" charset="0"/>
                </a:endParaRPr>
              </a:p>
            </p:txBody>
          </p:sp>
          <p:sp>
            <p:nvSpPr>
              <p:cNvPr id="989195" name="Text Box 11"/>
              <p:cNvSpPr txBox="1">
                <a:spLocks noChangeArrowheads="1"/>
              </p:cNvSpPr>
              <p:nvPr/>
            </p:nvSpPr>
            <p:spPr bwMode="auto">
              <a:xfrm>
                <a:off x="3158" y="3686"/>
                <a:ext cx="1314" cy="288"/>
              </a:xfrm>
              <a:prstGeom prst="rect">
                <a:avLst/>
              </a:prstGeom>
              <a:noFill/>
              <a:ln w="12700">
                <a:noFill/>
                <a:miter lim="800000"/>
                <a:headEnd type="none" w="sm" len="sm"/>
                <a:tailEnd type="none" w="sm" len="sm"/>
              </a:ln>
              <a:effectLst/>
            </p:spPr>
            <p:txBody>
              <a:bodyPr wrap="none">
                <a:spAutoFit/>
              </a:bodyPr>
              <a:lstStyle/>
              <a:p>
                <a:r>
                  <a:rPr lang="en-US" altLang="en-US" sz="2400" dirty="0">
                    <a:solidFill>
                      <a:schemeClr val="bg2"/>
                    </a:solidFill>
                    <a:latin typeface="Symbol" pitchFamily="18" charset="2"/>
                  </a:rPr>
                  <a:t>q</a:t>
                </a:r>
                <a:r>
                  <a:rPr lang="en-US" altLang="en-US" sz="2400" dirty="0">
                    <a:solidFill>
                      <a:schemeClr val="bg2"/>
                    </a:solidFill>
                  </a:rPr>
                  <a:t> = tan</a:t>
                </a:r>
                <a:r>
                  <a:rPr lang="en-US" altLang="en-US" sz="2400" baseline="20000" dirty="0">
                    <a:solidFill>
                      <a:schemeClr val="bg2"/>
                    </a:solidFill>
                  </a:rPr>
                  <a:t>-1</a:t>
                </a:r>
                <a:r>
                  <a:rPr lang="en-US" altLang="en-US" sz="2400" dirty="0">
                    <a:solidFill>
                      <a:schemeClr val="bg2"/>
                    </a:solidFill>
                  </a:rPr>
                  <a:t> (      )</a:t>
                </a:r>
              </a:p>
            </p:txBody>
          </p:sp>
          <p:sp>
            <p:nvSpPr>
              <p:cNvPr id="989196" name="Line 12"/>
              <p:cNvSpPr>
                <a:spLocks noChangeShapeType="1"/>
              </p:cNvSpPr>
              <p:nvPr/>
            </p:nvSpPr>
            <p:spPr bwMode="auto">
              <a:xfrm>
                <a:off x="4078" y="3825"/>
                <a:ext cx="240" cy="0"/>
              </a:xfrm>
              <a:prstGeom prst="line">
                <a:avLst/>
              </a:prstGeom>
              <a:noFill/>
              <a:ln w="12700">
                <a:solidFill>
                  <a:schemeClr val="bg2"/>
                </a:solidFill>
                <a:round/>
                <a:headEnd type="none" w="sm" len="sm"/>
                <a:tailEnd type="none" w="sm" len="sm"/>
              </a:ln>
              <a:effectLst/>
            </p:spPr>
            <p:txBody>
              <a:bodyPr wrap="none" anchor="ctr"/>
              <a:lstStyle/>
              <a:p>
                <a:endParaRPr lang="en-US"/>
              </a:p>
            </p:txBody>
          </p:sp>
        </p:grpSp>
      </p:grpSp>
      <p:graphicFrame>
        <p:nvGraphicFramePr>
          <p:cNvPr id="989200" name="Object 16"/>
          <p:cNvGraphicFramePr>
            <a:graphicFrameLocks noChangeAspect="1"/>
          </p:cNvGraphicFramePr>
          <p:nvPr/>
        </p:nvGraphicFramePr>
        <p:xfrm>
          <a:off x="2438400" y="1676400"/>
          <a:ext cx="2967038" cy="998538"/>
        </p:xfrm>
        <a:graphic>
          <a:graphicData uri="http://schemas.openxmlformats.org/presentationml/2006/ole">
            <mc:AlternateContent xmlns:mc="http://schemas.openxmlformats.org/markup-compatibility/2006">
              <mc:Choice xmlns:v="urn:schemas-microsoft-com:vml" Requires="v">
                <p:oleObj name="Equation" r:id="rId3" imgW="1244520" imgH="419040" progId="Equation.3">
                  <p:embed/>
                </p:oleObj>
              </mc:Choice>
              <mc:Fallback>
                <p:oleObj name="Equation" r:id="rId3" imgW="124452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676400"/>
                        <a:ext cx="2967038" cy="998538"/>
                      </a:xfrm>
                      <a:prstGeom prst="rect">
                        <a:avLst/>
                      </a:prstGeom>
                      <a:solidFill>
                        <a:schemeClr val="folHlink"/>
                      </a:solidFill>
                    </p:spPr>
                  </p:pic>
                </p:oleObj>
              </mc:Fallback>
            </mc:AlternateContent>
          </a:graphicData>
        </a:graphic>
      </p:graphicFrame>
    </p:spTree>
    <p:extLst>
      <p:ext uri="{BB962C8B-B14F-4D97-AF65-F5344CB8AC3E}">
        <p14:creationId xmlns:p14="http://schemas.microsoft.com/office/powerpoint/2010/main" val="38271549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210" name="Rectangle 2"/>
          <p:cNvSpPr>
            <a:spLocks noGrp="1" noChangeArrowheads="1"/>
          </p:cNvSpPr>
          <p:nvPr>
            <p:ph type="title"/>
          </p:nvPr>
        </p:nvSpPr>
        <p:spPr>
          <a:xfrm>
            <a:off x="4648200" y="285750"/>
            <a:ext cx="4429125" cy="609600"/>
          </a:xfrm>
        </p:spPr>
        <p:txBody>
          <a:bodyPr/>
          <a:lstStyle/>
          <a:p>
            <a:r>
              <a:rPr lang="en-US" altLang="en-US"/>
              <a:t>Geometric Interpretation</a:t>
            </a:r>
          </a:p>
        </p:txBody>
      </p:sp>
      <p:sp>
        <p:nvSpPr>
          <p:cNvPr id="990211" name="Rectangle 3"/>
          <p:cNvSpPr>
            <a:spLocks noGrp="1" noChangeArrowheads="1"/>
          </p:cNvSpPr>
          <p:nvPr>
            <p:ph type="body" idx="1"/>
          </p:nvPr>
        </p:nvSpPr>
        <p:spPr>
          <a:xfrm>
            <a:off x="533400" y="4800600"/>
            <a:ext cx="7848600" cy="1752600"/>
          </a:xfrm>
        </p:spPr>
        <p:txBody>
          <a:bodyPr/>
          <a:lstStyle/>
          <a:p>
            <a:r>
              <a:rPr lang="en-US" altLang="en-US" dirty="0"/>
              <a:t>But</a:t>
            </a:r>
          </a:p>
          <a:p>
            <a:pPr lvl="1"/>
            <a:r>
              <a:rPr lang="en-US" altLang="en-US" dirty="0"/>
              <a:t>I(</a:t>
            </a:r>
            <a:r>
              <a:rPr lang="en-US" altLang="en-US" dirty="0" err="1"/>
              <a:t>i,j</a:t>
            </a:r>
            <a:r>
              <a:rPr lang="en-US" altLang="en-US" dirty="0"/>
              <a:t>) is not a continuous function.</a:t>
            </a:r>
          </a:p>
          <a:p>
            <a:r>
              <a:rPr lang="en-US" altLang="en-US" dirty="0"/>
              <a:t>Therefore</a:t>
            </a:r>
          </a:p>
          <a:p>
            <a:pPr lvl="1"/>
            <a:r>
              <a:rPr lang="en-US" altLang="en-US" dirty="0"/>
              <a:t>look for discrete approximations to the gradient.</a:t>
            </a:r>
          </a:p>
        </p:txBody>
      </p:sp>
      <p:pic>
        <p:nvPicPr>
          <p:cNvPr id="990212" name="Picture 4"/>
          <p:cNvPicPr>
            <a:picLocks noChangeAspect="1" noChangeArrowheads="1"/>
          </p:cNvPicPr>
          <p:nvPr/>
        </p:nvPicPr>
        <p:blipFill>
          <a:blip r:embed="rId2" cstate="print"/>
          <a:srcRect/>
          <a:stretch>
            <a:fillRect/>
          </a:stretch>
        </p:blipFill>
        <p:spPr bwMode="auto">
          <a:xfrm>
            <a:off x="2514600" y="1219200"/>
            <a:ext cx="4319588" cy="3187700"/>
          </a:xfrm>
          <a:prstGeom prst="rect">
            <a:avLst/>
          </a:prstGeom>
          <a:solidFill>
            <a:schemeClr val="folHlink"/>
          </a:solidFill>
          <a:ln w="12700">
            <a:noFill/>
            <a:miter lim="800000"/>
            <a:headEnd type="none" w="sm" len="sm"/>
            <a:tailEnd type="none" w="sm" len="sm"/>
          </a:ln>
          <a:effectLst/>
        </p:spPr>
      </p:pic>
    </p:spTree>
    <p:extLst>
      <p:ext uri="{BB962C8B-B14F-4D97-AF65-F5344CB8AC3E}">
        <p14:creationId xmlns:p14="http://schemas.microsoft.com/office/powerpoint/2010/main" val="9957264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090" name="Rectangle 2"/>
          <p:cNvSpPr>
            <a:spLocks noGrp="1" noChangeArrowheads="1"/>
          </p:cNvSpPr>
          <p:nvPr>
            <p:ph type="title"/>
          </p:nvPr>
        </p:nvSpPr>
        <p:spPr>
          <a:xfrm>
            <a:off x="4638675" y="285750"/>
            <a:ext cx="4429125" cy="609600"/>
          </a:xfrm>
        </p:spPr>
        <p:txBody>
          <a:bodyPr/>
          <a:lstStyle/>
          <a:p>
            <a:r>
              <a:rPr lang="en-US" altLang="en-US"/>
              <a:t>Discrete Approximations</a:t>
            </a:r>
          </a:p>
        </p:txBody>
      </p:sp>
      <p:grpSp>
        <p:nvGrpSpPr>
          <p:cNvPr id="50" name="Group 49"/>
          <p:cNvGrpSpPr/>
          <p:nvPr/>
        </p:nvGrpSpPr>
        <p:grpSpPr>
          <a:xfrm>
            <a:off x="1066800" y="1966913"/>
            <a:ext cx="6858000" cy="3595687"/>
            <a:chOff x="1066800" y="1966913"/>
            <a:chExt cx="6858000" cy="3595687"/>
          </a:xfrm>
        </p:grpSpPr>
        <p:grpSp>
          <p:nvGrpSpPr>
            <p:cNvPr id="985166" name="Group 78"/>
            <p:cNvGrpSpPr>
              <a:grpSpLocks/>
            </p:cNvGrpSpPr>
            <p:nvPr/>
          </p:nvGrpSpPr>
          <p:grpSpPr bwMode="auto">
            <a:xfrm>
              <a:off x="1066800" y="2057400"/>
              <a:ext cx="3462338" cy="903288"/>
              <a:chOff x="3458" y="3289"/>
              <a:chExt cx="2181" cy="569"/>
            </a:xfrm>
          </p:grpSpPr>
          <p:grpSp>
            <p:nvGrpSpPr>
              <p:cNvPr id="985165" name="Group 77"/>
              <p:cNvGrpSpPr>
                <a:grpSpLocks/>
              </p:cNvGrpSpPr>
              <p:nvPr/>
            </p:nvGrpSpPr>
            <p:grpSpPr bwMode="auto">
              <a:xfrm>
                <a:off x="3458" y="3289"/>
                <a:ext cx="986" cy="510"/>
                <a:chOff x="4656" y="2562"/>
                <a:chExt cx="986" cy="510"/>
              </a:xfrm>
            </p:grpSpPr>
            <p:sp>
              <p:nvSpPr>
                <p:cNvPr id="985154" name="Text Box 66"/>
                <p:cNvSpPr txBox="1">
                  <a:spLocks noChangeArrowheads="1"/>
                </p:cNvSpPr>
                <p:nvPr/>
              </p:nvSpPr>
              <p:spPr bwMode="auto">
                <a:xfrm>
                  <a:off x="4656" y="2562"/>
                  <a:ext cx="500" cy="288"/>
                </a:xfrm>
                <a:prstGeom prst="rect">
                  <a:avLst/>
                </a:prstGeom>
                <a:noFill/>
                <a:ln w="12700">
                  <a:noFill/>
                  <a:miter lim="800000"/>
                  <a:headEnd type="none" w="sm" len="sm"/>
                  <a:tailEnd type="none" w="sm" len="sm"/>
                </a:ln>
                <a:effectLst/>
              </p:spPr>
              <p:txBody>
                <a:bodyPr wrap="none">
                  <a:spAutoFit/>
                </a:bodyPr>
                <a:lstStyle/>
                <a:p>
                  <a:r>
                    <a:rPr lang="en-US" altLang="en-US" sz="2400" dirty="0" err="1"/>
                    <a:t>df</a:t>
                  </a:r>
                  <a:r>
                    <a:rPr lang="en-US" altLang="en-US" sz="2400" dirty="0"/>
                    <a:t>(x)</a:t>
                  </a:r>
                </a:p>
              </p:txBody>
            </p:sp>
            <p:sp>
              <p:nvSpPr>
                <p:cNvPr id="985155" name="Text Box 67"/>
                <p:cNvSpPr txBox="1">
                  <a:spLocks noChangeArrowheads="1"/>
                </p:cNvSpPr>
                <p:nvPr/>
              </p:nvSpPr>
              <p:spPr bwMode="auto">
                <a:xfrm>
                  <a:off x="4714" y="2775"/>
                  <a:ext cx="319" cy="288"/>
                </a:xfrm>
                <a:prstGeom prst="rect">
                  <a:avLst/>
                </a:prstGeom>
                <a:noFill/>
                <a:ln w="12700">
                  <a:noFill/>
                  <a:miter lim="800000"/>
                  <a:headEnd type="none" w="sm" len="sm"/>
                  <a:tailEnd type="none" w="sm" len="sm"/>
                </a:ln>
                <a:effectLst/>
              </p:spPr>
              <p:txBody>
                <a:bodyPr wrap="none">
                  <a:spAutoFit/>
                </a:bodyPr>
                <a:lstStyle/>
                <a:p>
                  <a:r>
                    <a:rPr lang="en-US" altLang="en-US" sz="2400"/>
                    <a:t>dx</a:t>
                  </a:r>
                </a:p>
              </p:txBody>
            </p:sp>
            <p:sp>
              <p:nvSpPr>
                <p:cNvPr id="985156" name="Text Box 68"/>
                <p:cNvSpPr txBox="1">
                  <a:spLocks noChangeArrowheads="1"/>
                </p:cNvSpPr>
                <p:nvPr/>
              </p:nvSpPr>
              <p:spPr bwMode="auto">
                <a:xfrm>
                  <a:off x="5068" y="2688"/>
                  <a:ext cx="527" cy="288"/>
                </a:xfrm>
                <a:prstGeom prst="rect">
                  <a:avLst/>
                </a:prstGeom>
                <a:noFill/>
                <a:ln w="12700">
                  <a:noFill/>
                  <a:miter lim="800000"/>
                  <a:headEnd type="none" w="sm" len="sm"/>
                  <a:tailEnd type="none" w="sm" len="sm"/>
                </a:ln>
                <a:effectLst/>
              </p:spPr>
              <p:txBody>
                <a:bodyPr wrap="none">
                  <a:spAutoFit/>
                </a:bodyPr>
                <a:lstStyle/>
                <a:p>
                  <a:r>
                    <a:rPr lang="en-US" altLang="en-US" sz="2400" dirty="0"/>
                    <a:t>= </a:t>
                  </a:r>
                  <a:r>
                    <a:rPr lang="en-US" altLang="en-US" sz="2400" dirty="0" err="1"/>
                    <a:t>lim</a:t>
                  </a:r>
                  <a:endParaRPr lang="en-US" altLang="en-US" sz="2400" dirty="0"/>
                </a:p>
              </p:txBody>
            </p:sp>
            <p:sp>
              <p:nvSpPr>
                <p:cNvPr id="985157" name="Line 69"/>
                <p:cNvSpPr>
                  <a:spLocks noChangeShapeType="1"/>
                </p:cNvSpPr>
                <p:nvPr/>
              </p:nvSpPr>
              <p:spPr bwMode="auto">
                <a:xfrm>
                  <a:off x="4732" y="2837"/>
                  <a:ext cx="320" cy="0"/>
                </a:xfrm>
                <a:prstGeom prst="line">
                  <a:avLst/>
                </a:prstGeom>
                <a:noFill/>
                <a:ln w="12700">
                  <a:solidFill>
                    <a:schemeClr val="tx1"/>
                  </a:solidFill>
                  <a:round/>
                  <a:headEnd type="none" w="sm" len="sm"/>
                  <a:tailEnd type="none" w="sm" len="sm"/>
                </a:ln>
                <a:effectLst/>
              </p:spPr>
              <p:txBody>
                <a:bodyPr wrap="none" anchor="ctr"/>
                <a:lstStyle/>
                <a:p>
                  <a:endParaRPr lang="en-US"/>
                </a:p>
              </p:txBody>
            </p:sp>
            <p:grpSp>
              <p:nvGrpSpPr>
                <p:cNvPr id="985160" name="Group 72"/>
                <p:cNvGrpSpPr>
                  <a:grpSpLocks/>
                </p:cNvGrpSpPr>
                <p:nvPr/>
              </p:nvGrpSpPr>
              <p:grpSpPr bwMode="auto">
                <a:xfrm>
                  <a:off x="5184" y="2880"/>
                  <a:ext cx="458" cy="192"/>
                  <a:chOff x="2870" y="4046"/>
                  <a:chExt cx="458" cy="192"/>
                </a:xfrm>
              </p:grpSpPr>
              <p:sp>
                <p:nvSpPr>
                  <p:cNvPr id="985158" name="Text Box 70"/>
                  <p:cNvSpPr txBox="1">
                    <a:spLocks noChangeArrowheads="1"/>
                  </p:cNvSpPr>
                  <p:nvPr/>
                </p:nvSpPr>
                <p:spPr bwMode="auto">
                  <a:xfrm>
                    <a:off x="2870" y="4046"/>
                    <a:ext cx="458" cy="192"/>
                  </a:xfrm>
                  <a:prstGeom prst="rect">
                    <a:avLst/>
                  </a:prstGeom>
                  <a:noFill/>
                  <a:ln w="12700">
                    <a:noFill/>
                    <a:miter lim="800000"/>
                    <a:headEnd type="none" w="sm" len="sm"/>
                    <a:tailEnd type="none" w="sm" len="sm"/>
                  </a:ln>
                  <a:effectLst/>
                </p:spPr>
                <p:txBody>
                  <a:bodyPr wrap="none">
                    <a:spAutoFit/>
                  </a:bodyPr>
                  <a:lstStyle/>
                  <a:p>
                    <a:r>
                      <a:rPr lang="en-US" altLang="en-US">
                        <a:latin typeface="Symbol" pitchFamily="18" charset="2"/>
                      </a:rPr>
                      <a:t>D</a:t>
                    </a:r>
                    <a:r>
                      <a:rPr lang="en-US" altLang="en-US"/>
                      <a:t>x     0</a:t>
                    </a:r>
                  </a:p>
                </p:txBody>
              </p:sp>
              <p:sp>
                <p:nvSpPr>
                  <p:cNvPr id="985159" name="Line 71"/>
                  <p:cNvSpPr>
                    <a:spLocks noChangeShapeType="1"/>
                  </p:cNvSpPr>
                  <p:nvPr/>
                </p:nvSpPr>
                <p:spPr bwMode="auto">
                  <a:xfrm>
                    <a:off x="3087" y="4149"/>
                    <a:ext cx="96" cy="0"/>
                  </a:xfrm>
                  <a:prstGeom prst="line">
                    <a:avLst/>
                  </a:prstGeom>
                  <a:noFill/>
                  <a:ln w="12700">
                    <a:solidFill>
                      <a:schemeClr val="tx1"/>
                    </a:solidFill>
                    <a:round/>
                    <a:headEnd type="none" w="sm" len="sm"/>
                    <a:tailEnd type="triangle" w="sm" len="sm"/>
                  </a:ln>
                  <a:effectLst/>
                </p:spPr>
                <p:txBody>
                  <a:bodyPr wrap="none" anchor="ctr"/>
                  <a:lstStyle/>
                  <a:p>
                    <a:endParaRPr lang="en-US"/>
                  </a:p>
                </p:txBody>
              </p:sp>
            </p:grpSp>
          </p:grpSp>
          <p:grpSp>
            <p:nvGrpSpPr>
              <p:cNvPr id="985164" name="Group 76"/>
              <p:cNvGrpSpPr>
                <a:grpSpLocks/>
              </p:cNvGrpSpPr>
              <p:nvPr/>
            </p:nvGrpSpPr>
            <p:grpSpPr bwMode="auto">
              <a:xfrm>
                <a:off x="4368" y="3312"/>
                <a:ext cx="1271" cy="546"/>
                <a:chOff x="4368" y="3312"/>
                <a:chExt cx="1271" cy="546"/>
              </a:xfrm>
            </p:grpSpPr>
            <p:sp>
              <p:nvSpPr>
                <p:cNvPr id="985161" name="Text Box 73"/>
                <p:cNvSpPr txBox="1">
                  <a:spLocks noChangeArrowheads="1"/>
                </p:cNvSpPr>
                <p:nvPr/>
              </p:nvSpPr>
              <p:spPr bwMode="auto">
                <a:xfrm>
                  <a:off x="4368" y="3312"/>
                  <a:ext cx="1271" cy="288"/>
                </a:xfrm>
                <a:prstGeom prst="rect">
                  <a:avLst/>
                </a:prstGeom>
                <a:noFill/>
                <a:ln w="12700">
                  <a:noFill/>
                  <a:miter lim="800000"/>
                  <a:headEnd type="none" w="sm" len="sm"/>
                  <a:tailEnd type="none" w="sm" len="sm"/>
                </a:ln>
                <a:effectLst/>
              </p:spPr>
              <p:txBody>
                <a:bodyPr wrap="none">
                  <a:spAutoFit/>
                </a:bodyPr>
                <a:lstStyle/>
                <a:p>
                  <a:r>
                    <a:rPr lang="en-US" altLang="en-US" sz="2400" dirty="0"/>
                    <a:t>f(x + </a:t>
                  </a:r>
                  <a:r>
                    <a:rPr lang="en-US" altLang="en-US" sz="2400" dirty="0" err="1">
                      <a:latin typeface="Symbol" pitchFamily="18" charset="2"/>
                    </a:rPr>
                    <a:t>D</a:t>
                  </a:r>
                  <a:r>
                    <a:rPr lang="en-US" altLang="en-US" sz="2400" dirty="0" err="1"/>
                    <a:t>x</a:t>
                  </a:r>
                  <a:r>
                    <a:rPr lang="en-US" altLang="en-US" sz="2400" dirty="0"/>
                    <a:t>) - f(x)</a:t>
                  </a:r>
                </a:p>
              </p:txBody>
            </p:sp>
            <p:sp>
              <p:nvSpPr>
                <p:cNvPr id="985162" name="Line 74"/>
                <p:cNvSpPr>
                  <a:spLocks noChangeShapeType="1"/>
                </p:cNvSpPr>
                <p:nvPr/>
              </p:nvSpPr>
              <p:spPr bwMode="auto">
                <a:xfrm>
                  <a:off x="4424" y="3596"/>
                  <a:ext cx="1152"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85163" name="Rectangle 75"/>
                <p:cNvSpPr>
                  <a:spLocks noChangeArrowheads="1"/>
                </p:cNvSpPr>
                <p:nvPr/>
              </p:nvSpPr>
              <p:spPr bwMode="auto">
                <a:xfrm>
                  <a:off x="4838" y="3570"/>
                  <a:ext cx="329" cy="288"/>
                </a:xfrm>
                <a:prstGeom prst="rect">
                  <a:avLst/>
                </a:prstGeom>
                <a:noFill/>
                <a:ln w="12700">
                  <a:noFill/>
                  <a:miter lim="800000"/>
                  <a:headEnd type="none" w="sm" len="sm"/>
                  <a:tailEnd type="none" w="sm" len="sm"/>
                </a:ln>
                <a:effectLst/>
              </p:spPr>
              <p:txBody>
                <a:bodyPr wrap="none">
                  <a:spAutoFit/>
                </a:bodyPr>
                <a:lstStyle/>
                <a:p>
                  <a:r>
                    <a:rPr lang="en-US" altLang="en-US" sz="2400" dirty="0" err="1">
                      <a:latin typeface="Symbol" pitchFamily="18" charset="2"/>
                    </a:rPr>
                    <a:t>D</a:t>
                  </a:r>
                  <a:r>
                    <a:rPr lang="en-US" altLang="en-US" sz="2400" dirty="0" err="1"/>
                    <a:t>x</a:t>
                  </a:r>
                  <a:endParaRPr lang="en-US" altLang="en-US" sz="2400" dirty="0"/>
                </a:p>
              </p:txBody>
            </p:sp>
          </p:grpSp>
        </p:grpSp>
        <p:grpSp>
          <p:nvGrpSpPr>
            <p:cNvPr id="985195" name="Group 107"/>
            <p:cNvGrpSpPr>
              <a:grpSpLocks/>
            </p:cNvGrpSpPr>
            <p:nvPr/>
          </p:nvGrpSpPr>
          <p:grpSpPr bwMode="auto">
            <a:xfrm>
              <a:off x="1371600" y="3429000"/>
              <a:ext cx="2595563" cy="866775"/>
              <a:chOff x="1392" y="2966"/>
              <a:chExt cx="1635" cy="546"/>
            </a:xfrm>
          </p:grpSpPr>
          <p:sp>
            <p:nvSpPr>
              <p:cNvPr id="985182" name="Text Box 94"/>
              <p:cNvSpPr txBox="1">
                <a:spLocks noChangeArrowheads="1"/>
              </p:cNvSpPr>
              <p:nvPr/>
            </p:nvSpPr>
            <p:spPr bwMode="auto">
              <a:xfrm>
                <a:off x="1392" y="2976"/>
                <a:ext cx="500" cy="288"/>
              </a:xfrm>
              <a:prstGeom prst="rect">
                <a:avLst/>
              </a:prstGeom>
              <a:noFill/>
              <a:ln w="12700">
                <a:noFill/>
                <a:miter lim="800000"/>
                <a:headEnd type="none" w="sm" len="sm"/>
                <a:tailEnd type="none" w="sm" len="sm"/>
              </a:ln>
              <a:effectLst/>
            </p:spPr>
            <p:txBody>
              <a:bodyPr wrap="none">
                <a:spAutoFit/>
              </a:bodyPr>
              <a:lstStyle/>
              <a:p>
                <a:r>
                  <a:rPr lang="en-US" altLang="en-US" sz="2400"/>
                  <a:t>df(x)</a:t>
                </a:r>
              </a:p>
            </p:txBody>
          </p:sp>
          <p:sp>
            <p:nvSpPr>
              <p:cNvPr id="985183" name="Text Box 95"/>
              <p:cNvSpPr txBox="1">
                <a:spLocks noChangeArrowheads="1"/>
              </p:cNvSpPr>
              <p:nvPr/>
            </p:nvSpPr>
            <p:spPr bwMode="auto">
              <a:xfrm>
                <a:off x="1450" y="3189"/>
                <a:ext cx="319" cy="288"/>
              </a:xfrm>
              <a:prstGeom prst="rect">
                <a:avLst/>
              </a:prstGeom>
              <a:noFill/>
              <a:ln w="12700">
                <a:noFill/>
                <a:miter lim="800000"/>
                <a:headEnd type="none" w="sm" len="sm"/>
                <a:tailEnd type="none" w="sm" len="sm"/>
              </a:ln>
              <a:effectLst/>
            </p:spPr>
            <p:txBody>
              <a:bodyPr wrap="none">
                <a:spAutoFit/>
              </a:bodyPr>
              <a:lstStyle/>
              <a:p>
                <a:r>
                  <a:rPr lang="en-US" altLang="en-US" sz="2400"/>
                  <a:t>dx</a:t>
                </a:r>
              </a:p>
            </p:txBody>
          </p:sp>
          <p:sp>
            <p:nvSpPr>
              <p:cNvPr id="985185" name="Line 97"/>
              <p:cNvSpPr>
                <a:spLocks noChangeShapeType="1"/>
              </p:cNvSpPr>
              <p:nvPr/>
            </p:nvSpPr>
            <p:spPr bwMode="auto">
              <a:xfrm>
                <a:off x="1468" y="3251"/>
                <a:ext cx="320" cy="0"/>
              </a:xfrm>
              <a:prstGeom prst="line">
                <a:avLst/>
              </a:prstGeom>
              <a:noFill/>
              <a:ln w="12700">
                <a:solidFill>
                  <a:schemeClr val="tx1"/>
                </a:solidFill>
                <a:round/>
                <a:headEnd type="none" w="sm" len="sm"/>
                <a:tailEnd type="none" w="sm" len="sm"/>
              </a:ln>
              <a:effectLst/>
            </p:spPr>
            <p:txBody>
              <a:bodyPr wrap="none" anchor="ctr"/>
              <a:lstStyle/>
              <a:p>
                <a:endParaRPr lang="en-US"/>
              </a:p>
            </p:txBody>
          </p:sp>
          <p:grpSp>
            <p:nvGrpSpPr>
              <p:cNvPr id="985194" name="Group 106"/>
              <p:cNvGrpSpPr>
                <a:grpSpLocks/>
              </p:cNvGrpSpPr>
              <p:nvPr/>
            </p:nvGrpSpPr>
            <p:grpSpPr bwMode="auto">
              <a:xfrm>
                <a:off x="2016" y="2966"/>
                <a:ext cx="1011" cy="546"/>
                <a:chOff x="2302" y="2986"/>
                <a:chExt cx="1011" cy="546"/>
              </a:xfrm>
            </p:grpSpPr>
            <p:sp>
              <p:nvSpPr>
                <p:cNvPr id="985190" name="Text Box 102"/>
                <p:cNvSpPr txBox="1">
                  <a:spLocks noChangeArrowheads="1"/>
                </p:cNvSpPr>
                <p:nvPr/>
              </p:nvSpPr>
              <p:spPr bwMode="auto">
                <a:xfrm>
                  <a:off x="2302" y="2986"/>
                  <a:ext cx="1011" cy="288"/>
                </a:xfrm>
                <a:prstGeom prst="rect">
                  <a:avLst/>
                </a:prstGeom>
                <a:noFill/>
                <a:ln w="12700">
                  <a:noFill/>
                  <a:miter lim="800000"/>
                  <a:headEnd type="none" w="sm" len="sm"/>
                  <a:tailEnd type="none" w="sm" len="sm"/>
                </a:ln>
                <a:effectLst/>
              </p:spPr>
              <p:txBody>
                <a:bodyPr wrap="none">
                  <a:spAutoFit/>
                </a:bodyPr>
                <a:lstStyle/>
                <a:p>
                  <a:r>
                    <a:rPr lang="en-US" altLang="en-US" sz="2400"/>
                    <a:t>f(x) - f(x-1)</a:t>
                  </a:r>
                </a:p>
              </p:txBody>
            </p:sp>
            <p:sp>
              <p:nvSpPr>
                <p:cNvPr id="985191" name="Line 103"/>
                <p:cNvSpPr>
                  <a:spLocks noChangeShapeType="1"/>
                </p:cNvSpPr>
                <p:nvPr/>
              </p:nvSpPr>
              <p:spPr bwMode="auto">
                <a:xfrm flipV="1">
                  <a:off x="2358" y="3283"/>
                  <a:ext cx="912"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85192" name="Rectangle 104"/>
                <p:cNvSpPr>
                  <a:spLocks noChangeArrowheads="1"/>
                </p:cNvSpPr>
                <p:nvPr/>
              </p:nvSpPr>
              <p:spPr bwMode="auto">
                <a:xfrm>
                  <a:off x="2667" y="3244"/>
                  <a:ext cx="223" cy="288"/>
                </a:xfrm>
                <a:prstGeom prst="rect">
                  <a:avLst/>
                </a:prstGeom>
                <a:noFill/>
                <a:ln w="12700">
                  <a:noFill/>
                  <a:miter lim="800000"/>
                  <a:headEnd type="none" w="sm" len="sm"/>
                  <a:tailEnd type="none" w="sm" len="sm"/>
                </a:ln>
                <a:effectLst/>
              </p:spPr>
              <p:txBody>
                <a:bodyPr wrap="none">
                  <a:spAutoFit/>
                </a:bodyPr>
                <a:lstStyle/>
                <a:p>
                  <a:r>
                    <a:rPr lang="en-US" altLang="en-US" sz="2400"/>
                    <a:t>1</a:t>
                  </a:r>
                </a:p>
              </p:txBody>
            </p:sp>
          </p:grpSp>
          <p:sp>
            <p:nvSpPr>
              <p:cNvPr id="985193" name="Text Box 105"/>
              <p:cNvSpPr txBox="1">
                <a:spLocks noChangeArrowheads="1"/>
              </p:cNvSpPr>
              <p:nvPr/>
            </p:nvSpPr>
            <p:spPr bwMode="auto">
              <a:xfrm>
                <a:off x="1819" y="3105"/>
                <a:ext cx="221" cy="288"/>
              </a:xfrm>
              <a:prstGeom prst="rect">
                <a:avLst/>
              </a:prstGeom>
              <a:noFill/>
              <a:ln w="12700">
                <a:noFill/>
                <a:miter lim="800000"/>
                <a:headEnd type="none" w="sm" len="sm"/>
                <a:tailEnd type="none" w="sm" len="sm"/>
              </a:ln>
              <a:effectLst/>
            </p:spPr>
            <p:txBody>
              <a:bodyPr wrap="none">
                <a:spAutoFit/>
              </a:bodyPr>
              <a:lstStyle/>
              <a:p>
                <a:r>
                  <a:rPr lang="en-US" altLang="en-US" sz="2400">
                    <a:latin typeface="Symbol" pitchFamily="18" charset="2"/>
                  </a:rPr>
                  <a:t>@</a:t>
                </a:r>
              </a:p>
            </p:txBody>
          </p:sp>
        </p:grpSp>
        <p:sp>
          <p:nvSpPr>
            <p:cNvPr id="985196" name="Line 108"/>
            <p:cNvSpPr>
              <a:spLocks noChangeShapeType="1"/>
            </p:cNvSpPr>
            <p:nvPr/>
          </p:nvSpPr>
          <p:spPr bwMode="auto">
            <a:xfrm flipV="1">
              <a:off x="6172200" y="2438400"/>
              <a:ext cx="0" cy="1447800"/>
            </a:xfrm>
            <a:prstGeom prst="line">
              <a:avLst/>
            </a:prstGeom>
            <a:noFill/>
            <a:ln w="12700">
              <a:solidFill>
                <a:schemeClr val="tx1"/>
              </a:solidFill>
              <a:round/>
              <a:headEnd type="none" w="sm" len="sm"/>
              <a:tailEnd type="triangle" w="sm" len="sm"/>
            </a:ln>
            <a:effectLst/>
          </p:spPr>
          <p:txBody>
            <a:bodyPr wrap="none" anchor="ctr"/>
            <a:lstStyle/>
            <a:p>
              <a:endParaRPr lang="en-US"/>
            </a:p>
          </p:txBody>
        </p:sp>
        <p:sp>
          <p:nvSpPr>
            <p:cNvPr id="985197" name="Line 109"/>
            <p:cNvSpPr>
              <a:spLocks noChangeShapeType="1"/>
            </p:cNvSpPr>
            <p:nvPr/>
          </p:nvSpPr>
          <p:spPr bwMode="auto">
            <a:xfrm>
              <a:off x="6172200" y="3886200"/>
              <a:ext cx="1752600" cy="0"/>
            </a:xfrm>
            <a:prstGeom prst="line">
              <a:avLst/>
            </a:prstGeom>
            <a:noFill/>
            <a:ln w="12700">
              <a:solidFill>
                <a:schemeClr val="tx1"/>
              </a:solidFill>
              <a:round/>
              <a:headEnd type="none" w="sm" len="sm"/>
              <a:tailEnd type="triangle" w="sm" len="sm"/>
            </a:ln>
            <a:effectLst/>
          </p:spPr>
          <p:txBody>
            <a:bodyPr wrap="none" anchor="ctr"/>
            <a:lstStyle/>
            <a:p>
              <a:endParaRPr lang="en-US"/>
            </a:p>
          </p:txBody>
        </p:sp>
        <p:sp>
          <p:nvSpPr>
            <p:cNvPr id="985198" name="Freeform 110"/>
            <p:cNvSpPr>
              <a:spLocks/>
            </p:cNvSpPr>
            <p:nvPr/>
          </p:nvSpPr>
          <p:spPr bwMode="auto">
            <a:xfrm>
              <a:off x="6451600" y="2667000"/>
              <a:ext cx="1117600" cy="819150"/>
            </a:xfrm>
            <a:custGeom>
              <a:avLst/>
              <a:gdLst/>
              <a:ahLst/>
              <a:cxnLst>
                <a:cxn ang="0">
                  <a:pos x="0" y="512"/>
                </a:cxn>
                <a:cxn ang="0">
                  <a:pos x="21" y="480"/>
                </a:cxn>
                <a:cxn ang="0">
                  <a:pos x="43" y="448"/>
                </a:cxn>
                <a:cxn ang="0">
                  <a:pos x="112" y="325"/>
                </a:cxn>
                <a:cxn ang="0">
                  <a:pos x="171" y="261"/>
                </a:cxn>
                <a:cxn ang="0">
                  <a:pos x="224" y="203"/>
                </a:cxn>
                <a:cxn ang="0">
                  <a:pos x="283" y="149"/>
                </a:cxn>
                <a:cxn ang="0">
                  <a:pos x="416" y="64"/>
                </a:cxn>
                <a:cxn ang="0">
                  <a:pos x="704" y="0"/>
                </a:cxn>
              </a:cxnLst>
              <a:rect l="0" t="0" r="r" b="b"/>
              <a:pathLst>
                <a:path w="704" h="516">
                  <a:moveTo>
                    <a:pt x="0" y="512"/>
                  </a:moveTo>
                  <a:cubicBezTo>
                    <a:pt x="37" y="474"/>
                    <a:pt x="0" y="516"/>
                    <a:pt x="21" y="480"/>
                  </a:cubicBezTo>
                  <a:cubicBezTo>
                    <a:pt x="27" y="468"/>
                    <a:pt x="43" y="448"/>
                    <a:pt x="43" y="448"/>
                  </a:cubicBezTo>
                  <a:cubicBezTo>
                    <a:pt x="56" y="405"/>
                    <a:pt x="79" y="357"/>
                    <a:pt x="112" y="325"/>
                  </a:cubicBezTo>
                  <a:cubicBezTo>
                    <a:pt x="128" y="308"/>
                    <a:pt x="160" y="277"/>
                    <a:pt x="171" y="261"/>
                  </a:cubicBezTo>
                  <a:cubicBezTo>
                    <a:pt x="184" y="239"/>
                    <a:pt x="202" y="216"/>
                    <a:pt x="224" y="203"/>
                  </a:cubicBezTo>
                  <a:cubicBezTo>
                    <a:pt x="239" y="180"/>
                    <a:pt x="262" y="166"/>
                    <a:pt x="283" y="149"/>
                  </a:cubicBezTo>
                  <a:cubicBezTo>
                    <a:pt x="321" y="115"/>
                    <a:pt x="364" y="76"/>
                    <a:pt x="416" y="64"/>
                  </a:cubicBezTo>
                  <a:cubicBezTo>
                    <a:pt x="501" y="19"/>
                    <a:pt x="607" y="0"/>
                    <a:pt x="704" y="0"/>
                  </a:cubicBezTo>
                </a:path>
              </a:pathLst>
            </a:custGeom>
            <a:noFill/>
            <a:ln w="28575" cap="flat" cmpd="sng">
              <a:solidFill>
                <a:schemeClr val="tx1"/>
              </a:solidFill>
              <a:prstDash val="solid"/>
              <a:round/>
              <a:headEnd type="none" w="sm" len="sm"/>
              <a:tailEnd type="none" w="sm" len="sm"/>
            </a:ln>
            <a:effectLst/>
          </p:spPr>
          <p:txBody>
            <a:bodyPr wrap="none" anchor="ctr"/>
            <a:lstStyle/>
            <a:p>
              <a:endParaRPr lang="en-US"/>
            </a:p>
          </p:txBody>
        </p:sp>
        <p:sp>
          <p:nvSpPr>
            <p:cNvPr id="985199" name="Line 111"/>
            <p:cNvSpPr>
              <a:spLocks noChangeShapeType="1"/>
            </p:cNvSpPr>
            <p:nvPr/>
          </p:nvSpPr>
          <p:spPr bwMode="auto">
            <a:xfrm>
              <a:off x="6934200" y="2895600"/>
              <a:ext cx="0" cy="990600"/>
            </a:xfrm>
            <a:prstGeom prst="line">
              <a:avLst/>
            </a:prstGeom>
            <a:noFill/>
            <a:ln w="12700">
              <a:solidFill>
                <a:schemeClr val="tx1"/>
              </a:solidFill>
              <a:prstDash val="sysDot"/>
              <a:round/>
              <a:headEnd type="none" w="sm" len="sm"/>
              <a:tailEnd type="none" w="sm" len="sm"/>
            </a:ln>
            <a:effectLst/>
          </p:spPr>
          <p:txBody>
            <a:bodyPr wrap="none" anchor="ctr"/>
            <a:lstStyle/>
            <a:p>
              <a:endParaRPr lang="en-US"/>
            </a:p>
          </p:txBody>
        </p:sp>
        <p:sp>
          <p:nvSpPr>
            <p:cNvPr id="985200" name="Line 112"/>
            <p:cNvSpPr>
              <a:spLocks noChangeShapeType="1"/>
            </p:cNvSpPr>
            <p:nvPr/>
          </p:nvSpPr>
          <p:spPr bwMode="auto">
            <a:xfrm>
              <a:off x="7239000" y="2743200"/>
              <a:ext cx="0" cy="1143000"/>
            </a:xfrm>
            <a:prstGeom prst="line">
              <a:avLst/>
            </a:prstGeom>
            <a:noFill/>
            <a:ln w="12700">
              <a:solidFill>
                <a:schemeClr val="tx1"/>
              </a:solidFill>
              <a:prstDash val="sysDot"/>
              <a:round/>
              <a:headEnd type="none" w="sm" len="sm"/>
              <a:tailEnd type="none" w="sm" len="sm"/>
            </a:ln>
            <a:effectLst/>
          </p:spPr>
          <p:txBody>
            <a:bodyPr wrap="none" anchor="ctr"/>
            <a:lstStyle/>
            <a:p>
              <a:endParaRPr lang="en-US"/>
            </a:p>
          </p:txBody>
        </p:sp>
        <p:sp>
          <p:nvSpPr>
            <p:cNvPr id="985201" name="Line 113"/>
            <p:cNvSpPr>
              <a:spLocks noChangeShapeType="1"/>
            </p:cNvSpPr>
            <p:nvPr/>
          </p:nvSpPr>
          <p:spPr bwMode="auto">
            <a:xfrm>
              <a:off x="7543800" y="2667000"/>
              <a:ext cx="0" cy="1219200"/>
            </a:xfrm>
            <a:prstGeom prst="line">
              <a:avLst/>
            </a:prstGeom>
            <a:noFill/>
            <a:ln w="12700">
              <a:solidFill>
                <a:schemeClr val="tx1"/>
              </a:solidFill>
              <a:prstDash val="sysDot"/>
              <a:round/>
              <a:headEnd type="none" w="sm" len="sm"/>
              <a:tailEnd type="none" w="sm" len="sm"/>
            </a:ln>
            <a:effectLst/>
          </p:spPr>
          <p:txBody>
            <a:bodyPr wrap="none" anchor="ctr"/>
            <a:lstStyle/>
            <a:p>
              <a:endParaRPr lang="en-US"/>
            </a:p>
          </p:txBody>
        </p:sp>
        <p:sp>
          <p:nvSpPr>
            <p:cNvPr id="985203" name="Line 115"/>
            <p:cNvSpPr>
              <a:spLocks noChangeShapeType="1"/>
            </p:cNvSpPr>
            <p:nvPr/>
          </p:nvSpPr>
          <p:spPr bwMode="auto">
            <a:xfrm>
              <a:off x="6629400" y="3200400"/>
              <a:ext cx="0" cy="685800"/>
            </a:xfrm>
            <a:prstGeom prst="line">
              <a:avLst/>
            </a:prstGeom>
            <a:noFill/>
            <a:ln w="12700">
              <a:solidFill>
                <a:schemeClr val="tx1"/>
              </a:solidFill>
              <a:prstDash val="sysDot"/>
              <a:round/>
              <a:headEnd type="none" w="sm" len="sm"/>
              <a:tailEnd type="none" w="sm" len="sm"/>
            </a:ln>
            <a:effectLst/>
          </p:spPr>
          <p:txBody>
            <a:bodyPr wrap="none" anchor="ctr"/>
            <a:lstStyle/>
            <a:p>
              <a:endParaRPr lang="en-US"/>
            </a:p>
          </p:txBody>
        </p:sp>
        <p:sp>
          <p:nvSpPr>
            <p:cNvPr id="985204" name="Text Box 116"/>
            <p:cNvSpPr txBox="1">
              <a:spLocks noChangeArrowheads="1"/>
            </p:cNvSpPr>
            <p:nvPr/>
          </p:nvSpPr>
          <p:spPr bwMode="auto">
            <a:xfrm>
              <a:off x="7094538" y="3838575"/>
              <a:ext cx="273050" cy="304800"/>
            </a:xfrm>
            <a:prstGeom prst="rect">
              <a:avLst/>
            </a:prstGeom>
            <a:noFill/>
            <a:ln w="12700">
              <a:noFill/>
              <a:miter lim="800000"/>
              <a:headEnd type="none" w="sm" len="sm"/>
              <a:tailEnd type="none" w="sm" len="sm"/>
            </a:ln>
            <a:effectLst/>
          </p:spPr>
          <p:txBody>
            <a:bodyPr wrap="none">
              <a:spAutoFit/>
            </a:bodyPr>
            <a:lstStyle/>
            <a:p>
              <a:r>
                <a:rPr lang="en-US" altLang="en-US"/>
                <a:t>x</a:t>
              </a:r>
            </a:p>
          </p:txBody>
        </p:sp>
        <p:sp>
          <p:nvSpPr>
            <p:cNvPr id="985205" name="Text Box 117"/>
            <p:cNvSpPr txBox="1">
              <a:spLocks noChangeArrowheads="1"/>
            </p:cNvSpPr>
            <p:nvPr/>
          </p:nvSpPr>
          <p:spPr bwMode="auto">
            <a:xfrm>
              <a:off x="6716713" y="3838575"/>
              <a:ext cx="430212" cy="304800"/>
            </a:xfrm>
            <a:prstGeom prst="rect">
              <a:avLst/>
            </a:prstGeom>
            <a:noFill/>
            <a:ln w="12700">
              <a:noFill/>
              <a:miter lim="800000"/>
              <a:headEnd type="none" w="sm" len="sm"/>
              <a:tailEnd type="none" w="sm" len="sm"/>
            </a:ln>
            <a:effectLst/>
          </p:spPr>
          <p:txBody>
            <a:bodyPr wrap="none">
              <a:spAutoFit/>
            </a:bodyPr>
            <a:lstStyle/>
            <a:p>
              <a:r>
                <a:rPr lang="en-US" altLang="en-US" dirty="0"/>
                <a:t>x-1</a:t>
              </a:r>
            </a:p>
          </p:txBody>
        </p:sp>
        <p:sp>
          <p:nvSpPr>
            <p:cNvPr id="985206" name="Line 118"/>
            <p:cNvSpPr>
              <a:spLocks noChangeShapeType="1"/>
            </p:cNvSpPr>
            <p:nvPr/>
          </p:nvSpPr>
          <p:spPr bwMode="auto">
            <a:xfrm flipV="1">
              <a:off x="6654800" y="2522538"/>
              <a:ext cx="1127125" cy="407987"/>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985207" name="Line 119"/>
            <p:cNvSpPr>
              <a:spLocks noChangeShapeType="1"/>
            </p:cNvSpPr>
            <p:nvPr/>
          </p:nvSpPr>
          <p:spPr bwMode="auto">
            <a:xfrm flipV="1">
              <a:off x="6942138" y="2763838"/>
              <a:ext cx="287337" cy="152400"/>
            </a:xfrm>
            <a:prstGeom prst="line">
              <a:avLst/>
            </a:prstGeom>
            <a:noFill/>
            <a:ln w="12700">
              <a:solidFill>
                <a:schemeClr val="hlink"/>
              </a:solidFill>
              <a:round/>
              <a:headEnd type="none" w="sm" len="sm"/>
              <a:tailEnd type="none" w="sm" len="sm"/>
            </a:ln>
            <a:effectLst/>
          </p:spPr>
          <p:txBody>
            <a:bodyPr wrap="none" anchor="ctr"/>
            <a:lstStyle/>
            <a:p>
              <a:endParaRPr lang="en-US"/>
            </a:p>
          </p:txBody>
        </p:sp>
        <p:sp>
          <p:nvSpPr>
            <p:cNvPr id="985208" name="Text Box 120"/>
            <p:cNvSpPr txBox="1">
              <a:spLocks noChangeArrowheads="1"/>
            </p:cNvSpPr>
            <p:nvPr/>
          </p:nvSpPr>
          <p:spPr bwMode="auto">
            <a:xfrm>
              <a:off x="5943600" y="2170113"/>
              <a:ext cx="439738" cy="304800"/>
            </a:xfrm>
            <a:prstGeom prst="rect">
              <a:avLst/>
            </a:prstGeom>
            <a:noFill/>
            <a:ln w="12700">
              <a:noFill/>
              <a:miter lim="800000"/>
              <a:headEnd type="none" w="sm" len="sm"/>
              <a:tailEnd type="none" w="sm" len="sm"/>
            </a:ln>
            <a:effectLst/>
          </p:spPr>
          <p:txBody>
            <a:bodyPr wrap="none">
              <a:spAutoFit/>
            </a:bodyPr>
            <a:lstStyle/>
            <a:p>
              <a:r>
                <a:rPr lang="en-US" altLang="en-US" dirty="0"/>
                <a:t>f(x)</a:t>
              </a:r>
            </a:p>
          </p:txBody>
        </p:sp>
        <p:sp>
          <p:nvSpPr>
            <p:cNvPr id="985210" name="Oval 122"/>
            <p:cNvSpPr>
              <a:spLocks noChangeArrowheads="1"/>
            </p:cNvSpPr>
            <p:nvPr/>
          </p:nvSpPr>
          <p:spPr bwMode="auto">
            <a:xfrm>
              <a:off x="3883025" y="1966913"/>
              <a:ext cx="152400" cy="152400"/>
            </a:xfrm>
            <a:prstGeom prst="ellipse">
              <a:avLst/>
            </a:prstGeom>
            <a:noFill/>
            <a:ln w="12700">
              <a:noFill/>
              <a:round/>
              <a:headEnd type="none" w="sm" len="sm"/>
              <a:tailEnd type="none" w="sm" len="sm"/>
            </a:ln>
            <a:effectLst/>
          </p:spPr>
          <p:txBody>
            <a:bodyPr wrap="none" anchor="ctr"/>
            <a:lstStyle/>
            <a:p>
              <a:endParaRPr lang="en-US"/>
            </a:p>
          </p:txBody>
        </p:sp>
        <p:sp>
          <p:nvSpPr>
            <p:cNvPr id="985211" name="Oval 123"/>
            <p:cNvSpPr>
              <a:spLocks noChangeArrowheads="1"/>
            </p:cNvSpPr>
            <p:nvPr/>
          </p:nvSpPr>
          <p:spPr bwMode="auto">
            <a:xfrm>
              <a:off x="7080250" y="2674938"/>
              <a:ext cx="152400" cy="152400"/>
            </a:xfrm>
            <a:prstGeom prst="ellipse">
              <a:avLst/>
            </a:prstGeom>
            <a:noFill/>
            <a:ln w="12700">
              <a:noFill/>
              <a:round/>
              <a:headEnd type="none" w="sm" len="sm"/>
              <a:tailEnd type="none" w="sm" len="sm"/>
            </a:ln>
            <a:effectLst/>
          </p:spPr>
          <p:txBody>
            <a:bodyPr wrap="none" anchor="ctr"/>
            <a:lstStyle/>
            <a:p>
              <a:endParaRPr lang="en-US"/>
            </a:p>
          </p:txBody>
        </p:sp>
        <p:cxnSp>
          <p:nvCxnSpPr>
            <p:cNvPr id="985212" name="AutoShape 124"/>
            <p:cNvCxnSpPr>
              <a:cxnSpLocks noChangeShapeType="1"/>
              <a:stCxn id="985210" idx="0"/>
              <a:endCxn id="985211" idx="0"/>
            </p:cNvCxnSpPr>
            <p:nvPr/>
          </p:nvCxnSpPr>
          <p:spPr bwMode="auto">
            <a:xfrm rot="5400000" flipV="1">
              <a:off x="5203825" y="722313"/>
              <a:ext cx="708025" cy="3197225"/>
            </a:xfrm>
            <a:prstGeom prst="curvedConnector3">
              <a:avLst>
                <a:gd name="adj1" fmla="val -32287"/>
              </a:avLst>
            </a:prstGeom>
            <a:noFill/>
            <a:ln w="12700">
              <a:solidFill>
                <a:srgbClr val="0066FF"/>
              </a:solidFill>
              <a:round/>
              <a:headEnd type="none" w="sm" len="sm"/>
              <a:tailEnd type="triangle" w="sm" len="sm"/>
            </a:ln>
            <a:effectLst/>
          </p:spPr>
        </p:cxnSp>
        <p:sp>
          <p:nvSpPr>
            <p:cNvPr id="985213" name="Oval 125"/>
            <p:cNvSpPr>
              <a:spLocks noChangeArrowheads="1"/>
            </p:cNvSpPr>
            <p:nvPr/>
          </p:nvSpPr>
          <p:spPr bwMode="auto">
            <a:xfrm>
              <a:off x="3505200" y="4038600"/>
              <a:ext cx="152400" cy="152400"/>
            </a:xfrm>
            <a:prstGeom prst="ellipse">
              <a:avLst/>
            </a:prstGeom>
            <a:noFill/>
            <a:ln w="12700">
              <a:noFill/>
              <a:round/>
              <a:headEnd type="none" w="sm" len="sm"/>
              <a:tailEnd type="none" w="sm" len="sm"/>
            </a:ln>
            <a:effectLst/>
          </p:spPr>
          <p:txBody>
            <a:bodyPr wrap="none" anchor="ctr"/>
            <a:lstStyle/>
            <a:p>
              <a:endParaRPr lang="en-US"/>
            </a:p>
          </p:txBody>
        </p:sp>
        <p:sp>
          <p:nvSpPr>
            <p:cNvPr id="985214" name="Oval 126"/>
            <p:cNvSpPr>
              <a:spLocks noChangeArrowheads="1"/>
            </p:cNvSpPr>
            <p:nvPr/>
          </p:nvSpPr>
          <p:spPr bwMode="auto">
            <a:xfrm>
              <a:off x="7010400" y="2800350"/>
              <a:ext cx="152400" cy="152400"/>
            </a:xfrm>
            <a:prstGeom prst="ellipse">
              <a:avLst/>
            </a:prstGeom>
            <a:noFill/>
            <a:ln w="12700">
              <a:noFill/>
              <a:round/>
              <a:headEnd type="none" w="sm" len="sm"/>
              <a:tailEnd type="none" w="sm" len="sm"/>
            </a:ln>
            <a:effectLst/>
          </p:spPr>
          <p:txBody>
            <a:bodyPr wrap="none" anchor="ctr"/>
            <a:lstStyle/>
            <a:p>
              <a:endParaRPr lang="en-US"/>
            </a:p>
          </p:txBody>
        </p:sp>
        <p:cxnSp>
          <p:nvCxnSpPr>
            <p:cNvPr id="985215" name="AutoShape 127"/>
            <p:cNvCxnSpPr>
              <a:cxnSpLocks noChangeShapeType="1"/>
              <a:stCxn id="985213" idx="5"/>
              <a:endCxn id="985214" idx="4"/>
            </p:cNvCxnSpPr>
            <p:nvPr/>
          </p:nvCxnSpPr>
          <p:spPr bwMode="auto">
            <a:xfrm rot="5400000" flipH="1" flipV="1">
              <a:off x="4752975" y="1835150"/>
              <a:ext cx="1216025" cy="3451225"/>
            </a:xfrm>
            <a:prstGeom prst="curvedConnector3">
              <a:avLst>
                <a:gd name="adj1" fmla="val -20625"/>
              </a:avLst>
            </a:prstGeom>
            <a:noFill/>
            <a:ln w="12700">
              <a:solidFill>
                <a:schemeClr val="hlink"/>
              </a:solidFill>
              <a:round/>
              <a:headEnd type="none" w="sm" len="sm"/>
              <a:tailEnd type="triangle" w="sm" len="sm"/>
            </a:ln>
            <a:effectLst/>
          </p:spPr>
        </p:cxnSp>
        <p:grpSp>
          <p:nvGrpSpPr>
            <p:cNvPr id="985220" name="Group 132"/>
            <p:cNvGrpSpPr>
              <a:grpSpLocks/>
            </p:cNvGrpSpPr>
            <p:nvPr/>
          </p:nvGrpSpPr>
          <p:grpSpPr bwMode="auto">
            <a:xfrm>
              <a:off x="2498725" y="5029200"/>
              <a:ext cx="3749675" cy="533400"/>
              <a:chOff x="1574" y="3168"/>
              <a:chExt cx="2362" cy="336"/>
            </a:xfrm>
          </p:grpSpPr>
          <p:sp>
            <p:nvSpPr>
              <p:cNvPr id="985216" name="Text Box 128"/>
              <p:cNvSpPr txBox="1">
                <a:spLocks noChangeArrowheads="1"/>
              </p:cNvSpPr>
              <p:nvPr/>
            </p:nvSpPr>
            <p:spPr bwMode="auto">
              <a:xfrm>
                <a:off x="1574" y="3193"/>
                <a:ext cx="2280" cy="288"/>
              </a:xfrm>
              <a:prstGeom prst="rect">
                <a:avLst/>
              </a:prstGeom>
              <a:noFill/>
              <a:ln w="12700">
                <a:noFill/>
                <a:miter lim="800000"/>
                <a:headEnd type="none" w="sm" len="sm"/>
                <a:tailEnd type="none" w="sm" len="sm"/>
              </a:ln>
              <a:effectLst/>
            </p:spPr>
            <p:txBody>
              <a:bodyPr wrap="none">
                <a:spAutoFit/>
              </a:bodyPr>
              <a:lstStyle/>
              <a:p>
                <a:r>
                  <a:rPr lang="en-US" altLang="en-US" sz="2400"/>
                  <a:t>Convolve with        -1     1</a:t>
                </a:r>
              </a:p>
            </p:txBody>
          </p:sp>
          <p:grpSp>
            <p:nvGrpSpPr>
              <p:cNvPr id="985219" name="Group 131"/>
              <p:cNvGrpSpPr>
                <a:grpSpLocks/>
              </p:cNvGrpSpPr>
              <p:nvPr/>
            </p:nvGrpSpPr>
            <p:grpSpPr bwMode="auto">
              <a:xfrm>
                <a:off x="3120" y="3168"/>
                <a:ext cx="816" cy="336"/>
                <a:chOff x="3120" y="3168"/>
                <a:chExt cx="816" cy="336"/>
              </a:xfrm>
            </p:grpSpPr>
            <p:sp>
              <p:nvSpPr>
                <p:cNvPr id="985217" name="Rectangle 129"/>
                <p:cNvSpPr>
                  <a:spLocks noChangeArrowheads="1"/>
                </p:cNvSpPr>
                <p:nvPr/>
              </p:nvSpPr>
              <p:spPr bwMode="auto">
                <a:xfrm>
                  <a:off x="3120" y="3168"/>
                  <a:ext cx="816" cy="336"/>
                </a:xfrm>
                <a:prstGeom prst="rect">
                  <a:avLst/>
                </a:prstGeom>
                <a:noFill/>
                <a:ln w="12700">
                  <a:solidFill>
                    <a:schemeClr val="tx1"/>
                  </a:solidFill>
                  <a:miter lim="800000"/>
                  <a:headEnd type="none" w="sm" len="sm"/>
                  <a:tailEnd type="none" w="sm" len="sm"/>
                </a:ln>
                <a:effectLst/>
              </p:spPr>
              <p:txBody>
                <a:bodyPr wrap="none" anchor="ctr"/>
                <a:lstStyle/>
                <a:p>
                  <a:endParaRPr lang="en-US"/>
                </a:p>
              </p:txBody>
            </p:sp>
            <p:sp>
              <p:nvSpPr>
                <p:cNvPr id="985218" name="Line 130"/>
                <p:cNvSpPr>
                  <a:spLocks noChangeShapeType="1"/>
                </p:cNvSpPr>
                <p:nvPr/>
              </p:nvSpPr>
              <p:spPr bwMode="auto">
                <a:xfrm>
                  <a:off x="3542" y="3168"/>
                  <a:ext cx="0" cy="336"/>
                </a:xfrm>
                <a:prstGeom prst="line">
                  <a:avLst/>
                </a:prstGeom>
                <a:noFill/>
                <a:ln w="12700">
                  <a:solidFill>
                    <a:schemeClr val="tx1"/>
                  </a:solidFill>
                  <a:round/>
                  <a:headEnd type="none" w="sm" len="sm"/>
                  <a:tailEnd type="none" w="sm" len="sm"/>
                </a:ln>
                <a:effectLst/>
              </p:spPr>
              <p:txBody>
                <a:bodyPr wrap="none" anchor="ctr"/>
                <a:lstStyle/>
                <a:p>
                  <a:endParaRPr lang="en-US"/>
                </a:p>
              </p:txBody>
            </p:sp>
          </p:grpSp>
        </p:grpSp>
        <p:sp>
          <p:nvSpPr>
            <p:cNvPr id="985221" name="AutoShape 133"/>
            <p:cNvSpPr>
              <a:spLocks noChangeArrowheads="1"/>
            </p:cNvSpPr>
            <p:nvPr/>
          </p:nvSpPr>
          <p:spPr bwMode="auto">
            <a:xfrm>
              <a:off x="1447800" y="5181600"/>
              <a:ext cx="914400" cy="3048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66FF"/>
            </a:solidFill>
            <a:ln w="12700">
              <a:solidFill>
                <a:srgbClr val="0066FF"/>
              </a:solidFill>
              <a:miter lim="800000"/>
              <a:headEnd type="none" w="sm" len="sm"/>
              <a:tailEnd type="none" w="sm" len="sm"/>
            </a:ln>
            <a:effectLst/>
          </p:spPr>
          <p:txBody>
            <a:bodyPr wrap="none" anchor="ctr"/>
            <a:lstStyle/>
            <a:p>
              <a:endParaRPr lang="en-US"/>
            </a:p>
          </p:txBody>
        </p:sp>
      </p:grpSp>
    </p:spTree>
    <p:extLst>
      <p:ext uri="{BB962C8B-B14F-4D97-AF65-F5344CB8AC3E}">
        <p14:creationId xmlns:p14="http://schemas.microsoft.com/office/powerpoint/2010/main" val="37324528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a:xfrm>
            <a:off x="5476875" y="285750"/>
            <a:ext cx="3667125" cy="609600"/>
          </a:xfrm>
        </p:spPr>
        <p:txBody>
          <a:bodyPr/>
          <a:lstStyle/>
          <a:p>
            <a:r>
              <a:rPr lang="en-US" altLang="en-US"/>
              <a:t>In Two Dimensions</a:t>
            </a:r>
          </a:p>
        </p:txBody>
      </p:sp>
      <p:sp>
        <p:nvSpPr>
          <p:cNvPr id="996355" name="Rectangle 3"/>
          <p:cNvSpPr>
            <a:spLocks noGrp="1" noChangeArrowheads="1"/>
          </p:cNvSpPr>
          <p:nvPr>
            <p:ph type="body" idx="1"/>
          </p:nvPr>
        </p:nvSpPr>
        <p:spPr>
          <a:xfrm>
            <a:off x="533400" y="1219200"/>
            <a:ext cx="7848600" cy="2362200"/>
          </a:xfrm>
        </p:spPr>
        <p:txBody>
          <a:bodyPr/>
          <a:lstStyle/>
          <a:p>
            <a:r>
              <a:rPr lang="en-US" altLang="en-US" dirty="0"/>
              <a:t>Discrete image function I</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Derivatives       Differences</a:t>
            </a:r>
          </a:p>
          <a:p>
            <a:endParaRPr lang="en-US" altLang="en-US" dirty="0"/>
          </a:p>
        </p:txBody>
      </p:sp>
      <p:pic>
        <p:nvPicPr>
          <p:cNvPr id="996356" name="Picture 4"/>
          <p:cNvPicPr>
            <a:picLocks noChangeAspect="1" noChangeArrowheads="1"/>
          </p:cNvPicPr>
          <p:nvPr/>
        </p:nvPicPr>
        <p:blipFill>
          <a:blip r:embed="rId2" cstate="print"/>
          <a:srcRect/>
          <a:stretch>
            <a:fillRect/>
          </a:stretch>
        </p:blipFill>
        <p:spPr bwMode="auto">
          <a:xfrm>
            <a:off x="1295400" y="1752600"/>
            <a:ext cx="6553200" cy="2654300"/>
          </a:xfrm>
          <a:prstGeom prst="rect">
            <a:avLst/>
          </a:prstGeom>
          <a:solidFill>
            <a:schemeClr val="folHlink"/>
          </a:solidFill>
          <a:ln w="12700">
            <a:noFill/>
            <a:miter lim="800000"/>
            <a:headEnd type="none" w="sm" len="sm"/>
            <a:tailEnd type="none" w="sm" len="sm"/>
          </a:ln>
          <a:effectLst/>
        </p:spPr>
      </p:pic>
      <p:sp>
        <p:nvSpPr>
          <p:cNvPr id="996359" name="AutoShape 7"/>
          <p:cNvSpPr>
            <a:spLocks noChangeArrowheads="1"/>
          </p:cNvSpPr>
          <p:nvPr/>
        </p:nvSpPr>
        <p:spPr bwMode="auto">
          <a:xfrm>
            <a:off x="2638425" y="4856163"/>
            <a:ext cx="304800" cy="228600"/>
          </a:xfrm>
          <a:prstGeom prst="rightArrow">
            <a:avLst>
              <a:gd name="adj1" fmla="val 50000"/>
              <a:gd name="adj2" fmla="val 33333"/>
            </a:avLst>
          </a:prstGeom>
          <a:solidFill>
            <a:schemeClr val="accent1"/>
          </a:solidFill>
          <a:ln w="12700">
            <a:solidFill>
              <a:schemeClr val="tx1"/>
            </a:solidFill>
            <a:miter lim="800000"/>
            <a:headEnd type="none" w="sm" len="sm"/>
            <a:tailEnd type="none" w="sm" len="sm"/>
          </a:ln>
          <a:effectLst/>
        </p:spPr>
        <p:txBody>
          <a:bodyPr wrap="none" anchor="ctr"/>
          <a:lstStyle/>
          <a:p>
            <a:endParaRPr lang="en-US"/>
          </a:p>
        </p:txBody>
      </p:sp>
      <p:grpSp>
        <p:nvGrpSpPr>
          <p:cNvPr id="23" name="Group 22"/>
          <p:cNvGrpSpPr/>
          <p:nvPr/>
        </p:nvGrpSpPr>
        <p:grpSpPr>
          <a:xfrm>
            <a:off x="2209800" y="5105400"/>
            <a:ext cx="4343400" cy="1295400"/>
            <a:chOff x="1905000" y="5105400"/>
            <a:chExt cx="4343400" cy="1295400"/>
          </a:xfrm>
        </p:grpSpPr>
        <p:grpSp>
          <p:nvGrpSpPr>
            <p:cNvPr id="996376" name="Group 24"/>
            <p:cNvGrpSpPr>
              <a:grpSpLocks/>
            </p:cNvGrpSpPr>
            <p:nvPr/>
          </p:nvGrpSpPr>
          <p:grpSpPr bwMode="auto">
            <a:xfrm>
              <a:off x="2819400" y="5486399"/>
              <a:ext cx="1295400" cy="533400"/>
              <a:chOff x="1392" y="3456"/>
              <a:chExt cx="816" cy="336"/>
            </a:xfrm>
          </p:grpSpPr>
          <p:grpSp>
            <p:nvGrpSpPr>
              <p:cNvPr id="996370" name="Group 18"/>
              <p:cNvGrpSpPr>
                <a:grpSpLocks/>
              </p:cNvGrpSpPr>
              <p:nvPr/>
            </p:nvGrpSpPr>
            <p:grpSpPr bwMode="auto">
              <a:xfrm>
                <a:off x="1392" y="3456"/>
                <a:ext cx="816" cy="336"/>
                <a:chOff x="3120" y="3168"/>
                <a:chExt cx="816" cy="336"/>
              </a:xfrm>
            </p:grpSpPr>
            <p:sp>
              <p:nvSpPr>
                <p:cNvPr id="996362" name="Text Box 10"/>
                <p:cNvSpPr txBox="1">
                  <a:spLocks noChangeArrowheads="1"/>
                </p:cNvSpPr>
                <p:nvPr/>
              </p:nvSpPr>
              <p:spPr bwMode="auto">
                <a:xfrm>
                  <a:off x="3229" y="3168"/>
                  <a:ext cx="659" cy="288"/>
                </a:xfrm>
                <a:prstGeom prst="rect">
                  <a:avLst/>
                </a:prstGeom>
                <a:noFill/>
                <a:ln w="12700">
                  <a:noFill/>
                  <a:miter lim="800000"/>
                  <a:headEnd type="none" w="sm" len="sm"/>
                  <a:tailEnd type="none" w="sm" len="sm"/>
                </a:ln>
                <a:effectLst/>
              </p:spPr>
              <p:txBody>
                <a:bodyPr wrap="none">
                  <a:spAutoFit/>
                </a:bodyPr>
                <a:lstStyle/>
                <a:p>
                  <a:r>
                    <a:rPr lang="en-US" altLang="en-US" sz="2400" dirty="0"/>
                    <a:t>-1     1</a:t>
                  </a:r>
                </a:p>
              </p:txBody>
            </p:sp>
            <p:grpSp>
              <p:nvGrpSpPr>
                <p:cNvPr id="996363" name="Group 11"/>
                <p:cNvGrpSpPr>
                  <a:grpSpLocks/>
                </p:cNvGrpSpPr>
                <p:nvPr/>
              </p:nvGrpSpPr>
              <p:grpSpPr bwMode="auto">
                <a:xfrm>
                  <a:off x="3120" y="3168"/>
                  <a:ext cx="816" cy="336"/>
                  <a:chOff x="3120" y="3168"/>
                  <a:chExt cx="816" cy="336"/>
                </a:xfrm>
              </p:grpSpPr>
              <p:sp>
                <p:nvSpPr>
                  <p:cNvPr id="996364" name="Rectangle 12"/>
                  <p:cNvSpPr>
                    <a:spLocks noChangeArrowheads="1"/>
                  </p:cNvSpPr>
                  <p:nvPr/>
                </p:nvSpPr>
                <p:spPr bwMode="auto">
                  <a:xfrm>
                    <a:off x="3120" y="3168"/>
                    <a:ext cx="816" cy="336"/>
                  </a:xfrm>
                  <a:prstGeom prst="rect">
                    <a:avLst/>
                  </a:prstGeom>
                  <a:noFill/>
                  <a:ln w="12700">
                    <a:solidFill>
                      <a:schemeClr val="tx1"/>
                    </a:solidFill>
                    <a:miter lim="800000"/>
                    <a:headEnd type="none" w="sm" len="sm"/>
                    <a:tailEnd type="none" w="sm" len="sm"/>
                  </a:ln>
                  <a:effectLst/>
                </p:spPr>
                <p:txBody>
                  <a:bodyPr wrap="none" anchor="ctr"/>
                  <a:lstStyle/>
                  <a:p>
                    <a:endParaRPr lang="en-US"/>
                  </a:p>
                </p:txBody>
              </p:sp>
              <p:sp>
                <p:nvSpPr>
                  <p:cNvPr id="996365" name="Line 13"/>
                  <p:cNvSpPr>
                    <a:spLocks noChangeShapeType="1"/>
                  </p:cNvSpPr>
                  <p:nvPr/>
                </p:nvSpPr>
                <p:spPr bwMode="auto">
                  <a:xfrm>
                    <a:off x="3542" y="3168"/>
                    <a:ext cx="0" cy="336"/>
                  </a:xfrm>
                  <a:prstGeom prst="line">
                    <a:avLst/>
                  </a:prstGeom>
                  <a:noFill/>
                  <a:ln w="12700">
                    <a:solidFill>
                      <a:schemeClr val="tx1"/>
                    </a:solidFill>
                    <a:round/>
                    <a:headEnd type="none" w="sm" len="sm"/>
                    <a:tailEnd type="none" w="sm" len="sm"/>
                  </a:ln>
                  <a:effectLst/>
                </p:spPr>
                <p:txBody>
                  <a:bodyPr wrap="none" anchor="ctr"/>
                  <a:lstStyle/>
                  <a:p>
                    <a:endParaRPr lang="en-US"/>
                  </a:p>
                </p:txBody>
              </p:sp>
            </p:grpSp>
          </p:grpSp>
          <p:sp>
            <p:nvSpPr>
              <p:cNvPr id="996373" name="Oval 21"/>
              <p:cNvSpPr>
                <a:spLocks noChangeArrowheads="1"/>
              </p:cNvSpPr>
              <p:nvPr/>
            </p:nvSpPr>
            <p:spPr bwMode="auto">
              <a:xfrm>
                <a:off x="1872" y="3696"/>
                <a:ext cx="64" cy="69"/>
              </a:xfrm>
              <a:prstGeom prst="ellipse">
                <a:avLst/>
              </a:prstGeom>
              <a:solidFill>
                <a:srgbClr val="D82204"/>
              </a:solidFill>
              <a:ln w="12700">
                <a:solidFill>
                  <a:srgbClr val="D82204"/>
                </a:solidFill>
                <a:round/>
                <a:headEnd type="none" w="sm" len="sm"/>
                <a:tailEnd type="none" w="sm" len="sm"/>
              </a:ln>
              <a:effectLst/>
            </p:spPr>
            <p:txBody>
              <a:bodyPr wrap="none" anchor="ctr"/>
              <a:lstStyle/>
              <a:p>
                <a:endParaRPr lang="en-US"/>
              </a:p>
            </p:txBody>
          </p:sp>
        </p:grpSp>
        <p:grpSp>
          <p:nvGrpSpPr>
            <p:cNvPr id="996377" name="Group 25"/>
            <p:cNvGrpSpPr>
              <a:grpSpLocks/>
            </p:cNvGrpSpPr>
            <p:nvPr/>
          </p:nvGrpSpPr>
          <p:grpSpPr bwMode="auto">
            <a:xfrm>
              <a:off x="5715000" y="5105400"/>
              <a:ext cx="533400" cy="1295400"/>
              <a:chOff x="3600" y="3216"/>
              <a:chExt cx="336" cy="816"/>
            </a:xfrm>
          </p:grpSpPr>
          <p:grpSp>
            <p:nvGrpSpPr>
              <p:cNvPr id="996372" name="Group 20"/>
              <p:cNvGrpSpPr>
                <a:grpSpLocks/>
              </p:cNvGrpSpPr>
              <p:nvPr/>
            </p:nvGrpSpPr>
            <p:grpSpPr bwMode="auto">
              <a:xfrm>
                <a:off x="3600" y="3216"/>
                <a:ext cx="336" cy="816"/>
                <a:chOff x="2448" y="3312"/>
                <a:chExt cx="336" cy="816"/>
              </a:xfrm>
            </p:grpSpPr>
            <p:sp>
              <p:nvSpPr>
                <p:cNvPr id="996366" name="Text Box 14"/>
                <p:cNvSpPr txBox="1">
                  <a:spLocks noChangeArrowheads="1"/>
                </p:cNvSpPr>
                <p:nvPr/>
              </p:nvSpPr>
              <p:spPr bwMode="auto">
                <a:xfrm>
                  <a:off x="2496" y="3744"/>
                  <a:ext cx="223" cy="288"/>
                </a:xfrm>
                <a:prstGeom prst="rect">
                  <a:avLst/>
                </a:prstGeom>
                <a:noFill/>
                <a:ln w="12700">
                  <a:noFill/>
                  <a:miter lim="800000"/>
                  <a:headEnd type="none" w="sm" len="sm"/>
                  <a:tailEnd type="none" w="sm" len="sm"/>
                </a:ln>
                <a:effectLst/>
              </p:spPr>
              <p:txBody>
                <a:bodyPr wrap="none">
                  <a:spAutoFit/>
                </a:bodyPr>
                <a:lstStyle/>
                <a:p>
                  <a:r>
                    <a:rPr lang="en-US" altLang="en-US" sz="2400"/>
                    <a:t>1</a:t>
                  </a:r>
                </a:p>
              </p:txBody>
            </p:sp>
            <p:grpSp>
              <p:nvGrpSpPr>
                <p:cNvPr id="996367" name="Group 15"/>
                <p:cNvGrpSpPr>
                  <a:grpSpLocks/>
                </p:cNvGrpSpPr>
                <p:nvPr/>
              </p:nvGrpSpPr>
              <p:grpSpPr bwMode="auto">
                <a:xfrm rot="-5400000">
                  <a:off x="2208" y="3552"/>
                  <a:ext cx="816" cy="336"/>
                  <a:chOff x="3120" y="3168"/>
                  <a:chExt cx="816" cy="336"/>
                </a:xfrm>
              </p:grpSpPr>
              <p:sp>
                <p:nvSpPr>
                  <p:cNvPr id="996368" name="Rectangle 16"/>
                  <p:cNvSpPr>
                    <a:spLocks noChangeArrowheads="1"/>
                  </p:cNvSpPr>
                  <p:nvPr/>
                </p:nvSpPr>
                <p:spPr bwMode="auto">
                  <a:xfrm>
                    <a:off x="3120" y="3168"/>
                    <a:ext cx="816" cy="336"/>
                  </a:xfrm>
                  <a:prstGeom prst="rect">
                    <a:avLst/>
                  </a:prstGeom>
                  <a:noFill/>
                  <a:ln w="12700">
                    <a:solidFill>
                      <a:schemeClr val="tx1"/>
                    </a:solidFill>
                    <a:miter lim="800000"/>
                    <a:headEnd type="none" w="sm" len="sm"/>
                    <a:tailEnd type="none" w="sm" len="sm"/>
                  </a:ln>
                  <a:effectLst/>
                </p:spPr>
                <p:txBody>
                  <a:bodyPr wrap="none" anchor="ctr"/>
                  <a:lstStyle/>
                  <a:p>
                    <a:endParaRPr lang="en-US"/>
                  </a:p>
                </p:txBody>
              </p:sp>
              <p:sp>
                <p:nvSpPr>
                  <p:cNvPr id="996369" name="Line 17"/>
                  <p:cNvSpPr>
                    <a:spLocks noChangeShapeType="1"/>
                  </p:cNvSpPr>
                  <p:nvPr/>
                </p:nvSpPr>
                <p:spPr bwMode="auto">
                  <a:xfrm>
                    <a:off x="3542" y="3168"/>
                    <a:ext cx="0" cy="336"/>
                  </a:xfrm>
                  <a:prstGeom prst="line">
                    <a:avLst/>
                  </a:prstGeom>
                  <a:noFill/>
                  <a:ln w="12700">
                    <a:solidFill>
                      <a:schemeClr val="tx1"/>
                    </a:solidFill>
                    <a:round/>
                    <a:headEnd type="none" w="sm" len="sm"/>
                    <a:tailEnd type="none" w="sm" len="sm"/>
                  </a:ln>
                  <a:effectLst/>
                </p:spPr>
                <p:txBody>
                  <a:bodyPr wrap="none" anchor="ctr"/>
                  <a:lstStyle/>
                  <a:p>
                    <a:endParaRPr lang="en-US"/>
                  </a:p>
                </p:txBody>
              </p:sp>
            </p:grpSp>
            <p:sp>
              <p:nvSpPr>
                <p:cNvPr id="996371" name="Rectangle 19"/>
                <p:cNvSpPr>
                  <a:spLocks noChangeArrowheads="1"/>
                </p:cNvSpPr>
                <p:nvPr/>
              </p:nvSpPr>
              <p:spPr bwMode="auto">
                <a:xfrm>
                  <a:off x="2476" y="3360"/>
                  <a:ext cx="287" cy="288"/>
                </a:xfrm>
                <a:prstGeom prst="rect">
                  <a:avLst/>
                </a:prstGeom>
                <a:noFill/>
                <a:ln w="12700">
                  <a:noFill/>
                  <a:miter lim="800000"/>
                  <a:headEnd type="none" w="sm" len="sm"/>
                  <a:tailEnd type="none" w="sm" len="sm"/>
                </a:ln>
                <a:effectLst/>
              </p:spPr>
              <p:txBody>
                <a:bodyPr wrap="none">
                  <a:spAutoFit/>
                </a:bodyPr>
                <a:lstStyle/>
                <a:p>
                  <a:r>
                    <a:rPr lang="en-US" altLang="en-US" sz="2400"/>
                    <a:t>-1</a:t>
                  </a:r>
                </a:p>
              </p:txBody>
            </p:sp>
          </p:grpSp>
          <p:sp>
            <p:nvSpPr>
              <p:cNvPr id="996374" name="Oval 22"/>
              <p:cNvSpPr>
                <a:spLocks noChangeArrowheads="1"/>
              </p:cNvSpPr>
              <p:nvPr/>
            </p:nvSpPr>
            <p:spPr bwMode="auto">
              <a:xfrm>
                <a:off x="3638" y="3935"/>
                <a:ext cx="64" cy="69"/>
              </a:xfrm>
              <a:prstGeom prst="ellipse">
                <a:avLst/>
              </a:prstGeom>
              <a:solidFill>
                <a:srgbClr val="D82204"/>
              </a:solidFill>
              <a:ln w="12700">
                <a:solidFill>
                  <a:srgbClr val="D82204"/>
                </a:solidFill>
                <a:round/>
                <a:headEnd type="none" w="sm" len="sm"/>
                <a:tailEnd type="none" w="sm" len="sm"/>
              </a:ln>
              <a:effectLst/>
            </p:spPr>
            <p:txBody>
              <a:bodyPr wrap="none" anchor="ctr"/>
              <a:lstStyle/>
              <a:p>
                <a:endParaRPr lang="en-US"/>
              </a:p>
            </p:txBody>
          </p:sp>
        </p:grpSp>
        <p:sp>
          <p:nvSpPr>
            <p:cNvPr id="996378" name="Text Box 26"/>
            <p:cNvSpPr txBox="1">
              <a:spLocks noChangeArrowheads="1"/>
            </p:cNvSpPr>
            <p:nvPr/>
          </p:nvSpPr>
          <p:spPr bwMode="auto">
            <a:xfrm>
              <a:off x="1905000" y="5562600"/>
              <a:ext cx="844550" cy="457200"/>
            </a:xfrm>
            <a:prstGeom prst="rect">
              <a:avLst/>
            </a:prstGeom>
            <a:noFill/>
            <a:ln w="12700">
              <a:noFill/>
              <a:miter lim="800000"/>
              <a:headEnd type="none" w="sm" len="sm"/>
              <a:tailEnd type="none" w="sm" len="sm"/>
            </a:ln>
            <a:effectLst/>
          </p:spPr>
          <p:txBody>
            <a:bodyPr wrap="none">
              <a:spAutoFit/>
            </a:bodyPr>
            <a:lstStyle/>
            <a:p>
              <a:r>
                <a:rPr lang="en-US" altLang="en-US" sz="2400" dirty="0" err="1">
                  <a:latin typeface="Symbol" pitchFamily="18" charset="2"/>
                </a:rPr>
                <a:t>D</a:t>
              </a:r>
              <a:r>
                <a:rPr lang="en-US" altLang="en-US" sz="2400" baseline="-15000" dirty="0" err="1"/>
                <a:t>j</a:t>
              </a:r>
              <a:r>
                <a:rPr lang="en-US" altLang="en-US" sz="2400" dirty="0" err="1"/>
                <a:t>I</a:t>
              </a:r>
              <a:r>
                <a:rPr lang="en-US" altLang="en-US" sz="2400" dirty="0"/>
                <a:t> = </a:t>
              </a:r>
            </a:p>
          </p:txBody>
        </p:sp>
        <p:sp>
          <p:nvSpPr>
            <p:cNvPr id="996379" name="Text Box 27"/>
            <p:cNvSpPr txBox="1">
              <a:spLocks noChangeArrowheads="1"/>
            </p:cNvSpPr>
            <p:nvPr/>
          </p:nvSpPr>
          <p:spPr bwMode="auto">
            <a:xfrm>
              <a:off x="4913313" y="5518150"/>
              <a:ext cx="844550" cy="457200"/>
            </a:xfrm>
            <a:prstGeom prst="rect">
              <a:avLst/>
            </a:prstGeom>
            <a:noFill/>
            <a:ln w="12700">
              <a:noFill/>
              <a:miter lim="800000"/>
              <a:headEnd type="none" w="sm" len="sm"/>
              <a:tailEnd type="none" w="sm" len="sm"/>
            </a:ln>
            <a:effectLst/>
          </p:spPr>
          <p:txBody>
            <a:bodyPr wrap="none">
              <a:spAutoFit/>
            </a:bodyPr>
            <a:lstStyle/>
            <a:p>
              <a:r>
                <a:rPr lang="en-US" altLang="en-US" sz="2400" dirty="0" err="1">
                  <a:latin typeface="Symbol" pitchFamily="18" charset="2"/>
                </a:rPr>
                <a:t>D</a:t>
              </a:r>
              <a:r>
                <a:rPr lang="en-US" altLang="en-US" sz="2400" baseline="-15000" dirty="0" err="1"/>
                <a:t>i</a:t>
              </a:r>
              <a:r>
                <a:rPr lang="en-US" altLang="en-US" sz="2400" dirty="0" err="1"/>
                <a:t>I</a:t>
              </a:r>
              <a:r>
                <a:rPr lang="en-US" altLang="en-US" sz="2400" dirty="0"/>
                <a:t> = </a:t>
              </a:r>
            </a:p>
          </p:txBody>
        </p:sp>
      </p:grpSp>
    </p:spTree>
    <p:extLst>
      <p:ext uri="{BB962C8B-B14F-4D97-AF65-F5344CB8AC3E}">
        <p14:creationId xmlns:p14="http://schemas.microsoft.com/office/powerpoint/2010/main" val="21181641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4" name="Rectangle 2"/>
          <p:cNvSpPr>
            <a:spLocks noGrp="1" noChangeArrowheads="1"/>
          </p:cNvSpPr>
          <p:nvPr>
            <p:ph type="title"/>
          </p:nvPr>
        </p:nvSpPr>
        <p:spPr>
          <a:xfrm>
            <a:off x="6696075" y="285750"/>
            <a:ext cx="2371725" cy="609600"/>
          </a:xfrm>
        </p:spPr>
        <p:txBody>
          <a:bodyPr/>
          <a:lstStyle/>
          <a:p>
            <a:r>
              <a:rPr lang="en-US" altLang="en-US"/>
              <a:t>1x2 Example</a:t>
            </a:r>
          </a:p>
        </p:txBody>
      </p:sp>
      <p:grpSp>
        <p:nvGrpSpPr>
          <p:cNvPr id="11" name="Group 10"/>
          <p:cNvGrpSpPr/>
          <p:nvPr/>
        </p:nvGrpSpPr>
        <p:grpSpPr>
          <a:xfrm>
            <a:off x="1828800" y="1371600"/>
            <a:ext cx="5199062" cy="4521200"/>
            <a:chOff x="439738" y="1270000"/>
            <a:chExt cx="5199062" cy="4521200"/>
          </a:xfrm>
        </p:grpSpPr>
        <p:pic>
          <p:nvPicPr>
            <p:cNvPr id="991236" name="Picture 4"/>
            <p:cNvPicPr>
              <a:picLocks noChangeAspect="1" noChangeArrowheads="1"/>
            </p:cNvPicPr>
            <p:nvPr/>
          </p:nvPicPr>
          <p:blipFill>
            <a:blip r:embed="rId2" cstate="print"/>
            <a:srcRect l="2264" t="2194" r="4225" b="5486"/>
            <a:stretch>
              <a:fillRect/>
            </a:stretch>
          </p:blipFill>
          <p:spPr bwMode="auto">
            <a:xfrm>
              <a:off x="439738" y="1270000"/>
              <a:ext cx="2416175" cy="2130425"/>
            </a:xfrm>
            <a:prstGeom prst="rect">
              <a:avLst/>
            </a:prstGeom>
            <a:noFill/>
            <a:ln w="28575">
              <a:solidFill>
                <a:schemeClr val="folHlink"/>
              </a:solidFill>
              <a:miter lim="800000"/>
              <a:headEnd type="none" w="sm" len="sm"/>
              <a:tailEnd type="none" w="sm" len="sm"/>
            </a:ln>
            <a:effectLst/>
          </p:spPr>
        </p:pic>
        <p:pic>
          <p:nvPicPr>
            <p:cNvPr id="991237" name="Picture 5"/>
            <p:cNvPicPr>
              <a:picLocks noChangeAspect="1" noChangeArrowheads="1"/>
            </p:cNvPicPr>
            <p:nvPr/>
          </p:nvPicPr>
          <p:blipFill>
            <a:blip r:embed="rId3" cstate="print"/>
            <a:srcRect l="1671" t="2606" r="3963" b="4045"/>
            <a:stretch>
              <a:fillRect/>
            </a:stretch>
          </p:blipFill>
          <p:spPr bwMode="auto">
            <a:xfrm>
              <a:off x="3167063" y="1270000"/>
              <a:ext cx="2413000" cy="2154238"/>
            </a:xfrm>
            <a:prstGeom prst="rect">
              <a:avLst/>
            </a:prstGeom>
            <a:noFill/>
            <a:ln w="28575">
              <a:solidFill>
                <a:schemeClr val="folHlink"/>
              </a:solidFill>
              <a:miter lim="800000"/>
              <a:headEnd type="none" w="sm" len="sm"/>
              <a:tailEnd type="none" w="sm" len="sm"/>
            </a:ln>
            <a:effectLst/>
          </p:spPr>
        </p:pic>
        <p:pic>
          <p:nvPicPr>
            <p:cNvPr id="991239" name="Picture 7"/>
            <p:cNvPicPr>
              <a:picLocks noChangeAspect="1" noChangeArrowheads="1"/>
            </p:cNvPicPr>
            <p:nvPr/>
          </p:nvPicPr>
          <p:blipFill>
            <a:blip r:embed="rId4" cstate="print"/>
            <a:srcRect/>
            <a:stretch>
              <a:fillRect/>
            </a:stretch>
          </p:blipFill>
          <p:spPr bwMode="auto">
            <a:xfrm>
              <a:off x="457200" y="3657600"/>
              <a:ext cx="2381986" cy="2133600"/>
            </a:xfrm>
            <a:prstGeom prst="rect">
              <a:avLst/>
            </a:prstGeom>
            <a:noFill/>
            <a:ln w="28575">
              <a:solidFill>
                <a:schemeClr val="folHlink"/>
              </a:solidFill>
              <a:miter lim="800000"/>
              <a:headEnd type="none" w="sm" len="sm"/>
              <a:tailEnd type="none" w="sm" len="sm"/>
            </a:ln>
            <a:effectLst/>
          </p:spPr>
        </p:pic>
        <p:sp>
          <p:nvSpPr>
            <p:cNvPr id="991242" name="Text Box 10"/>
            <p:cNvSpPr txBox="1">
              <a:spLocks noChangeArrowheads="1"/>
            </p:cNvSpPr>
            <p:nvPr/>
          </p:nvSpPr>
          <p:spPr bwMode="auto">
            <a:xfrm>
              <a:off x="3159125" y="1270000"/>
              <a:ext cx="1111250" cy="304800"/>
            </a:xfrm>
            <a:prstGeom prst="rect">
              <a:avLst/>
            </a:prstGeom>
            <a:noFill/>
            <a:ln w="12700">
              <a:noFill/>
              <a:miter lim="800000"/>
              <a:headEnd type="none" w="sm" len="sm"/>
              <a:tailEnd type="none" w="sm" len="sm"/>
            </a:ln>
            <a:effectLst/>
          </p:spPr>
          <p:txBody>
            <a:bodyPr wrap="none">
              <a:spAutoFit/>
            </a:bodyPr>
            <a:lstStyle/>
            <a:p>
              <a:r>
                <a:rPr lang="en-US" altLang="en-US"/>
                <a:t>1x2 Vertical</a:t>
              </a:r>
            </a:p>
          </p:txBody>
        </p:sp>
        <p:grpSp>
          <p:nvGrpSpPr>
            <p:cNvPr id="10" name="Group 9"/>
            <p:cNvGrpSpPr/>
            <p:nvPr/>
          </p:nvGrpSpPr>
          <p:grpSpPr>
            <a:xfrm>
              <a:off x="3200400" y="3657600"/>
              <a:ext cx="2438400" cy="2097833"/>
              <a:chOff x="5740400" y="1270000"/>
              <a:chExt cx="2489200" cy="2141538"/>
            </a:xfrm>
          </p:grpSpPr>
          <p:pic>
            <p:nvPicPr>
              <p:cNvPr id="991238" name="Picture 6"/>
              <p:cNvPicPr>
                <a:picLocks noChangeAspect="1" noChangeArrowheads="1"/>
              </p:cNvPicPr>
              <p:nvPr/>
            </p:nvPicPr>
            <p:blipFill>
              <a:blip r:embed="rId5" cstate="print"/>
              <a:srcRect l="987" t="1146" r="1607" b="1939"/>
              <a:stretch>
                <a:fillRect/>
              </a:stretch>
            </p:blipFill>
            <p:spPr bwMode="auto">
              <a:xfrm>
                <a:off x="5740400" y="1270000"/>
                <a:ext cx="2489200" cy="2141538"/>
              </a:xfrm>
              <a:prstGeom prst="rect">
                <a:avLst/>
              </a:prstGeom>
              <a:noFill/>
              <a:ln w="28575">
                <a:solidFill>
                  <a:schemeClr val="folHlink"/>
                </a:solidFill>
                <a:miter lim="800000"/>
                <a:headEnd type="none" w="sm" len="sm"/>
                <a:tailEnd type="none" w="sm" len="sm"/>
              </a:ln>
              <a:effectLst/>
            </p:spPr>
          </p:pic>
          <p:sp>
            <p:nvSpPr>
              <p:cNvPr id="991243" name="Text Box 11"/>
              <p:cNvSpPr txBox="1">
                <a:spLocks noChangeArrowheads="1"/>
              </p:cNvSpPr>
              <p:nvPr/>
            </p:nvSpPr>
            <p:spPr bwMode="auto">
              <a:xfrm>
                <a:off x="5749925" y="1279525"/>
                <a:ext cx="1317625" cy="304800"/>
              </a:xfrm>
              <a:prstGeom prst="rect">
                <a:avLst/>
              </a:prstGeom>
              <a:noFill/>
              <a:ln w="12700">
                <a:noFill/>
                <a:miter lim="800000"/>
                <a:headEnd type="none" w="sm" len="sm"/>
                <a:tailEnd type="none" w="sm" len="sm"/>
              </a:ln>
              <a:effectLst/>
            </p:spPr>
            <p:txBody>
              <a:bodyPr wrap="none">
                <a:spAutoFit/>
              </a:bodyPr>
              <a:lstStyle/>
              <a:p>
                <a:r>
                  <a:rPr lang="en-US" altLang="en-US"/>
                  <a:t>1x2 Horizontal</a:t>
                </a:r>
              </a:p>
            </p:txBody>
          </p:sp>
        </p:grpSp>
        <p:sp>
          <p:nvSpPr>
            <p:cNvPr id="991244" name="Text Box 12"/>
            <p:cNvSpPr txBox="1">
              <a:spLocks noChangeArrowheads="1"/>
            </p:cNvSpPr>
            <p:nvPr/>
          </p:nvSpPr>
          <p:spPr bwMode="auto">
            <a:xfrm>
              <a:off x="457200" y="3657600"/>
              <a:ext cx="992187" cy="304800"/>
            </a:xfrm>
            <a:prstGeom prst="rect">
              <a:avLst/>
            </a:prstGeom>
            <a:noFill/>
            <a:ln w="12700">
              <a:noFill/>
              <a:miter lim="800000"/>
              <a:headEnd type="none" w="sm" len="sm"/>
              <a:tailEnd type="none" w="sm" len="sm"/>
            </a:ln>
            <a:effectLst/>
          </p:spPr>
          <p:txBody>
            <a:bodyPr wrap="none">
              <a:spAutoFit/>
            </a:bodyPr>
            <a:lstStyle/>
            <a:p>
              <a:r>
                <a:rPr lang="en-US" altLang="en-US" dirty="0"/>
                <a:t>Combined</a:t>
              </a:r>
            </a:p>
          </p:txBody>
        </p:sp>
      </p:grpSp>
    </p:spTree>
    <p:extLst>
      <p:ext uri="{BB962C8B-B14F-4D97-AF65-F5344CB8AC3E}">
        <p14:creationId xmlns:p14="http://schemas.microsoft.com/office/powerpoint/2010/main" val="27265340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258" name="Rectangle 2"/>
          <p:cNvSpPr>
            <a:spLocks noGrp="1" noChangeArrowheads="1"/>
          </p:cNvSpPr>
          <p:nvPr>
            <p:ph type="title"/>
          </p:nvPr>
        </p:nvSpPr>
        <p:spPr>
          <a:xfrm>
            <a:off x="3484563" y="285750"/>
            <a:ext cx="5659437" cy="609600"/>
          </a:xfrm>
        </p:spPr>
        <p:txBody>
          <a:bodyPr/>
          <a:lstStyle/>
          <a:p>
            <a:r>
              <a:rPr lang="en-US" altLang="en-US"/>
              <a:t>Smoothing and Edge Detection</a:t>
            </a:r>
          </a:p>
        </p:txBody>
      </p:sp>
      <p:sp>
        <p:nvSpPr>
          <p:cNvPr id="992259" name="Rectangle 3"/>
          <p:cNvSpPr>
            <a:spLocks noGrp="1" noChangeArrowheads="1"/>
          </p:cNvSpPr>
          <p:nvPr>
            <p:ph type="body" idx="1"/>
          </p:nvPr>
        </p:nvSpPr>
        <p:spPr>
          <a:xfrm>
            <a:off x="685800" y="1371600"/>
            <a:ext cx="7848600" cy="2362200"/>
          </a:xfrm>
        </p:spPr>
        <p:txBody>
          <a:bodyPr/>
          <a:lstStyle/>
          <a:p>
            <a:r>
              <a:rPr lang="en-US" altLang="en-US" dirty="0"/>
              <a:t>Derivatives are 'noisy' operations</a:t>
            </a:r>
          </a:p>
          <a:p>
            <a:pPr lvl="1"/>
            <a:r>
              <a:rPr lang="en-US" altLang="en-US" dirty="0"/>
              <a:t> edges are a high spatial frequency phenomenon</a:t>
            </a:r>
          </a:p>
          <a:p>
            <a:pPr lvl="1"/>
            <a:r>
              <a:rPr lang="en-US" altLang="en-US" dirty="0"/>
              <a:t>edge detectors are sensitive to and accent noise</a:t>
            </a:r>
          </a:p>
          <a:p>
            <a:r>
              <a:rPr lang="en-US" altLang="en-US" dirty="0"/>
              <a:t>Averaging reduces noise</a:t>
            </a:r>
          </a:p>
          <a:p>
            <a:pPr lvl="1"/>
            <a:r>
              <a:rPr lang="en-US" altLang="en-US" dirty="0"/>
              <a:t>spatial averages can be computed using masks</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r>
              <a:rPr lang="en-US" altLang="en-US" dirty="0"/>
              <a:t>Combine smoothing with edge detection.</a:t>
            </a:r>
          </a:p>
        </p:txBody>
      </p:sp>
      <p:pic>
        <p:nvPicPr>
          <p:cNvPr id="992260" name="Picture 4"/>
          <p:cNvPicPr>
            <a:picLocks noChangeAspect="1" noChangeArrowheads="1"/>
          </p:cNvPicPr>
          <p:nvPr/>
        </p:nvPicPr>
        <p:blipFill>
          <a:blip r:embed="rId2" cstate="print"/>
          <a:srcRect/>
          <a:stretch>
            <a:fillRect/>
          </a:stretch>
        </p:blipFill>
        <p:spPr bwMode="auto">
          <a:xfrm>
            <a:off x="2438400" y="3797300"/>
            <a:ext cx="4191000" cy="1384300"/>
          </a:xfrm>
          <a:prstGeom prst="rect">
            <a:avLst/>
          </a:prstGeom>
          <a:solidFill>
            <a:schemeClr val="folHlink"/>
          </a:solidFill>
          <a:ln w="12700">
            <a:noFill/>
            <a:miter lim="800000"/>
            <a:headEnd type="none" w="sm" len="sm"/>
            <a:tailEnd type="none" w="sm" len="sm"/>
          </a:ln>
          <a:effectLst/>
        </p:spPr>
      </p:pic>
    </p:spTree>
    <p:extLst>
      <p:ext uri="{BB962C8B-B14F-4D97-AF65-F5344CB8AC3E}">
        <p14:creationId xmlns:p14="http://schemas.microsoft.com/office/powerpoint/2010/main" val="1039022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2"/>
          <p:cNvSpPr>
            <a:spLocks noGrp="1" noChangeArrowheads="1"/>
          </p:cNvSpPr>
          <p:nvPr>
            <p:ph type="title"/>
          </p:nvPr>
        </p:nvSpPr>
        <p:spPr>
          <a:xfrm>
            <a:off x="5934075" y="285750"/>
            <a:ext cx="3133725" cy="609600"/>
          </a:xfrm>
        </p:spPr>
        <p:txBody>
          <a:bodyPr/>
          <a:lstStyle/>
          <a:p>
            <a:r>
              <a:rPr lang="en-US" altLang="en-US"/>
              <a:t>Effect of Blurring</a:t>
            </a:r>
          </a:p>
        </p:txBody>
      </p:sp>
      <p:grpSp>
        <p:nvGrpSpPr>
          <p:cNvPr id="19" name="Group 18"/>
          <p:cNvGrpSpPr/>
          <p:nvPr/>
        </p:nvGrpSpPr>
        <p:grpSpPr>
          <a:xfrm>
            <a:off x="457200" y="1219200"/>
            <a:ext cx="6107113" cy="5029200"/>
            <a:chOff x="457200" y="1219200"/>
            <a:chExt cx="6107113" cy="5029200"/>
          </a:xfrm>
        </p:grpSpPr>
        <p:pic>
          <p:nvPicPr>
            <p:cNvPr id="993285" name="Picture 5"/>
            <p:cNvPicPr>
              <a:picLocks noChangeAspect="1" noChangeArrowheads="1"/>
            </p:cNvPicPr>
            <p:nvPr/>
          </p:nvPicPr>
          <p:blipFill>
            <a:blip r:embed="rId2" cstate="print"/>
            <a:srcRect/>
            <a:stretch>
              <a:fillRect/>
            </a:stretch>
          </p:blipFill>
          <p:spPr bwMode="auto">
            <a:xfrm>
              <a:off x="2209800" y="1676400"/>
              <a:ext cx="4354513" cy="4572000"/>
            </a:xfrm>
            <a:prstGeom prst="rect">
              <a:avLst/>
            </a:prstGeom>
            <a:noFill/>
            <a:ln w="12700">
              <a:noFill/>
              <a:miter lim="800000"/>
              <a:headEnd type="none" w="sm" len="sm"/>
              <a:tailEnd type="none" w="sm" len="sm"/>
            </a:ln>
            <a:effectLst/>
          </p:spPr>
        </p:pic>
        <p:sp>
          <p:nvSpPr>
            <p:cNvPr id="993288" name="Text Box 8"/>
            <p:cNvSpPr txBox="1">
              <a:spLocks noChangeArrowheads="1"/>
            </p:cNvSpPr>
            <p:nvPr/>
          </p:nvSpPr>
          <p:spPr bwMode="auto">
            <a:xfrm>
              <a:off x="2286000" y="1219200"/>
              <a:ext cx="1060450" cy="396875"/>
            </a:xfrm>
            <a:prstGeom prst="rect">
              <a:avLst/>
            </a:prstGeom>
            <a:noFill/>
            <a:ln w="12700">
              <a:noFill/>
              <a:miter lim="800000"/>
              <a:headEnd type="none" w="sm" len="sm"/>
              <a:tailEnd type="none" w="sm" len="sm"/>
            </a:ln>
            <a:effectLst/>
          </p:spPr>
          <p:txBody>
            <a:bodyPr wrap="none">
              <a:spAutoFit/>
            </a:bodyPr>
            <a:lstStyle/>
            <a:p>
              <a:r>
                <a:rPr lang="en-US" altLang="en-US" sz="2000"/>
                <a:t>Original</a:t>
              </a:r>
            </a:p>
          </p:txBody>
        </p:sp>
        <p:sp>
          <p:nvSpPr>
            <p:cNvPr id="993290" name="Text Box 10"/>
            <p:cNvSpPr txBox="1">
              <a:spLocks noChangeArrowheads="1"/>
            </p:cNvSpPr>
            <p:nvPr/>
          </p:nvSpPr>
          <p:spPr bwMode="auto">
            <a:xfrm>
              <a:off x="3683000" y="1219200"/>
              <a:ext cx="1387475" cy="396875"/>
            </a:xfrm>
            <a:prstGeom prst="rect">
              <a:avLst/>
            </a:prstGeom>
            <a:noFill/>
            <a:ln w="12700">
              <a:noFill/>
              <a:miter lim="800000"/>
              <a:headEnd type="none" w="sm" len="sm"/>
              <a:tailEnd type="none" w="sm" len="sm"/>
            </a:ln>
            <a:effectLst/>
          </p:spPr>
          <p:txBody>
            <a:bodyPr wrap="none">
              <a:spAutoFit/>
            </a:bodyPr>
            <a:lstStyle/>
            <a:p>
              <a:r>
                <a:rPr lang="en-US" altLang="en-US" sz="2000"/>
                <a:t>Orig+1 Iter</a:t>
              </a:r>
            </a:p>
          </p:txBody>
        </p:sp>
        <p:sp>
          <p:nvSpPr>
            <p:cNvPr id="993291" name="Text Box 11"/>
            <p:cNvSpPr txBox="1">
              <a:spLocks noChangeArrowheads="1"/>
            </p:cNvSpPr>
            <p:nvPr/>
          </p:nvSpPr>
          <p:spPr bwMode="auto">
            <a:xfrm>
              <a:off x="5167313" y="1219200"/>
              <a:ext cx="1387475" cy="396875"/>
            </a:xfrm>
            <a:prstGeom prst="rect">
              <a:avLst/>
            </a:prstGeom>
            <a:noFill/>
            <a:ln w="12700">
              <a:noFill/>
              <a:miter lim="800000"/>
              <a:headEnd type="none" w="sm" len="sm"/>
              <a:tailEnd type="none" w="sm" len="sm"/>
            </a:ln>
            <a:effectLst/>
          </p:spPr>
          <p:txBody>
            <a:bodyPr wrap="none">
              <a:spAutoFit/>
            </a:bodyPr>
            <a:lstStyle/>
            <a:p>
              <a:r>
                <a:rPr lang="en-US" altLang="en-US" sz="2000"/>
                <a:t>Orig+2 Iter</a:t>
              </a:r>
            </a:p>
          </p:txBody>
        </p:sp>
        <p:sp>
          <p:nvSpPr>
            <p:cNvPr id="993292" name="Text Box 12"/>
            <p:cNvSpPr txBox="1">
              <a:spLocks noChangeArrowheads="1"/>
            </p:cNvSpPr>
            <p:nvPr/>
          </p:nvSpPr>
          <p:spPr bwMode="auto">
            <a:xfrm>
              <a:off x="457200" y="2133600"/>
              <a:ext cx="889000" cy="396875"/>
            </a:xfrm>
            <a:prstGeom prst="rect">
              <a:avLst/>
            </a:prstGeom>
            <a:noFill/>
            <a:ln w="12700">
              <a:noFill/>
              <a:miter lim="800000"/>
              <a:headEnd type="none" w="sm" len="sm"/>
              <a:tailEnd type="none" w="sm" len="sm"/>
            </a:ln>
            <a:effectLst/>
          </p:spPr>
          <p:txBody>
            <a:bodyPr wrap="none">
              <a:spAutoFit/>
            </a:bodyPr>
            <a:lstStyle/>
            <a:p>
              <a:r>
                <a:rPr lang="en-US" altLang="en-US" sz="2000"/>
                <a:t>Image</a:t>
              </a:r>
            </a:p>
          </p:txBody>
        </p:sp>
        <p:sp>
          <p:nvSpPr>
            <p:cNvPr id="993293" name="Text Box 13"/>
            <p:cNvSpPr txBox="1">
              <a:spLocks noChangeArrowheads="1"/>
            </p:cNvSpPr>
            <p:nvPr/>
          </p:nvSpPr>
          <p:spPr bwMode="auto">
            <a:xfrm>
              <a:off x="457200" y="3733800"/>
              <a:ext cx="904875" cy="396875"/>
            </a:xfrm>
            <a:prstGeom prst="rect">
              <a:avLst/>
            </a:prstGeom>
            <a:noFill/>
            <a:ln w="12700">
              <a:noFill/>
              <a:miter lim="800000"/>
              <a:headEnd type="none" w="sm" len="sm"/>
              <a:tailEnd type="none" w="sm" len="sm"/>
            </a:ln>
            <a:effectLst/>
          </p:spPr>
          <p:txBody>
            <a:bodyPr wrap="none">
              <a:spAutoFit/>
            </a:bodyPr>
            <a:lstStyle/>
            <a:p>
              <a:r>
                <a:rPr lang="en-US" altLang="en-US" sz="2000" dirty="0"/>
                <a:t>Edges</a:t>
              </a:r>
            </a:p>
          </p:txBody>
        </p:sp>
        <p:sp>
          <p:nvSpPr>
            <p:cNvPr id="993294" name="Text Box 14"/>
            <p:cNvSpPr txBox="1">
              <a:spLocks noChangeArrowheads="1"/>
            </p:cNvSpPr>
            <p:nvPr/>
          </p:nvSpPr>
          <p:spPr bwMode="auto">
            <a:xfrm>
              <a:off x="457200" y="5257800"/>
              <a:ext cx="1597025" cy="701675"/>
            </a:xfrm>
            <a:prstGeom prst="rect">
              <a:avLst/>
            </a:prstGeom>
            <a:noFill/>
            <a:ln w="12700">
              <a:noFill/>
              <a:miter lim="800000"/>
              <a:headEnd type="none" w="sm" len="sm"/>
              <a:tailEnd type="none" w="sm" len="sm"/>
            </a:ln>
            <a:effectLst/>
          </p:spPr>
          <p:txBody>
            <a:bodyPr wrap="none">
              <a:spAutoFit/>
            </a:bodyPr>
            <a:lstStyle/>
            <a:p>
              <a:r>
                <a:rPr lang="en-US" altLang="en-US" sz="2000"/>
                <a:t>Thresholded</a:t>
              </a:r>
            </a:p>
            <a:p>
              <a:r>
                <a:rPr lang="en-US" altLang="en-US" sz="2000"/>
                <a:t>Edges</a:t>
              </a:r>
            </a:p>
          </p:txBody>
        </p:sp>
        <p:sp>
          <p:nvSpPr>
            <p:cNvPr id="993295" name="Rectangle 15"/>
            <p:cNvSpPr>
              <a:spLocks noChangeArrowheads="1"/>
            </p:cNvSpPr>
            <p:nvPr/>
          </p:nvSpPr>
          <p:spPr bwMode="auto">
            <a:xfrm>
              <a:off x="2243138" y="1708150"/>
              <a:ext cx="1203325" cy="1212850"/>
            </a:xfrm>
            <a:prstGeom prst="rect">
              <a:avLst/>
            </a:prstGeom>
            <a:noFill/>
            <a:ln w="12700">
              <a:solidFill>
                <a:schemeClr val="folHlink"/>
              </a:solidFill>
              <a:miter lim="800000"/>
              <a:headEnd type="none" w="sm" len="sm"/>
              <a:tailEnd type="none" w="sm" len="sm"/>
            </a:ln>
            <a:effectLst/>
          </p:spPr>
          <p:txBody>
            <a:bodyPr wrap="none" anchor="ctr"/>
            <a:lstStyle/>
            <a:p>
              <a:endParaRPr lang="en-US"/>
            </a:p>
          </p:txBody>
        </p:sp>
        <p:sp>
          <p:nvSpPr>
            <p:cNvPr id="993296" name="Rectangle 16"/>
            <p:cNvSpPr>
              <a:spLocks noChangeArrowheads="1"/>
            </p:cNvSpPr>
            <p:nvPr/>
          </p:nvSpPr>
          <p:spPr bwMode="auto">
            <a:xfrm>
              <a:off x="3794125" y="1708150"/>
              <a:ext cx="1203325" cy="1212850"/>
            </a:xfrm>
            <a:prstGeom prst="rect">
              <a:avLst/>
            </a:prstGeom>
            <a:noFill/>
            <a:ln w="12700">
              <a:solidFill>
                <a:schemeClr val="folHlink"/>
              </a:solidFill>
              <a:miter lim="800000"/>
              <a:headEnd type="none" w="sm" len="sm"/>
              <a:tailEnd type="none" w="sm" len="sm"/>
            </a:ln>
            <a:effectLst/>
          </p:spPr>
          <p:txBody>
            <a:bodyPr wrap="none" anchor="ctr"/>
            <a:lstStyle/>
            <a:p>
              <a:endParaRPr lang="en-US"/>
            </a:p>
          </p:txBody>
        </p:sp>
        <p:sp>
          <p:nvSpPr>
            <p:cNvPr id="993297" name="Rectangle 17"/>
            <p:cNvSpPr>
              <a:spLocks noChangeArrowheads="1"/>
            </p:cNvSpPr>
            <p:nvPr/>
          </p:nvSpPr>
          <p:spPr bwMode="auto">
            <a:xfrm>
              <a:off x="5268913" y="1725613"/>
              <a:ext cx="1203325" cy="1212850"/>
            </a:xfrm>
            <a:prstGeom prst="rect">
              <a:avLst/>
            </a:prstGeom>
            <a:noFill/>
            <a:ln w="12700">
              <a:solidFill>
                <a:schemeClr val="folHlink"/>
              </a:solidFill>
              <a:miter lim="800000"/>
              <a:headEnd type="none" w="sm" len="sm"/>
              <a:tailEnd type="none" w="sm" len="sm"/>
            </a:ln>
            <a:effectLst/>
          </p:spPr>
          <p:txBody>
            <a:bodyPr wrap="none" anchor="ctr"/>
            <a:lstStyle/>
            <a:p>
              <a:endParaRPr lang="en-US"/>
            </a:p>
          </p:txBody>
        </p:sp>
        <p:sp>
          <p:nvSpPr>
            <p:cNvPr id="993298" name="Rectangle 18"/>
            <p:cNvSpPr>
              <a:spLocks noChangeArrowheads="1"/>
            </p:cNvSpPr>
            <p:nvPr/>
          </p:nvSpPr>
          <p:spPr bwMode="auto">
            <a:xfrm>
              <a:off x="5262563" y="3340100"/>
              <a:ext cx="1203325" cy="1212850"/>
            </a:xfrm>
            <a:prstGeom prst="rect">
              <a:avLst/>
            </a:prstGeom>
            <a:noFill/>
            <a:ln w="12700">
              <a:solidFill>
                <a:schemeClr val="folHlink"/>
              </a:solidFill>
              <a:miter lim="800000"/>
              <a:headEnd type="none" w="sm" len="sm"/>
              <a:tailEnd type="none" w="sm" len="sm"/>
            </a:ln>
            <a:effectLst/>
          </p:spPr>
          <p:txBody>
            <a:bodyPr wrap="none" anchor="ctr"/>
            <a:lstStyle/>
            <a:p>
              <a:endParaRPr lang="en-US"/>
            </a:p>
          </p:txBody>
        </p:sp>
        <p:sp>
          <p:nvSpPr>
            <p:cNvPr id="993299" name="Rectangle 19"/>
            <p:cNvSpPr>
              <a:spLocks noChangeArrowheads="1"/>
            </p:cNvSpPr>
            <p:nvPr/>
          </p:nvSpPr>
          <p:spPr bwMode="auto">
            <a:xfrm>
              <a:off x="3773488" y="3325813"/>
              <a:ext cx="1203325" cy="1212850"/>
            </a:xfrm>
            <a:prstGeom prst="rect">
              <a:avLst/>
            </a:prstGeom>
            <a:noFill/>
            <a:ln w="12700">
              <a:solidFill>
                <a:schemeClr val="folHlink"/>
              </a:solidFill>
              <a:miter lim="800000"/>
              <a:headEnd type="none" w="sm" len="sm"/>
              <a:tailEnd type="none" w="sm" len="sm"/>
            </a:ln>
            <a:effectLst/>
          </p:spPr>
          <p:txBody>
            <a:bodyPr wrap="none" anchor="ctr"/>
            <a:lstStyle/>
            <a:p>
              <a:endParaRPr lang="en-US"/>
            </a:p>
          </p:txBody>
        </p:sp>
        <p:sp>
          <p:nvSpPr>
            <p:cNvPr id="993300" name="Rectangle 20"/>
            <p:cNvSpPr>
              <a:spLocks noChangeArrowheads="1"/>
            </p:cNvSpPr>
            <p:nvPr/>
          </p:nvSpPr>
          <p:spPr bwMode="auto">
            <a:xfrm>
              <a:off x="2233613" y="3319463"/>
              <a:ext cx="1203325" cy="1212850"/>
            </a:xfrm>
            <a:prstGeom prst="rect">
              <a:avLst/>
            </a:prstGeom>
            <a:noFill/>
            <a:ln w="12700">
              <a:solidFill>
                <a:schemeClr val="folHlink"/>
              </a:solidFill>
              <a:miter lim="800000"/>
              <a:headEnd type="none" w="sm" len="sm"/>
              <a:tailEnd type="none" w="sm" len="sm"/>
            </a:ln>
            <a:effectLst/>
          </p:spPr>
          <p:txBody>
            <a:bodyPr wrap="none" anchor="ctr"/>
            <a:lstStyle/>
            <a:p>
              <a:endParaRPr lang="en-US"/>
            </a:p>
          </p:txBody>
        </p:sp>
        <p:sp>
          <p:nvSpPr>
            <p:cNvPr id="993301" name="Rectangle 21"/>
            <p:cNvSpPr>
              <a:spLocks noChangeArrowheads="1"/>
            </p:cNvSpPr>
            <p:nvPr/>
          </p:nvSpPr>
          <p:spPr bwMode="auto">
            <a:xfrm>
              <a:off x="2243138" y="4932363"/>
              <a:ext cx="1203325" cy="1212850"/>
            </a:xfrm>
            <a:prstGeom prst="rect">
              <a:avLst/>
            </a:prstGeom>
            <a:noFill/>
            <a:ln w="12700">
              <a:solidFill>
                <a:schemeClr val="folHlink"/>
              </a:solidFill>
              <a:miter lim="800000"/>
              <a:headEnd type="none" w="sm" len="sm"/>
              <a:tailEnd type="none" w="sm" len="sm"/>
            </a:ln>
            <a:effectLst/>
          </p:spPr>
          <p:txBody>
            <a:bodyPr wrap="none" anchor="ctr"/>
            <a:lstStyle/>
            <a:p>
              <a:endParaRPr lang="en-US"/>
            </a:p>
          </p:txBody>
        </p:sp>
        <p:sp>
          <p:nvSpPr>
            <p:cNvPr id="993302" name="Rectangle 22"/>
            <p:cNvSpPr>
              <a:spLocks noChangeArrowheads="1"/>
            </p:cNvSpPr>
            <p:nvPr/>
          </p:nvSpPr>
          <p:spPr bwMode="auto">
            <a:xfrm>
              <a:off x="3781425" y="4933950"/>
              <a:ext cx="1203325" cy="1212850"/>
            </a:xfrm>
            <a:prstGeom prst="rect">
              <a:avLst/>
            </a:prstGeom>
            <a:noFill/>
            <a:ln w="12700">
              <a:solidFill>
                <a:schemeClr val="folHlink"/>
              </a:solidFill>
              <a:miter lim="800000"/>
              <a:headEnd type="none" w="sm" len="sm"/>
              <a:tailEnd type="none" w="sm" len="sm"/>
            </a:ln>
            <a:effectLst/>
          </p:spPr>
          <p:txBody>
            <a:bodyPr wrap="none" anchor="ctr"/>
            <a:lstStyle/>
            <a:p>
              <a:endParaRPr lang="en-US"/>
            </a:p>
          </p:txBody>
        </p:sp>
        <p:sp>
          <p:nvSpPr>
            <p:cNvPr id="993303" name="Rectangle 23"/>
            <p:cNvSpPr>
              <a:spLocks noChangeArrowheads="1"/>
            </p:cNvSpPr>
            <p:nvPr/>
          </p:nvSpPr>
          <p:spPr bwMode="auto">
            <a:xfrm>
              <a:off x="5273675" y="4943475"/>
              <a:ext cx="1203325" cy="1212850"/>
            </a:xfrm>
            <a:prstGeom prst="rect">
              <a:avLst/>
            </a:prstGeom>
            <a:noFill/>
            <a:ln w="12700">
              <a:solidFill>
                <a:schemeClr val="folHlink"/>
              </a:solidFill>
              <a:miter lim="800000"/>
              <a:headEnd type="none" w="sm" len="sm"/>
              <a:tailEnd type="none" w="sm" len="sm"/>
            </a:ln>
            <a:effectLst/>
          </p:spPr>
          <p:txBody>
            <a:bodyPr wrap="none" anchor="ctr"/>
            <a:lstStyle/>
            <a:p>
              <a:endParaRPr lang="en-US"/>
            </a:p>
          </p:txBody>
        </p:sp>
      </p:grpSp>
    </p:spTree>
    <p:extLst>
      <p:ext uri="{BB962C8B-B14F-4D97-AF65-F5344CB8AC3E}">
        <p14:creationId xmlns:p14="http://schemas.microsoft.com/office/powerpoint/2010/main" val="35980348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Rectangle 2"/>
          <p:cNvSpPr>
            <a:spLocks noGrp="1" noChangeArrowheads="1"/>
          </p:cNvSpPr>
          <p:nvPr>
            <p:ph type="title"/>
          </p:nvPr>
        </p:nvSpPr>
        <p:spPr>
          <a:xfrm>
            <a:off x="5486400" y="285750"/>
            <a:ext cx="3590925" cy="609600"/>
          </a:xfrm>
        </p:spPr>
        <p:txBody>
          <a:bodyPr/>
          <a:lstStyle/>
          <a:p>
            <a:r>
              <a:rPr lang="en-US" altLang="en-US"/>
              <a:t>Combining the Two</a:t>
            </a:r>
          </a:p>
        </p:txBody>
      </p:sp>
      <p:sp>
        <p:nvSpPr>
          <p:cNvPr id="994307" name="Rectangle 3"/>
          <p:cNvSpPr>
            <a:spLocks noGrp="1" noChangeArrowheads="1"/>
          </p:cNvSpPr>
          <p:nvPr>
            <p:ph type="body" idx="1"/>
          </p:nvPr>
        </p:nvSpPr>
        <p:spPr/>
        <p:txBody>
          <a:bodyPr/>
          <a:lstStyle/>
          <a:p>
            <a:r>
              <a:rPr lang="en-US" altLang="en-US" dirty="0"/>
              <a:t>Applying this mask is equivalent to taking the 	difference of averages on either side of the central pixel.</a:t>
            </a:r>
          </a:p>
        </p:txBody>
      </p:sp>
      <p:pic>
        <p:nvPicPr>
          <p:cNvPr id="994308" name="Picture 4"/>
          <p:cNvPicPr>
            <a:picLocks noChangeAspect="1" noChangeArrowheads="1"/>
          </p:cNvPicPr>
          <p:nvPr/>
        </p:nvPicPr>
        <p:blipFill>
          <a:blip r:embed="rId2" cstate="print"/>
          <a:srcRect/>
          <a:stretch>
            <a:fillRect/>
          </a:stretch>
        </p:blipFill>
        <p:spPr bwMode="auto">
          <a:xfrm>
            <a:off x="3657600" y="2895600"/>
            <a:ext cx="1852613" cy="1639888"/>
          </a:xfrm>
          <a:prstGeom prst="rect">
            <a:avLst/>
          </a:prstGeom>
          <a:solidFill>
            <a:schemeClr val="folHlink"/>
          </a:solidFill>
          <a:ln w="12700">
            <a:noFill/>
            <a:miter lim="800000"/>
            <a:headEnd type="none" w="sm" len="sm"/>
            <a:tailEnd type="none" w="sm" len="sm"/>
          </a:ln>
          <a:effectLst/>
        </p:spPr>
      </p:pic>
      <p:pic>
        <p:nvPicPr>
          <p:cNvPr id="994309" name="Picture 5"/>
          <p:cNvPicPr>
            <a:picLocks noChangeAspect="1" noChangeArrowheads="1"/>
          </p:cNvPicPr>
          <p:nvPr/>
        </p:nvPicPr>
        <p:blipFill>
          <a:blip r:embed="rId3" cstate="print"/>
          <a:srcRect/>
          <a:stretch>
            <a:fillRect/>
          </a:stretch>
        </p:blipFill>
        <p:spPr bwMode="auto">
          <a:xfrm>
            <a:off x="2133600" y="4953000"/>
            <a:ext cx="1855788" cy="1395413"/>
          </a:xfrm>
          <a:prstGeom prst="rect">
            <a:avLst/>
          </a:prstGeom>
          <a:solidFill>
            <a:schemeClr val="folHlink"/>
          </a:solidFill>
          <a:ln w="12700">
            <a:noFill/>
            <a:miter lim="800000"/>
            <a:headEnd type="none" w="sm" len="sm"/>
            <a:tailEnd type="none" w="sm" len="sm"/>
          </a:ln>
          <a:effectLst/>
        </p:spPr>
      </p:pic>
      <p:pic>
        <p:nvPicPr>
          <p:cNvPr id="994310" name="Picture 6"/>
          <p:cNvPicPr>
            <a:picLocks noChangeAspect="1" noChangeArrowheads="1"/>
          </p:cNvPicPr>
          <p:nvPr/>
        </p:nvPicPr>
        <p:blipFill>
          <a:blip r:embed="rId4" cstate="print"/>
          <a:srcRect/>
          <a:stretch>
            <a:fillRect/>
          </a:stretch>
        </p:blipFill>
        <p:spPr bwMode="auto">
          <a:xfrm>
            <a:off x="5334000" y="4849813"/>
            <a:ext cx="1447800" cy="1627187"/>
          </a:xfrm>
          <a:prstGeom prst="rect">
            <a:avLst/>
          </a:prstGeom>
          <a:solidFill>
            <a:schemeClr val="folHlink"/>
          </a:solidFill>
          <a:ln w="12700">
            <a:noFill/>
            <a:miter lim="800000"/>
            <a:headEnd type="none" w="sm" len="sm"/>
            <a:tailEnd type="none" w="sm" len="sm"/>
          </a:ln>
          <a:effectLst/>
        </p:spPr>
      </p:pic>
    </p:spTree>
    <p:extLst>
      <p:ext uri="{BB962C8B-B14F-4D97-AF65-F5344CB8AC3E}">
        <p14:creationId xmlns:p14="http://schemas.microsoft.com/office/powerpoint/2010/main" val="4146188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330" name="Rectangle 2"/>
          <p:cNvSpPr>
            <a:spLocks noGrp="1" noChangeArrowheads="1"/>
          </p:cNvSpPr>
          <p:nvPr>
            <p:ph type="title"/>
          </p:nvPr>
        </p:nvSpPr>
        <p:spPr>
          <a:xfrm>
            <a:off x="4867275" y="285750"/>
            <a:ext cx="4276725" cy="609600"/>
          </a:xfrm>
        </p:spPr>
        <p:txBody>
          <a:bodyPr/>
          <a:lstStyle/>
          <a:p>
            <a:r>
              <a:rPr lang="en-US" altLang="en-US"/>
              <a:t>Many Different Kernels</a:t>
            </a:r>
          </a:p>
        </p:txBody>
      </p:sp>
      <p:sp>
        <p:nvSpPr>
          <p:cNvPr id="995331" name="Rectangle 3"/>
          <p:cNvSpPr>
            <a:spLocks noGrp="1" noChangeArrowheads="1"/>
          </p:cNvSpPr>
          <p:nvPr>
            <p:ph type="body" idx="1"/>
          </p:nvPr>
        </p:nvSpPr>
        <p:spPr>
          <a:xfrm>
            <a:off x="533400" y="1295400"/>
            <a:ext cx="7848600" cy="1371600"/>
          </a:xfrm>
        </p:spPr>
        <p:txBody>
          <a:bodyPr/>
          <a:lstStyle/>
          <a:p>
            <a:r>
              <a:rPr lang="en-US" altLang="en-US"/>
              <a:t>Variables</a:t>
            </a:r>
          </a:p>
          <a:p>
            <a:pPr lvl="1"/>
            <a:r>
              <a:rPr lang="en-US" altLang="en-US"/>
              <a:t>Size of kernel</a:t>
            </a:r>
          </a:p>
          <a:p>
            <a:pPr lvl="1"/>
            <a:r>
              <a:rPr lang="en-US" altLang="en-US"/>
              <a:t>Pattern of weights</a:t>
            </a:r>
          </a:p>
          <a:p>
            <a:pPr lvl="1"/>
            <a:endParaRPr lang="en-US" altLang="en-US"/>
          </a:p>
          <a:p>
            <a:r>
              <a:rPr lang="en-US" altLang="en-US"/>
              <a:t>1x2 Operator (we’ve already seen this one</a:t>
            </a:r>
          </a:p>
        </p:txBody>
      </p:sp>
      <p:grpSp>
        <p:nvGrpSpPr>
          <p:cNvPr id="995332" name="Group 4"/>
          <p:cNvGrpSpPr>
            <a:grpSpLocks/>
          </p:cNvGrpSpPr>
          <p:nvPr/>
        </p:nvGrpSpPr>
        <p:grpSpPr bwMode="auto">
          <a:xfrm>
            <a:off x="2895600" y="4495800"/>
            <a:ext cx="1295400" cy="533400"/>
            <a:chOff x="1392" y="3456"/>
            <a:chExt cx="816" cy="336"/>
          </a:xfrm>
        </p:grpSpPr>
        <p:grpSp>
          <p:nvGrpSpPr>
            <p:cNvPr id="995333" name="Group 5"/>
            <p:cNvGrpSpPr>
              <a:grpSpLocks/>
            </p:cNvGrpSpPr>
            <p:nvPr/>
          </p:nvGrpSpPr>
          <p:grpSpPr bwMode="auto">
            <a:xfrm>
              <a:off x="1392" y="3456"/>
              <a:ext cx="816" cy="336"/>
              <a:chOff x="3120" y="3168"/>
              <a:chExt cx="816" cy="336"/>
            </a:xfrm>
          </p:grpSpPr>
          <p:sp>
            <p:nvSpPr>
              <p:cNvPr id="995334" name="Text Box 6"/>
              <p:cNvSpPr txBox="1">
                <a:spLocks noChangeArrowheads="1"/>
              </p:cNvSpPr>
              <p:nvPr/>
            </p:nvSpPr>
            <p:spPr bwMode="auto">
              <a:xfrm>
                <a:off x="3216" y="3216"/>
                <a:ext cx="659" cy="288"/>
              </a:xfrm>
              <a:prstGeom prst="rect">
                <a:avLst/>
              </a:prstGeom>
              <a:noFill/>
              <a:ln w="12700">
                <a:noFill/>
                <a:miter lim="800000"/>
                <a:headEnd type="none" w="sm" len="sm"/>
                <a:tailEnd type="none" w="sm" len="sm"/>
              </a:ln>
              <a:effectLst/>
            </p:spPr>
            <p:txBody>
              <a:bodyPr wrap="none">
                <a:spAutoFit/>
              </a:bodyPr>
              <a:lstStyle/>
              <a:p>
                <a:r>
                  <a:rPr lang="en-US" altLang="en-US" sz="2400" dirty="0"/>
                  <a:t>-1     1</a:t>
                </a:r>
              </a:p>
            </p:txBody>
          </p:sp>
          <p:grpSp>
            <p:nvGrpSpPr>
              <p:cNvPr id="995335" name="Group 7"/>
              <p:cNvGrpSpPr>
                <a:grpSpLocks/>
              </p:cNvGrpSpPr>
              <p:nvPr/>
            </p:nvGrpSpPr>
            <p:grpSpPr bwMode="auto">
              <a:xfrm>
                <a:off x="3120" y="3168"/>
                <a:ext cx="816" cy="336"/>
                <a:chOff x="3120" y="3168"/>
                <a:chExt cx="816" cy="336"/>
              </a:xfrm>
            </p:grpSpPr>
            <p:sp>
              <p:nvSpPr>
                <p:cNvPr id="995336" name="Rectangle 8"/>
                <p:cNvSpPr>
                  <a:spLocks noChangeArrowheads="1"/>
                </p:cNvSpPr>
                <p:nvPr/>
              </p:nvSpPr>
              <p:spPr bwMode="auto">
                <a:xfrm>
                  <a:off x="3120" y="3168"/>
                  <a:ext cx="816" cy="336"/>
                </a:xfrm>
                <a:prstGeom prst="rect">
                  <a:avLst/>
                </a:prstGeom>
                <a:noFill/>
                <a:ln w="12700">
                  <a:solidFill>
                    <a:schemeClr val="tx1"/>
                  </a:solidFill>
                  <a:miter lim="800000"/>
                  <a:headEnd type="none" w="sm" len="sm"/>
                  <a:tailEnd type="none" w="sm" len="sm"/>
                </a:ln>
                <a:effectLst/>
              </p:spPr>
              <p:txBody>
                <a:bodyPr wrap="none" anchor="ctr"/>
                <a:lstStyle/>
                <a:p>
                  <a:endParaRPr lang="en-US"/>
                </a:p>
              </p:txBody>
            </p:sp>
            <p:sp>
              <p:nvSpPr>
                <p:cNvPr id="995337" name="Line 9"/>
                <p:cNvSpPr>
                  <a:spLocks noChangeShapeType="1"/>
                </p:cNvSpPr>
                <p:nvPr/>
              </p:nvSpPr>
              <p:spPr bwMode="auto">
                <a:xfrm>
                  <a:off x="3542" y="3168"/>
                  <a:ext cx="0" cy="336"/>
                </a:xfrm>
                <a:prstGeom prst="line">
                  <a:avLst/>
                </a:prstGeom>
                <a:noFill/>
                <a:ln w="12700">
                  <a:solidFill>
                    <a:schemeClr val="tx1"/>
                  </a:solidFill>
                  <a:round/>
                  <a:headEnd type="none" w="sm" len="sm"/>
                  <a:tailEnd type="none" w="sm" len="sm"/>
                </a:ln>
                <a:effectLst/>
              </p:spPr>
              <p:txBody>
                <a:bodyPr wrap="none" anchor="ctr"/>
                <a:lstStyle/>
                <a:p>
                  <a:endParaRPr lang="en-US"/>
                </a:p>
              </p:txBody>
            </p:sp>
          </p:grpSp>
        </p:grpSp>
        <p:sp>
          <p:nvSpPr>
            <p:cNvPr id="995338" name="Oval 10"/>
            <p:cNvSpPr>
              <a:spLocks noChangeArrowheads="1"/>
            </p:cNvSpPr>
            <p:nvPr/>
          </p:nvSpPr>
          <p:spPr bwMode="auto">
            <a:xfrm>
              <a:off x="1856" y="3696"/>
              <a:ext cx="64" cy="69"/>
            </a:xfrm>
            <a:prstGeom prst="ellipse">
              <a:avLst/>
            </a:prstGeom>
            <a:solidFill>
              <a:srgbClr val="D82204"/>
            </a:solidFill>
            <a:ln w="12700">
              <a:solidFill>
                <a:srgbClr val="D82204"/>
              </a:solidFill>
              <a:round/>
              <a:headEnd type="none" w="sm" len="sm"/>
              <a:tailEnd type="none" w="sm" len="sm"/>
            </a:ln>
            <a:effectLst/>
          </p:spPr>
          <p:txBody>
            <a:bodyPr wrap="none" anchor="ctr"/>
            <a:lstStyle/>
            <a:p>
              <a:endParaRPr lang="en-US"/>
            </a:p>
          </p:txBody>
        </p:sp>
      </p:grpSp>
      <p:grpSp>
        <p:nvGrpSpPr>
          <p:cNvPr id="995339" name="Group 11"/>
          <p:cNvGrpSpPr>
            <a:grpSpLocks/>
          </p:cNvGrpSpPr>
          <p:nvPr/>
        </p:nvGrpSpPr>
        <p:grpSpPr bwMode="auto">
          <a:xfrm>
            <a:off x="5791200" y="4114800"/>
            <a:ext cx="533400" cy="1295400"/>
            <a:chOff x="3600" y="3216"/>
            <a:chExt cx="336" cy="816"/>
          </a:xfrm>
        </p:grpSpPr>
        <p:grpSp>
          <p:nvGrpSpPr>
            <p:cNvPr id="995340" name="Group 12"/>
            <p:cNvGrpSpPr>
              <a:grpSpLocks/>
            </p:cNvGrpSpPr>
            <p:nvPr/>
          </p:nvGrpSpPr>
          <p:grpSpPr bwMode="auto">
            <a:xfrm>
              <a:off x="3600" y="3216"/>
              <a:ext cx="336" cy="816"/>
              <a:chOff x="2448" y="3312"/>
              <a:chExt cx="336" cy="816"/>
            </a:xfrm>
          </p:grpSpPr>
          <p:sp>
            <p:nvSpPr>
              <p:cNvPr id="995341" name="Text Box 13"/>
              <p:cNvSpPr txBox="1">
                <a:spLocks noChangeArrowheads="1"/>
              </p:cNvSpPr>
              <p:nvPr/>
            </p:nvSpPr>
            <p:spPr bwMode="auto">
              <a:xfrm>
                <a:off x="2496" y="3744"/>
                <a:ext cx="223" cy="288"/>
              </a:xfrm>
              <a:prstGeom prst="rect">
                <a:avLst/>
              </a:prstGeom>
              <a:noFill/>
              <a:ln w="12700">
                <a:noFill/>
                <a:miter lim="800000"/>
                <a:headEnd type="none" w="sm" len="sm"/>
                <a:tailEnd type="none" w="sm" len="sm"/>
              </a:ln>
              <a:effectLst/>
            </p:spPr>
            <p:txBody>
              <a:bodyPr wrap="none">
                <a:spAutoFit/>
              </a:bodyPr>
              <a:lstStyle/>
              <a:p>
                <a:r>
                  <a:rPr lang="en-US" altLang="en-US" sz="2400"/>
                  <a:t>1</a:t>
                </a:r>
              </a:p>
            </p:txBody>
          </p:sp>
          <p:grpSp>
            <p:nvGrpSpPr>
              <p:cNvPr id="995342" name="Group 14"/>
              <p:cNvGrpSpPr>
                <a:grpSpLocks/>
              </p:cNvGrpSpPr>
              <p:nvPr/>
            </p:nvGrpSpPr>
            <p:grpSpPr bwMode="auto">
              <a:xfrm rot="-5400000">
                <a:off x="2208" y="3552"/>
                <a:ext cx="816" cy="336"/>
                <a:chOff x="3120" y="3168"/>
                <a:chExt cx="816" cy="336"/>
              </a:xfrm>
            </p:grpSpPr>
            <p:sp>
              <p:nvSpPr>
                <p:cNvPr id="995343" name="Rectangle 15"/>
                <p:cNvSpPr>
                  <a:spLocks noChangeArrowheads="1"/>
                </p:cNvSpPr>
                <p:nvPr/>
              </p:nvSpPr>
              <p:spPr bwMode="auto">
                <a:xfrm>
                  <a:off x="3120" y="3168"/>
                  <a:ext cx="816" cy="336"/>
                </a:xfrm>
                <a:prstGeom prst="rect">
                  <a:avLst/>
                </a:prstGeom>
                <a:noFill/>
                <a:ln w="12700">
                  <a:solidFill>
                    <a:schemeClr val="tx1"/>
                  </a:solidFill>
                  <a:miter lim="800000"/>
                  <a:headEnd type="none" w="sm" len="sm"/>
                  <a:tailEnd type="none" w="sm" len="sm"/>
                </a:ln>
                <a:effectLst/>
              </p:spPr>
              <p:txBody>
                <a:bodyPr wrap="none" anchor="ctr"/>
                <a:lstStyle/>
                <a:p>
                  <a:endParaRPr lang="en-US"/>
                </a:p>
              </p:txBody>
            </p:sp>
            <p:sp>
              <p:nvSpPr>
                <p:cNvPr id="995344" name="Line 16"/>
                <p:cNvSpPr>
                  <a:spLocks noChangeShapeType="1"/>
                </p:cNvSpPr>
                <p:nvPr/>
              </p:nvSpPr>
              <p:spPr bwMode="auto">
                <a:xfrm>
                  <a:off x="3542" y="3168"/>
                  <a:ext cx="0" cy="336"/>
                </a:xfrm>
                <a:prstGeom prst="line">
                  <a:avLst/>
                </a:prstGeom>
                <a:noFill/>
                <a:ln w="12700">
                  <a:solidFill>
                    <a:schemeClr val="tx1"/>
                  </a:solidFill>
                  <a:round/>
                  <a:headEnd type="none" w="sm" len="sm"/>
                  <a:tailEnd type="none" w="sm" len="sm"/>
                </a:ln>
                <a:effectLst/>
              </p:spPr>
              <p:txBody>
                <a:bodyPr wrap="none" anchor="ctr"/>
                <a:lstStyle/>
                <a:p>
                  <a:endParaRPr lang="en-US"/>
                </a:p>
              </p:txBody>
            </p:sp>
          </p:grpSp>
          <p:sp>
            <p:nvSpPr>
              <p:cNvPr id="995345" name="Rectangle 17"/>
              <p:cNvSpPr>
                <a:spLocks noChangeArrowheads="1"/>
              </p:cNvSpPr>
              <p:nvPr/>
            </p:nvSpPr>
            <p:spPr bwMode="auto">
              <a:xfrm>
                <a:off x="2476" y="3360"/>
                <a:ext cx="287" cy="288"/>
              </a:xfrm>
              <a:prstGeom prst="rect">
                <a:avLst/>
              </a:prstGeom>
              <a:noFill/>
              <a:ln w="12700">
                <a:noFill/>
                <a:miter lim="800000"/>
                <a:headEnd type="none" w="sm" len="sm"/>
                <a:tailEnd type="none" w="sm" len="sm"/>
              </a:ln>
              <a:effectLst/>
            </p:spPr>
            <p:txBody>
              <a:bodyPr wrap="none">
                <a:spAutoFit/>
              </a:bodyPr>
              <a:lstStyle/>
              <a:p>
                <a:r>
                  <a:rPr lang="en-US" altLang="en-US" sz="2400"/>
                  <a:t>-1</a:t>
                </a:r>
              </a:p>
            </p:txBody>
          </p:sp>
        </p:grpSp>
        <p:sp>
          <p:nvSpPr>
            <p:cNvPr id="995346" name="Oval 18"/>
            <p:cNvSpPr>
              <a:spLocks noChangeArrowheads="1"/>
            </p:cNvSpPr>
            <p:nvPr/>
          </p:nvSpPr>
          <p:spPr bwMode="auto">
            <a:xfrm>
              <a:off x="3638" y="3935"/>
              <a:ext cx="64" cy="69"/>
            </a:xfrm>
            <a:prstGeom prst="ellipse">
              <a:avLst/>
            </a:prstGeom>
            <a:solidFill>
              <a:srgbClr val="D82204"/>
            </a:solidFill>
            <a:ln w="12700">
              <a:solidFill>
                <a:srgbClr val="D82204"/>
              </a:solidFill>
              <a:round/>
              <a:headEnd type="none" w="sm" len="sm"/>
              <a:tailEnd type="none" w="sm" len="sm"/>
            </a:ln>
            <a:effectLst/>
          </p:spPr>
          <p:txBody>
            <a:bodyPr wrap="none" anchor="ctr"/>
            <a:lstStyle/>
            <a:p>
              <a:endParaRPr lang="en-US"/>
            </a:p>
          </p:txBody>
        </p:sp>
      </p:grpSp>
      <p:sp>
        <p:nvSpPr>
          <p:cNvPr id="995347" name="Text Box 19"/>
          <p:cNvSpPr txBox="1">
            <a:spLocks noChangeArrowheads="1"/>
          </p:cNvSpPr>
          <p:nvPr/>
        </p:nvSpPr>
        <p:spPr bwMode="auto">
          <a:xfrm>
            <a:off x="1981200" y="4572000"/>
            <a:ext cx="844550" cy="457200"/>
          </a:xfrm>
          <a:prstGeom prst="rect">
            <a:avLst/>
          </a:prstGeom>
          <a:noFill/>
          <a:ln w="12700">
            <a:noFill/>
            <a:miter lim="800000"/>
            <a:headEnd type="none" w="sm" len="sm"/>
            <a:tailEnd type="none" w="sm" len="sm"/>
          </a:ln>
          <a:effectLst/>
        </p:spPr>
        <p:txBody>
          <a:bodyPr wrap="none">
            <a:spAutoFit/>
          </a:bodyPr>
          <a:lstStyle/>
          <a:p>
            <a:r>
              <a:rPr lang="en-US" altLang="en-US" sz="2400">
                <a:latin typeface="Symbol" pitchFamily="18" charset="2"/>
              </a:rPr>
              <a:t>D</a:t>
            </a:r>
            <a:r>
              <a:rPr lang="en-US" altLang="en-US" sz="2400" baseline="-15000"/>
              <a:t>j</a:t>
            </a:r>
            <a:r>
              <a:rPr lang="en-US" altLang="en-US" sz="2400"/>
              <a:t>I = </a:t>
            </a:r>
          </a:p>
        </p:txBody>
      </p:sp>
      <p:sp>
        <p:nvSpPr>
          <p:cNvPr id="995348" name="Text Box 20"/>
          <p:cNvSpPr txBox="1">
            <a:spLocks noChangeArrowheads="1"/>
          </p:cNvSpPr>
          <p:nvPr/>
        </p:nvSpPr>
        <p:spPr bwMode="auto">
          <a:xfrm>
            <a:off x="4989513" y="4527550"/>
            <a:ext cx="844550" cy="457200"/>
          </a:xfrm>
          <a:prstGeom prst="rect">
            <a:avLst/>
          </a:prstGeom>
          <a:noFill/>
          <a:ln w="12700">
            <a:noFill/>
            <a:miter lim="800000"/>
            <a:headEnd type="none" w="sm" len="sm"/>
            <a:tailEnd type="none" w="sm" len="sm"/>
          </a:ln>
          <a:effectLst/>
        </p:spPr>
        <p:txBody>
          <a:bodyPr wrap="none">
            <a:spAutoFit/>
          </a:bodyPr>
          <a:lstStyle/>
          <a:p>
            <a:r>
              <a:rPr lang="en-US" altLang="en-US" sz="2400">
                <a:latin typeface="Symbol" pitchFamily="18" charset="2"/>
              </a:rPr>
              <a:t>D</a:t>
            </a:r>
            <a:r>
              <a:rPr lang="en-US" altLang="en-US" sz="2400" baseline="-15000"/>
              <a:t>i</a:t>
            </a:r>
            <a:r>
              <a:rPr lang="en-US" altLang="en-US" sz="2400"/>
              <a:t>I = </a:t>
            </a:r>
          </a:p>
        </p:txBody>
      </p:sp>
    </p:spTree>
    <p:extLst>
      <p:ext uri="{BB962C8B-B14F-4D97-AF65-F5344CB8AC3E}">
        <p14:creationId xmlns:p14="http://schemas.microsoft.com/office/powerpoint/2010/main" val="38354054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Rectangle 2"/>
          <p:cNvSpPr>
            <a:spLocks noGrp="1" noChangeArrowheads="1"/>
          </p:cNvSpPr>
          <p:nvPr>
            <p:ph type="title"/>
          </p:nvPr>
        </p:nvSpPr>
        <p:spPr>
          <a:xfrm>
            <a:off x="4495800" y="285750"/>
            <a:ext cx="4419600" cy="609600"/>
          </a:xfrm>
        </p:spPr>
        <p:txBody>
          <a:bodyPr/>
          <a:lstStyle/>
          <a:p>
            <a:r>
              <a:rPr lang="en-US" altLang="en-US"/>
              <a:t>Roberts Cross Operator</a:t>
            </a:r>
          </a:p>
        </p:txBody>
      </p:sp>
      <p:sp>
        <p:nvSpPr>
          <p:cNvPr id="969731" name="Rectangle 3"/>
          <p:cNvSpPr>
            <a:spLocks noGrp="1" noChangeArrowheads="1"/>
          </p:cNvSpPr>
          <p:nvPr>
            <p:ph type="body" idx="1"/>
          </p:nvPr>
        </p:nvSpPr>
        <p:spPr>
          <a:xfrm>
            <a:off x="457200" y="1447800"/>
            <a:ext cx="7772400" cy="914400"/>
          </a:xfrm>
        </p:spPr>
        <p:txBody>
          <a:bodyPr/>
          <a:lstStyle/>
          <a:p>
            <a:r>
              <a:rPr lang="en-US" altLang="en-US"/>
              <a:t>Does not return any information about the orientation of the edge</a:t>
            </a:r>
          </a:p>
        </p:txBody>
      </p:sp>
      <p:sp>
        <p:nvSpPr>
          <p:cNvPr id="969735" name="Text Box 7"/>
          <p:cNvSpPr txBox="1">
            <a:spLocks noChangeArrowheads="1"/>
          </p:cNvSpPr>
          <p:nvPr/>
        </p:nvSpPr>
        <p:spPr bwMode="auto">
          <a:xfrm>
            <a:off x="4230688" y="3429000"/>
            <a:ext cx="455612" cy="457200"/>
          </a:xfrm>
          <a:prstGeom prst="rect">
            <a:avLst/>
          </a:prstGeom>
          <a:noFill/>
          <a:ln w="9525">
            <a:noFill/>
            <a:miter lim="800000"/>
            <a:headEnd/>
            <a:tailEnd/>
          </a:ln>
          <a:effectLst/>
        </p:spPr>
        <p:txBody>
          <a:bodyPr wrap="none">
            <a:spAutoFit/>
          </a:bodyPr>
          <a:lstStyle/>
          <a:p>
            <a:r>
              <a:rPr lang="en-US" altLang="en-US" sz="2400">
                <a:solidFill>
                  <a:srgbClr val="0066FF"/>
                </a:solidFill>
              </a:rPr>
              <a:t>or</a:t>
            </a:r>
          </a:p>
        </p:txBody>
      </p:sp>
      <p:grpSp>
        <p:nvGrpSpPr>
          <p:cNvPr id="30" name="Group 29"/>
          <p:cNvGrpSpPr/>
          <p:nvPr/>
        </p:nvGrpSpPr>
        <p:grpSpPr>
          <a:xfrm>
            <a:off x="3011488" y="5029200"/>
            <a:ext cx="2590800" cy="1219200"/>
            <a:chOff x="3011488" y="5029200"/>
            <a:chExt cx="2590800" cy="1219200"/>
          </a:xfrm>
        </p:grpSpPr>
        <p:grpSp>
          <p:nvGrpSpPr>
            <p:cNvPr id="969736" name="Group 8"/>
            <p:cNvGrpSpPr>
              <a:grpSpLocks/>
            </p:cNvGrpSpPr>
            <p:nvPr/>
          </p:nvGrpSpPr>
          <p:grpSpPr bwMode="auto">
            <a:xfrm>
              <a:off x="3122613" y="5181600"/>
              <a:ext cx="938212" cy="914400"/>
              <a:chOff x="1846" y="2304"/>
              <a:chExt cx="591" cy="576"/>
            </a:xfrm>
          </p:grpSpPr>
          <p:sp>
            <p:nvSpPr>
              <p:cNvPr id="969737" name="Text Box 9"/>
              <p:cNvSpPr txBox="1">
                <a:spLocks noChangeArrowheads="1"/>
              </p:cNvSpPr>
              <p:nvPr/>
            </p:nvSpPr>
            <p:spPr bwMode="auto">
              <a:xfrm>
                <a:off x="1884" y="2317"/>
                <a:ext cx="553" cy="518"/>
              </a:xfrm>
              <a:prstGeom prst="rect">
                <a:avLst/>
              </a:prstGeom>
              <a:noFill/>
              <a:ln w="9525">
                <a:noFill/>
                <a:miter lim="800000"/>
                <a:headEnd/>
                <a:tailEnd/>
              </a:ln>
              <a:effectLst/>
            </p:spPr>
            <p:txBody>
              <a:bodyPr wrap="none">
                <a:spAutoFit/>
              </a:bodyPr>
              <a:lstStyle/>
              <a:p>
                <a:r>
                  <a:rPr lang="en-US" altLang="en-US" sz="2400" dirty="0"/>
                  <a:t>1    0</a:t>
                </a:r>
              </a:p>
              <a:p>
                <a:r>
                  <a:rPr lang="en-US" altLang="en-US" sz="2400" dirty="0"/>
                  <a:t>0   -1</a:t>
                </a:r>
              </a:p>
            </p:txBody>
          </p:sp>
          <p:sp>
            <p:nvSpPr>
              <p:cNvPr id="969738" name="Rectangle 10"/>
              <p:cNvSpPr>
                <a:spLocks noChangeArrowheads="1"/>
              </p:cNvSpPr>
              <p:nvPr/>
            </p:nvSpPr>
            <p:spPr bwMode="auto">
              <a:xfrm>
                <a:off x="1846" y="2304"/>
                <a:ext cx="576" cy="576"/>
              </a:xfrm>
              <a:prstGeom prst="rect">
                <a:avLst/>
              </a:prstGeom>
              <a:noFill/>
              <a:ln w="9525">
                <a:solidFill>
                  <a:schemeClr val="tx1"/>
                </a:solidFill>
                <a:miter lim="800000"/>
                <a:headEnd/>
                <a:tailEnd/>
              </a:ln>
              <a:effectLst/>
            </p:spPr>
            <p:txBody>
              <a:bodyPr wrap="none" anchor="ctr"/>
              <a:lstStyle/>
              <a:p>
                <a:endParaRPr lang="en-US"/>
              </a:p>
            </p:txBody>
          </p:sp>
          <p:sp>
            <p:nvSpPr>
              <p:cNvPr id="969739" name="Line 11"/>
              <p:cNvSpPr>
                <a:spLocks noChangeShapeType="1"/>
              </p:cNvSpPr>
              <p:nvPr/>
            </p:nvSpPr>
            <p:spPr bwMode="auto">
              <a:xfrm>
                <a:off x="1846" y="2592"/>
                <a:ext cx="576" cy="0"/>
              </a:xfrm>
              <a:prstGeom prst="line">
                <a:avLst/>
              </a:prstGeom>
              <a:noFill/>
              <a:ln w="9525">
                <a:solidFill>
                  <a:schemeClr val="tx1"/>
                </a:solidFill>
                <a:round/>
                <a:headEnd/>
                <a:tailEnd/>
              </a:ln>
              <a:effectLst/>
            </p:spPr>
            <p:txBody>
              <a:bodyPr wrap="none" anchor="ctr"/>
              <a:lstStyle/>
              <a:p>
                <a:endParaRPr lang="en-US"/>
              </a:p>
            </p:txBody>
          </p:sp>
          <p:sp>
            <p:nvSpPr>
              <p:cNvPr id="969740" name="Line 12"/>
              <p:cNvSpPr>
                <a:spLocks noChangeShapeType="1"/>
              </p:cNvSpPr>
              <p:nvPr/>
            </p:nvSpPr>
            <p:spPr bwMode="auto">
              <a:xfrm>
                <a:off x="2134" y="2304"/>
                <a:ext cx="0" cy="576"/>
              </a:xfrm>
              <a:prstGeom prst="line">
                <a:avLst/>
              </a:prstGeom>
              <a:noFill/>
              <a:ln w="9525">
                <a:solidFill>
                  <a:schemeClr val="tx1"/>
                </a:solidFill>
                <a:round/>
                <a:headEnd/>
                <a:tailEnd/>
              </a:ln>
              <a:effectLst/>
            </p:spPr>
            <p:txBody>
              <a:bodyPr wrap="none" anchor="ctr"/>
              <a:lstStyle/>
              <a:p>
                <a:endParaRPr lang="en-US"/>
              </a:p>
            </p:txBody>
          </p:sp>
        </p:grpSp>
        <p:grpSp>
          <p:nvGrpSpPr>
            <p:cNvPr id="969741" name="Group 13"/>
            <p:cNvGrpSpPr>
              <a:grpSpLocks/>
            </p:cNvGrpSpPr>
            <p:nvPr/>
          </p:nvGrpSpPr>
          <p:grpSpPr bwMode="auto">
            <a:xfrm>
              <a:off x="4570413" y="5181600"/>
              <a:ext cx="1022350" cy="914400"/>
              <a:chOff x="2614" y="2304"/>
              <a:chExt cx="644" cy="576"/>
            </a:xfrm>
          </p:grpSpPr>
          <p:sp>
            <p:nvSpPr>
              <p:cNvPr id="969742" name="Text Box 14"/>
              <p:cNvSpPr txBox="1">
                <a:spLocks noChangeArrowheads="1"/>
              </p:cNvSpPr>
              <p:nvPr/>
            </p:nvSpPr>
            <p:spPr bwMode="auto">
              <a:xfrm>
                <a:off x="2652" y="2317"/>
                <a:ext cx="606" cy="518"/>
              </a:xfrm>
              <a:prstGeom prst="rect">
                <a:avLst/>
              </a:prstGeom>
              <a:noFill/>
              <a:ln w="9525">
                <a:noFill/>
                <a:miter lim="800000"/>
                <a:headEnd/>
                <a:tailEnd/>
              </a:ln>
              <a:effectLst/>
            </p:spPr>
            <p:txBody>
              <a:bodyPr wrap="none">
                <a:spAutoFit/>
              </a:bodyPr>
              <a:lstStyle/>
              <a:p>
                <a:r>
                  <a:rPr lang="en-US" altLang="en-US" sz="2400"/>
                  <a:t>0    1</a:t>
                </a:r>
              </a:p>
              <a:p>
                <a:r>
                  <a:rPr lang="en-US" altLang="en-US" sz="2400"/>
                  <a:t>-1    0</a:t>
                </a:r>
              </a:p>
            </p:txBody>
          </p:sp>
          <p:sp>
            <p:nvSpPr>
              <p:cNvPr id="969743" name="Rectangle 15"/>
              <p:cNvSpPr>
                <a:spLocks noChangeArrowheads="1"/>
              </p:cNvSpPr>
              <p:nvPr/>
            </p:nvSpPr>
            <p:spPr bwMode="auto">
              <a:xfrm>
                <a:off x="2614" y="2304"/>
                <a:ext cx="576" cy="576"/>
              </a:xfrm>
              <a:prstGeom prst="rect">
                <a:avLst/>
              </a:prstGeom>
              <a:noFill/>
              <a:ln w="9525">
                <a:solidFill>
                  <a:schemeClr val="tx1"/>
                </a:solidFill>
                <a:miter lim="800000"/>
                <a:headEnd/>
                <a:tailEnd/>
              </a:ln>
              <a:effectLst/>
            </p:spPr>
            <p:txBody>
              <a:bodyPr wrap="none" anchor="ctr"/>
              <a:lstStyle/>
              <a:p>
                <a:endParaRPr lang="en-US"/>
              </a:p>
            </p:txBody>
          </p:sp>
          <p:sp>
            <p:nvSpPr>
              <p:cNvPr id="969744" name="Line 16"/>
              <p:cNvSpPr>
                <a:spLocks noChangeShapeType="1"/>
              </p:cNvSpPr>
              <p:nvPr/>
            </p:nvSpPr>
            <p:spPr bwMode="auto">
              <a:xfrm>
                <a:off x="2614" y="2592"/>
                <a:ext cx="576" cy="0"/>
              </a:xfrm>
              <a:prstGeom prst="line">
                <a:avLst/>
              </a:prstGeom>
              <a:noFill/>
              <a:ln w="9525">
                <a:solidFill>
                  <a:schemeClr val="tx1"/>
                </a:solidFill>
                <a:round/>
                <a:headEnd/>
                <a:tailEnd/>
              </a:ln>
              <a:effectLst/>
            </p:spPr>
            <p:txBody>
              <a:bodyPr wrap="none" anchor="ctr"/>
              <a:lstStyle/>
              <a:p>
                <a:endParaRPr lang="en-US"/>
              </a:p>
            </p:txBody>
          </p:sp>
          <p:sp>
            <p:nvSpPr>
              <p:cNvPr id="969745" name="Line 17"/>
              <p:cNvSpPr>
                <a:spLocks noChangeShapeType="1"/>
              </p:cNvSpPr>
              <p:nvPr/>
            </p:nvSpPr>
            <p:spPr bwMode="auto">
              <a:xfrm>
                <a:off x="2902" y="2304"/>
                <a:ext cx="0" cy="576"/>
              </a:xfrm>
              <a:prstGeom prst="line">
                <a:avLst/>
              </a:prstGeom>
              <a:noFill/>
              <a:ln w="9525">
                <a:solidFill>
                  <a:schemeClr val="tx1"/>
                </a:solidFill>
                <a:round/>
                <a:headEnd/>
                <a:tailEnd/>
              </a:ln>
              <a:effectLst/>
            </p:spPr>
            <p:txBody>
              <a:bodyPr wrap="none" anchor="ctr"/>
              <a:lstStyle/>
              <a:p>
                <a:endParaRPr lang="en-US"/>
              </a:p>
            </p:txBody>
          </p:sp>
        </p:grpSp>
        <p:sp>
          <p:nvSpPr>
            <p:cNvPr id="969746" name="Text Box 18"/>
            <p:cNvSpPr txBox="1">
              <a:spLocks noChangeArrowheads="1"/>
            </p:cNvSpPr>
            <p:nvPr/>
          </p:nvSpPr>
          <p:spPr bwMode="auto">
            <a:xfrm>
              <a:off x="4154488" y="5465763"/>
              <a:ext cx="361950" cy="457200"/>
            </a:xfrm>
            <a:prstGeom prst="rect">
              <a:avLst/>
            </a:prstGeom>
            <a:noFill/>
            <a:ln w="9525">
              <a:noFill/>
              <a:miter lim="800000"/>
              <a:headEnd/>
              <a:tailEnd/>
            </a:ln>
            <a:effectLst/>
          </p:spPr>
          <p:txBody>
            <a:bodyPr wrap="none">
              <a:spAutoFit/>
            </a:bodyPr>
            <a:lstStyle/>
            <a:p>
              <a:r>
                <a:rPr lang="en-US" altLang="en-US" sz="2400" dirty="0"/>
                <a:t>+</a:t>
              </a:r>
            </a:p>
          </p:txBody>
        </p:sp>
        <p:sp>
          <p:nvSpPr>
            <p:cNvPr id="969747" name="Line 19"/>
            <p:cNvSpPr>
              <a:spLocks noChangeShapeType="1"/>
            </p:cNvSpPr>
            <p:nvPr/>
          </p:nvSpPr>
          <p:spPr bwMode="auto">
            <a:xfrm>
              <a:off x="3011488" y="5029200"/>
              <a:ext cx="0" cy="1219200"/>
            </a:xfrm>
            <a:prstGeom prst="line">
              <a:avLst/>
            </a:prstGeom>
            <a:noFill/>
            <a:ln w="28575">
              <a:solidFill>
                <a:schemeClr val="tx1"/>
              </a:solidFill>
              <a:round/>
              <a:headEnd/>
              <a:tailEnd/>
            </a:ln>
            <a:effectLst/>
          </p:spPr>
          <p:txBody>
            <a:bodyPr wrap="none" anchor="ctr"/>
            <a:lstStyle/>
            <a:p>
              <a:endParaRPr lang="en-US"/>
            </a:p>
          </p:txBody>
        </p:sp>
        <p:sp>
          <p:nvSpPr>
            <p:cNvPr id="969748" name="Line 20"/>
            <p:cNvSpPr>
              <a:spLocks noChangeShapeType="1"/>
            </p:cNvSpPr>
            <p:nvPr/>
          </p:nvSpPr>
          <p:spPr bwMode="auto">
            <a:xfrm>
              <a:off x="4154488" y="5029200"/>
              <a:ext cx="0" cy="1219200"/>
            </a:xfrm>
            <a:prstGeom prst="line">
              <a:avLst/>
            </a:prstGeom>
            <a:noFill/>
            <a:ln w="28575">
              <a:solidFill>
                <a:schemeClr val="tx1"/>
              </a:solidFill>
              <a:round/>
              <a:headEnd/>
              <a:tailEnd/>
            </a:ln>
            <a:effectLst/>
          </p:spPr>
          <p:txBody>
            <a:bodyPr wrap="none" anchor="ctr"/>
            <a:lstStyle/>
            <a:p>
              <a:endParaRPr lang="en-US"/>
            </a:p>
          </p:txBody>
        </p:sp>
        <p:sp>
          <p:nvSpPr>
            <p:cNvPr id="969749" name="Line 21"/>
            <p:cNvSpPr>
              <a:spLocks noChangeShapeType="1"/>
            </p:cNvSpPr>
            <p:nvPr/>
          </p:nvSpPr>
          <p:spPr bwMode="auto">
            <a:xfrm>
              <a:off x="4459288" y="5029200"/>
              <a:ext cx="0" cy="1219200"/>
            </a:xfrm>
            <a:prstGeom prst="line">
              <a:avLst/>
            </a:prstGeom>
            <a:noFill/>
            <a:ln w="28575">
              <a:solidFill>
                <a:schemeClr val="tx1"/>
              </a:solidFill>
              <a:round/>
              <a:headEnd/>
              <a:tailEnd/>
            </a:ln>
            <a:effectLst/>
          </p:spPr>
          <p:txBody>
            <a:bodyPr wrap="none" anchor="ctr"/>
            <a:lstStyle/>
            <a:p>
              <a:endParaRPr lang="en-US"/>
            </a:p>
          </p:txBody>
        </p:sp>
        <p:sp>
          <p:nvSpPr>
            <p:cNvPr id="969750" name="Line 22"/>
            <p:cNvSpPr>
              <a:spLocks noChangeShapeType="1"/>
            </p:cNvSpPr>
            <p:nvPr/>
          </p:nvSpPr>
          <p:spPr bwMode="auto">
            <a:xfrm>
              <a:off x="5602288" y="5029200"/>
              <a:ext cx="0" cy="1219200"/>
            </a:xfrm>
            <a:prstGeom prst="line">
              <a:avLst/>
            </a:prstGeom>
            <a:noFill/>
            <a:ln w="28575">
              <a:solidFill>
                <a:schemeClr val="tx1"/>
              </a:solidFill>
              <a:round/>
              <a:headEnd/>
              <a:tailEnd/>
            </a:ln>
            <a:effectLst/>
          </p:spPr>
          <p:txBody>
            <a:bodyPr wrap="none" anchor="ctr"/>
            <a:lstStyle/>
            <a:p>
              <a:endParaRPr lang="en-US"/>
            </a:p>
          </p:txBody>
        </p:sp>
      </p:grpSp>
      <p:sp>
        <p:nvSpPr>
          <p:cNvPr id="969752" name="Text Box 24"/>
          <p:cNvSpPr txBox="1">
            <a:spLocks noChangeArrowheads="1"/>
          </p:cNvSpPr>
          <p:nvPr/>
        </p:nvSpPr>
        <p:spPr bwMode="auto">
          <a:xfrm>
            <a:off x="1411288" y="4090988"/>
            <a:ext cx="6156325" cy="457200"/>
          </a:xfrm>
          <a:prstGeom prst="rect">
            <a:avLst/>
          </a:prstGeom>
          <a:noFill/>
          <a:ln w="12700">
            <a:noFill/>
            <a:miter lim="800000"/>
            <a:headEnd type="none" w="sm" len="sm"/>
            <a:tailEnd type="none" w="sm" len="sm"/>
          </a:ln>
          <a:effectLst/>
        </p:spPr>
        <p:txBody>
          <a:bodyPr wrap="none">
            <a:spAutoFit/>
          </a:bodyPr>
          <a:lstStyle/>
          <a:p>
            <a:r>
              <a:rPr lang="en-US" altLang="en-US" sz="2400" dirty="0"/>
              <a:t>| I(x, y) - I(x+1, y+1) | + | I(x, y+1) - I(x+1, y) |</a:t>
            </a:r>
            <a:endParaRPr lang="en-US" altLang="en-US" sz="2400" baseline="20000" dirty="0"/>
          </a:p>
        </p:txBody>
      </p:sp>
      <p:grpSp>
        <p:nvGrpSpPr>
          <p:cNvPr id="969758" name="Group 30"/>
          <p:cNvGrpSpPr>
            <a:grpSpLocks/>
          </p:cNvGrpSpPr>
          <p:nvPr/>
        </p:nvGrpSpPr>
        <p:grpSpPr bwMode="auto">
          <a:xfrm>
            <a:off x="1639888" y="2819400"/>
            <a:ext cx="6742112" cy="457200"/>
            <a:chOff x="624" y="844"/>
            <a:chExt cx="4247" cy="288"/>
          </a:xfrm>
        </p:grpSpPr>
        <p:sp>
          <p:nvSpPr>
            <p:cNvPr id="969753" name="Line 25"/>
            <p:cNvSpPr>
              <a:spLocks noChangeShapeType="1"/>
            </p:cNvSpPr>
            <p:nvPr/>
          </p:nvSpPr>
          <p:spPr bwMode="auto">
            <a:xfrm>
              <a:off x="816" y="864"/>
              <a:ext cx="4032"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69754" name="Line 26"/>
            <p:cNvSpPr>
              <a:spLocks noChangeShapeType="1"/>
            </p:cNvSpPr>
            <p:nvPr/>
          </p:nvSpPr>
          <p:spPr bwMode="auto">
            <a:xfrm flipH="1">
              <a:off x="720" y="864"/>
              <a:ext cx="96" cy="24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69755" name="Line 27"/>
            <p:cNvSpPr>
              <a:spLocks noChangeShapeType="1"/>
            </p:cNvSpPr>
            <p:nvPr/>
          </p:nvSpPr>
          <p:spPr bwMode="auto">
            <a:xfrm>
              <a:off x="672" y="1008"/>
              <a:ext cx="48" cy="96"/>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69756" name="Line 28"/>
            <p:cNvSpPr>
              <a:spLocks noChangeShapeType="1"/>
            </p:cNvSpPr>
            <p:nvPr/>
          </p:nvSpPr>
          <p:spPr bwMode="auto">
            <a:xfrm>
              <a:off x="624" y="1008"/>
              <a:ext cx="4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69757" name="Text Box 29"/>
            <p:cNvSpPr txBox="1">
              <a:spLocks noChangeArrowheads="1"/>
            </p:cNvSpPr>
            <p:nvPr/>
          </p:nvSpPr>
          <p:spPr bwMode="auto">
            <a:xfrm>
              <a:off x="839" y="844"/>
              <a:ext cx="4032" cy="288"/>
            </a:xfrm>
            <a:prstGeom prst="rect">
              <a:avLst/>
            </a:prstGeom>
            <a:noFill/>
            <a:ln w="12700">
              <a:noFill/>
              <a:miter lim="800000"/>
              <a:headEnd type="none" w="sm" len="sm"/>
              <a:tailEnd type="none" w="sm" len="sm"/>
            </a:ln>
            <a:effectLst/>
          </p:spPr>
          <p:txBody>
            <a:bodyPr wrap="none">
              <a:spAutoFit/>
            </a:bodyPr>
            <a:lstStyle/>
            <a:p>
              <a:r>
                <a:rPr lang="en-US" altLang="en-US" sz="2400" dirty="0"/>
                <a:t>[ I(x, y) - I(x+1, y+1) ]</a:t>
              </a:r>
              <a:r>
                <a:rPr lang="en-US" altLang="en-US" sz="2400" baseline="20000" dirty="0"/>
                <a:t>2</a:t>
              </a:r>
              <a:r>
                <a:rPr lang="en-US" altLang="en-US" sz="2400" dirty="0"/>
                <a:t> + [ I(x, y+1) - I(x+1, y) ]</a:t>
              </a:r>
              <a:r>
                <a:rPr lang="en-US" altLang="en-US" sz="2400" baseline="20000" dirty="0"/>
                <a:t>2</a:t>
              </a:r>
            </a:p>
          </p:txBody>
        </p:sp>
      </p:grpSp>
      <p:sp>
        <p:nvSpPr>
          <p:cNvPr id="969759" name="Text Box 31"/>
          <p:cNvSpPr txBox="1">
            <a:spLocks noChangeArrowheads="1"/>
          </p:cNvSpPr>
          <p:nvPr/>
        </p:nvSpPr>
        <p:spPr bwMode="auto">
          <a:xfrm>
            <a:off x="801688" y="2819400"/>
            <a:ext cx="733425" cy="457200"/>
          </a:xfrm>
          <a:prstGeom prst="rect">
            <a:avLst/>
          </a:prstGeom>
          <a:noFill/>
          <a:ln w="12700">
            <a:noFill/>
            <a:miter lim="800000"/>
            <a:headEnd type="none" w="sm" len="sm"/>
            <a:tailEnd type="none" w="sm" len="sm"/>
          </a:ln>
          <a:effectLst/>
        </p:spPr>
        <p:txBody>
          <a:bodyPr wrap="none">
            <a:spAutoFit/>
          </a:bodyPr>
          <a:lstStyle/>
          <a:p>
            <a:r>
              <a:rPr lang="en-US" altLang="en-US" sz="2400"/>
              <a:t>S = </a:t>
            </a:r>
          </a:p>
        </p:txBody>
      </p:sp>
      <p:sp>
        <p:nvSpPr>
          <p:cNvPr id="969760" name="Text Box 32"/>
          <p:cNvSpPr txBox="1">
            <a:spLocks noChangeArrowheads="1"/>
          </p:cNvSpPr>
          <p:nvPr/>
        </p:nvSpPr>
        <p:spPr bwMode="auto">
          <a:xfrm>
            <a:off x="800100" y="4114800"/>
            <a:ext cx="733425" cy="457200"/>
          </a:xfrm>
          <a:prstGeom prst="rect">
            <a:avLst/>
          </a:prstGeom>
          <a:noFill/>
          <a:ln w="12700">
            <a:noFill/>
            <a:miter lim="800000"/>
            <a:headEnd type="none" w="sm" len="sm"/>
            <a:tailEnd type="none" w="sm" len="sm"/>
          </a:ln>
          <a:effectLst/>
        </p:spPr>
        <p:txBody>
          <a:bodyPr wrap="none">
            <a:spAutoFit/>
          </a:bodyPr>
          <a:lstStyle/>
          <a:p>
            <a:r>
              <a:rPr lang="en-US" altLang="en-US" sz="2400" dirty="0"/>
              <a:t>S = </a:t>
            </a:r>
          </a:p>
        </p:txBody>
      </p:sp>
    </p:spTree>
    <p:extLst>
      <p:ext uri="{BB962C8B-B14F-4D97-AF65-F5344CB8AC3E}">
        <p14:creationId xmlns:p14="http://schemas.microsoft.com/office/powerpoint/2010/main" val="3216530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084E-173D-4C6D-8946-436802935DD2}"/>
              </a:ext>
            </a:extLst>
          </p:cNvPr>
          <p:cNvSpPr>
            <a:spLocks noGrp="1"/>
          </p:cNvSpPr>
          <p:nvPr>
            <p:ph type="title"/>
          </p:nvPr>
        </p:nvSpPr>
        <p:spPr>
          <a:xfrm>
            <a:off x="3200401" y="285750"/>
            <a:ext cx="5888038" cy="609600"/>
          </a:xfrm>
        </p:spPr>
        <p:txBody>
          <a:bodyPr/>
          <a:lstStyle/>
          <a:p>
            <a:r>
              <a:rPr lang="en-US" dirty="0"/>
              <a:t>Convolution: an introduction</a:t>
            </a:r>
          </a:p>
        </p:txBody>
      </p:sp>
      <p:sp>
        <p:nvSpPr>
          <p:cNvPr id="3" name="Content Placeholder 2">
            <a:extLst>
              <a:ext uri="{FF2B5EF4-FFF2-40B4-BE49-F238E27FC236}">
                <a16:creationId xmlns:a16="http://schemas.microsoft.com/office/drawing/2014/main" id="{05A81722-85B1-4841-BD17-2D691579EA01}"/>
              </a:ext>
            </a:extLst>
          </p:cNvPr>
          <p:cNvSpPr>
            <a:spLocks noGrp="1"/>
          </p:cNvSpPr>
          <p:nvPr>
            <p:ph idx="1"/>
          </p:nvPr>
        </p:nvSpPr>
        <p:spPr>
          <a:xfrm>
            <a:off x="304800" y="1714545"/>
            <a:ext cx="8610600" cy="4041548"/>
          </a:xfrm>
        </p:spPr>
        <p:txBody>
          <a:bodyPr/>
          <a:lstStyle/>
          <a:p>
            <a:r>
              <a:rPr lang="en-US" dirty="0"/>
              <a:t>Filtering: replace each pixel by the weighted combination of that pixel and neighbor pixels; weights are determined by a filter </a:t>
            </a:r>
          </a:p>
          <a:p>
            <a:r>
              <a:rPr lang="en-US" dirty="0"/>
              <a:t>This function is referred to as convolution </a:t>
            </a:r>
          </a:p>
          <a:p>
            <a:r>
              <a:rPr lang="en-US" dirty="0"/>
              <a:t>A linear filter produces an identical image: </a:t>
            </a:r>
          </a:p>
          <a:p>
            <a:endParaRPr lang="en-US" dirty="0"/>
          </a:p>
          <a:p>
            <a:endParaRPr lang="en-US" dirty="0"/>
          </a:p>
          <a:p>
            <a:r>
              <a:rPr lang="en-US" dirty="0"/>
              <a:t>A blurring filter produces a blurred image:</a:t>
            </a:r>
          </a:p>
        </p:txBody>
      </p:sp>
      <p:sp>
        <p:nvSpPr>
          <p:cNvPr id="4" name="Slide Number Placeholder 3">
            <a:extLst>
              <a:ext uri="{FF2B5EF4-FFF2-40B4-BE49-F238E27FC236}">
                <a16:creationId xmlns:a16="http://schemas.microsoft.com/office/drawing/2014/main" id="{769071C7-C181-4FA3-B3AD-8DA4451AE6E0}"/>
              </a:ext>
            </a:extLst>
          </p:cNvPr>
          <p:cNvSpPr>
            <a:spLocks noGrp="1"/>
          </p:cNvSpPr>
          <p:nvPr>
            <p:ph type="sldNum" sz="quarter" idx="10"/>
          </p:nvPr>
        </p:nvSpPr>
        <p:spPr bwMode="auto">
          <a:xfrm>
            <a:off x="304952" y="6324514"/>
            <a:ext cx="304800" cy="381000"/>
          </a:xfrm>
          <a:prstGeom prst="rect">
            <a:avLst/>
          </a:prstGeom>
          <a:noFill/>
          <a:ln w="9525">
            <a:noFill/>
            <a:miter lim="800000"/>
            <a:headEnd/>
            <a:tailEnd/>
          </a:ln>
        </p:spPr>
        <p:txBody>
          <a:bodyPr vert="horz" wrap="none" lIns="0" tIns="0" rIns="0" bIns="0" numCol="1" anchor="ctr" anchorCtr="1" compatLnSpc="1">
            <a:prstTxWarp prst="textNoShape">
              <a:avLst/>
            </a:prstTxWarp>
            <a:normAutofit/>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fld id="{C5BA8352-AAC4-1C46-A5C8-C7A9427DEBB3}" type="slidenum">
              <a:rPr lang="en-US" altLang="en-US" smtClean="0"/>
              <a:pPr/>
              <a:t>6</a:t>
            </a:fld>
            <a:endParaRPr lang="en-US" altLang="en-US"/>
          </a:p>
        </p:txBody>
      </p:sp>
      <p:graphicFrame>
        <p:nvGraphicFramePr>
          <p:cNvPr id="5" name="Table 5">
            <a:extLst>
              <a:ext uri="{FF2B5EF4-FFF2-40B4-BE49-F238E27FC236}">
                <a16:creationId xmlns:a16="http://schemas.microsoft.com/office/drawing/2014/main" id="{28AE0636-FBD0-2D5A-2741-A9FE6454F410}"/>
              </a:ext>
            </a:extLst>
          </p:cNvPr>
          <p:cNvGraphicFramePr>
            <a:graphicFrameLocks noGrp="1"/>
          </p:cNvGraphicFramePr>
          <p:nvPr>
            <p:extLst>
              <p:ext uri="{D42A27DB-BD31-4B8C-83A1-F6EECF244321}">
                <p14:modId xmlns:p14="http://schemas.microsoft.com/office/powerpoint/2010/main" val="143923374"/>
              </p:ext>
            </p:extLst>
          </p:nvPr>
        </p:nvGraphicFramePr>
        <p:xfrm>
          <a:off x="6910589" y="3429000"/>
          <a:ext cx="1200120" cy="1028700"/>
        </p:xfrm>
        <a:graphic>
          <a:graphicData uri="http://schemas.openxmlformats.org/drawingml/2006/table">
            <a:tbl>
              <a:tblPr firstRow="1" bandRow="1">
                <a:tableStyleId>{5940675A-B579-460E-94D1-54222C63F5DA}</a:tableStyleId>
              </a:tblPr>
              <a:tblGrid>
                <a:gridCol w="400040">
                  <a:extLst>
                    <a:ext uri="{9D8B030D-6E8A-4147-A177-3AD203B41FA5}">
                      <a16:colId xmlns:a16="http://schemas.microsoft.com/office/drawing/2014/main" val="3835504028"/>
                    </a:ext>
                  </a:extLst>
                </a:gridCol>
                <a:gridCol w="400040">
                  <a:extLst>
                    <a:ext uri="{9D8B030D-6E8A-4147-A177-3AD203B41FA5}">
                      <a16:colId xmlns:a16="http://schemas.microsoft.com/office/drawing/2014/main" val="4242604226"/>
                    </a:ext>
                  </a:extLst>
                </a:gridCol>
                <a:gridCol w="400040">
                  <a:extLst>
                    <a:ext uri="{9D8B030D-6E8A-4147-A177-3AD203B41FA5}">
                      <a16:colId xmlns:a16="http://schemas.microsoft.com/office/drawing/2014/main" val="2755026351"/>
                    </a:ext>
                  </a:extLst>
                </a:gridCol>
              </a:tblGrid>
              <a:tr h="342900">
                <a:tc>
                  <a:txBody>
                    <a:bodyPr/>
                    <a:lstStyle/>
                    <a:p>
                      <a:pPr algn="ctr"/>
                      <a:r>
                        <a:rPr lang="en-US" sz="1800" dirty="0"/>
                        <a:t>0</a:t>
                      </a:r>
                    </a:p>
                  </a:txBody>
                  <a:tcPr marL="68580" marR="68580" marT="34290" marB="34290"/>
                </a:tc>
                <a:tc>
                  <a:txBody>
                    <a:bodyPr/>
                    <a:lstStyle/>
                    <a:p>
                      <a:pPr algn="ctr"/>
                      <a:r>
                        <a:rPr lang="en-US" sz="1800" dirty="0"/>
                        <a:t>0</a:t>
                      </a:r>
                    </a:p>
                  </a:txBody>
                  <a:tcPr marL="68580" marR="68580" marT="34290" marB="34290"/>
                </a:tc>
                <a:tc>
                  <a:txBody>
                    <a:bodyPr/>
                    <a:lstStyle/>
                    <a:p>
                      <a:pPr algn="ctr"/>
                      <a:r>
                        <a:rPr lang="en-US" sz="1800" dirty="0"/>
                        <a:t>0</a:t>
                      </a:r>
                    </a:p>
                  </a:txBody>
                  <a:tcPr marL="68580" marR="68580" marT="34290" marB="34290"/>
                </a:tc>
                <a:extLst>
                  <a:ext uri="{0D108BD9-81ED-4DB2-BD59-A6C34878D82A}">
                    <a16:rowId xmlns:a16="http://schemas.microsoft.com/office/drawing/2014/main" val="1523292244"/>
                  </a:ext>
                </a:extLst>
              </a:tr>
              <a:tr h="342900">
                <a:tc>
                  <a:txBody>
                    <a:bodyPr/>
                    <a:lstStyle/>
                    <a:p>
                      <a:pPr algn="ctr"/>
                      <a:r>
                        <a:rPr lang="en-US" sz="1800" dirty="0"/>
                        <a:t>0</a:t>
                      </a:r>
                    </a:p>
                  </a:txBody>
                  <a:tcPr marL="68580" marR="68580" marT="34290" marB="34290"/>
                </a:tc>
                <a:tc>
                  <a:txBody>
                    <a:bodyPr/>
                    <a:lstStyle/>
                    <a:p>
                      <a:pPr algn="ctr"/>
                      <a:r>
                        <a:rPr lang="en-US" sz="1800" dirty="0"/>
                        <a:t>1</a:t>
                      </a:r>
                    </a:p>
                  </a:txBody>
                  <a:tcPr marL="68580" marR="68580" marT="34290" marB="34290"/>
                </a:tc>
                <a:tc>
                  <a:txBody>
                    <a:bodyPr/>
                    <a:lstStyle/>
                    <a:p>
                      <a:pPr algn="ctr"/>
                      <a:r>
                        <a:rPr lang="en-US" sz="1800" dirty="0"/>
                        <a:t>0</a:t>
                      </a:r>
                    </a:p>
                  </a:txBody>
                  <a:tcPr marL="68580" marR="68580" marT="34290" marB="34290"/>
                </a:tc>
                <a:extLst>
                  <a:ext uri="{0D108BD9-81ED-4DB2-BD59-A6C34878D82A}">
                    <a16:rowId xmlns:a16="http://schemas.microsoft.com/office/drawing/2014/main" val="3611793644"/>
                  </a:ext>
                </a:extLst>
              </a:tr>
              <a:tr h="342900">
                <a:tc>
                  <a:txBody>
                    <a:bodyPr/>
                    <a:lstStyle/>
                    <a:p>
                      <a:pPr algn="ctr"/>
                      <a:r>
                        <a:rPr lang="en-US" sz="1800" dirty="0"/>
                        <a:t>0</a:t>
                      </a:r>
                    </a:p>
                  </a:txBody>
                  <a:tcPr marL="68580" marR="68580" marT="34290" marB="34290"/>
                </a:tc>
                <a:tc>
                  <a:txBody>
                    <a:bodyPr/>
                    <a:lstStyle/>
                    <a:p>
                      <a:pPr algn="ctr"/>
                      <a:r>
                        <a:rPr lang="en-US" sz="1800" dirty="0"/>
                        <a:t>0</a:t>
                      </a:r>
                    </a:p>
                  </a:txBody>
                  <a:tcPr marL="68580" marR="68580" marT="34290" marB="34290"/>
                </a:tc>
                <a:tc>
                  <a:txBody>
                    <a:bodyPr/>
                    <a:lstStyle/>
                    <a:p>
                      <a:pPr algn="ctr"/>
                      <a:r>
                        <a:rPr lang="en-US" sz="1800" dirty="0"/>
                        <a:t>0</a:t>
                      </a:r>
                    </a:p>
                  </a:txBody>
                  <a:tcPr marL="68580" marR="68580" marT="34290" marB="34290"/>
                </a:tc>
                <a:extLst>
                  <a:ext uri="{0D108BD9-81ED-4DB2-BD59-A6C34878D82A}">
                    <a16:rowId xmlns:a16="http://schemas.microsoft.com/office/drawing/2014/main" val="1801840831"/>
                  </a:ext>
                </a:extLst>
              </a:tr>
            </a:tbl>
          </a:graphicData>
        </a:graphic>
      </p:graphicFrame>
      <p:graphicFrame>
        <p:nvGraphicFramePr>
          <p:cNvPr id="6" name="Table 5">
            <a:extLst>
              <a:ext uri="{FF2B5EF4-FFF2-40B4-BE49-F238E27FC236}">
                <a16:creationId xmlns:a16="http://schemas.microsoft.com/office/drawing/2014/main" id="{F08812BF-7638-3692-7CC1-38A5B46167CF}"/>
              </a:ext>
            </a:extLst>
          </p:cNvPr>
          <p:cNvGraphicFramePr>
            <a:graphicFrameLocks noGrp="1"/>
          </p:cNvGraphicFramePr>
          <p:nvPr>
            <p:extLst>
              <p:ext uri="{D42A27DB-BD31-4B8C-83A1-F6EECF244321}">
                <p14:modId xmlns:p14="http://schemas.microsoft.com/office/powerpoint/2010/main" val="3626333851"/>
              </p:ext>
            </p:extLst>
          </p:nvPr>
        </p:nvGraphicFramePr>
        <p:xfrm>
          <a:off x="6910589" y="4800600"/>
          <a:ext cx="1200120" cy="1028700"/>
        </p:xfrm>
        <a:graphic>
          <a:graphicData uri="http://schemas.openxmlformats.org/drawingml/2006/table">
            <a:tbl>
              <a:tblPr firstRow="1" bandRow="1">
                <a:tableStyleId>{5940675A-B579-460E-94D1-54222C63F5DA}</a:tableStyleId>
              </a:tblPr>
              <a:tblGrid>
                <a:gridCol w="400040">
                  <a:extLst>
                    <a:ext uri="{9D8B030D-6E8A-4147-A177-3AD203B41FA5}">
                      <a16:colId xmlns:a16="http://schemas.microsoft.com/office/drawing/2014/main" val="3835504028"/>
                    </a:ext>
                  </a:extLst>
                </a:gridCol>
                <a:gridCol w="400040">
                  <a:extLst>
                    <a:ext uri="{9D8B030D-6E8A-4147-A177-3AD203B41FA5}">
                      <a16:colId xmlns:a16="http://schemas.microsoft.com/office/drawing/2014/main" val="4242604226"/>
                    </a:ext>
                  </a:extLst>
                </a:gridCol>
                <a:gridCol w="400040">
                  <a:extLst>
                    <a:ext uri="{9D8B030D-6E8A-4147-A177-3AD203B41FA5}">
                      <a16:colId xmlns:a16="http://schemas.microsoft.com/office/drawing/2014/main" val="2755026351"/>
                    </a:ext>
                  </a:extLst>
                </a:gridCol>
              </a:tblGrid>
              <a:tr h="342900">
                <a:tc>
                  <a:txBody>
                    <a:bodyPr/>
                    <a:lstStyle/>
                    <a:p>
                      <a:pPr algn="ctr"/>
                      <a:r>
                        <a:rPr lang="en-US" sz="1800" dirty="0"/>
                        <a:t>1</a:t>
                      </a:r>
                    </a:p>
                  </a:txBody>
                  <a:tcPr marL="68580" marR="68580" marT="34290" marB="34290"/>
                </a:tc>
                <a:tc>
                  <a:txBody>
                    <a:bodyPr/>
                    <a:lstStyle/>
                    <a:p>
                      <a:pPr algn="ctr"/>
                      <a:r>
                        <a:rPr lang="en-US" sz="1800" dirty="0"/>
                        <a:t>1</a:t>
                      </a:r>
                    </a:p>
                  </a:txBody>
                  <a:tcPr marL="68580" marR="68580" marT="34290" marB="34290"/>
                </a:tc>
                <a:tc>
                  <a:txBody>
                    <a:bodyPr/>
                    <a:lstStyle/>
                    <a:p>
                      <a:pPr algn="ctr"/>
                      <a:r>
                        <a:rPr lang="en-US" sz="1800" dirty="0"/>
                        <a:t>1</a:t>
                      </a:r>
                    </a:p>
                  </a:txBody>
                  <a:tcPr marL="68580" marR="68580" marT="34290" marB="34290"/>
                </a:tc>
                <a:extLst>
                  <a:ext uri="{0D108BD9-81ED-4DB2-BD59-A6C34878D82A}">
                    <a16:rowId xmlns:a16="http://schemas.microsoft.com/office/drawing/2014/main" val="1523292244"/>
                  </a:ext>
                </a:extLst>
              </a:tr>
              <a:tr h="342900">
                <a:tc>
                  <a:txBody>
                    <a:bodyPr/>
                    <a:lstStyle/>
                    <a:p>
                      <a:pPr algn="ctr"/>
                      <a:r>
                        <a:rPr lang="en-US" sz="1800" dirty="0"/>
                        <a:t>1</a:t>
                      </a:r>
                    </a:p>
                  </a:txBody>
                  <a:tcPr marL="68580" marR="68580" marT="34290" marB="34290"/>
                </a:tc>
                <a:tc>
                  <a:txBody>
                    <a:bodyPr/>
                    <a:lstStyle/>
                    <a:p>
                      <a:pPr algn="ctr"/>
                      <a:r>
                        <a:rPr lang="en-US" sz="1800" dirty="0"/>
                        <a:t>1</a:t>
                      </a:r>
                    </a:p>
                  </a:txBody>
                  <a:tcPr marL="68580" marR="68580" marT="34290" marB="34290"/>
                </a:tc>
                <a:tc>
                  <a:txBody>
                    <a:bodyPr/>
                    <a:lstStyle/>
                    <a:p>
                      <a:pPr algn="ctr"/>
                      <a:r>
                        <a:rPr lang="en-US" sz="1800" dirty="0"/>
                        <a:t>1</a:t>
                      </a:r>
                    </a:p>
                  </a:txBody>
                  <a:tcPr marL="68580" marR="68580" marT="34290" marB="34290"/>
                </a:tc>
                <a:extLst>
                  <a:ext uri="{0D108BD9-81ED-4DB2-BD59-A6C34878D82A}">
                    <a16:rowId xmlns:a16="http://schemas.microsoft.com/office/drawing/2014/main" val="3611793644"/>
                  </a:ext>
                </a:extLst>
              </a:tr>
              <a:tr h="342900">
                <a:tc>
                  <a:txBody>
                    <a:bodyPr/>
                    <a:lstStyle/>
                    <a:p>
                      <a:pPr algn="ctr"/>
                      <a:r>
                        <a:rPr lang="en-US" sz="1800" dirty="0"/>
                        <a:t>1</a:t>
                      </a:r>
                    </a:p>
                  </a:txBody>
                  <a:tcPr marL="68580" marR="68580" marT="34290" marB="34290"/>
                </a:tc>
                <a:tc>
                  <a:txBody>
                    <a:bodyPr/>
                    <a:lstStyle/>
                    <a:p>
                      <a:pPr algn="ctr"/>
                      <a:r>
                        <a:rPr lang="en-US" sz="1800" dirty="0"/>
                        <a:t>1</a:t>
                      </a:r>
                    </a:p>
                  </a:txBody>
                  <a:tcPr marL="68580" marR="68580" marT="34290" marB="34290"/>
                </a:tc>
                <a:tc>
                  <a:txBody>
                    <a:bodyPr/>
                    <a:lstStyle/>
                    <a:p>
                      <a:pPr algn="ctr"/>
                      <a:r>
                        <a:rPr lang="en-US" sz="1800" dirty="0"/>
                        <a:t>1</a:t>
                      </a:r>
                    </a:p>
                  </a:txBody>
                  <a:tcPr marL="68580" marR="68580" marT="34290" marB="34290"/>
                </a:tc>
                <a:extLst>
                  <a:ext uri="{0D108BD9-81ED-4DB2-BD59-A6C34878D82A}">
                    <a16:rowId xmlns:a16="http://schemas.microsoft.com/office/drawing/2014/main" val="1801840831"/>
                  </a:ext>
                </a:extLst>
              </a:tr>
            </a:tbl>
          </a:graphicData>
        </a:graphic>
      </p:graphicFrame>
    </p:spTree>
    <p:extLst>
      <p:ext uri="{BB962C8B-B14F-4D97-AF65-F5344CB8AC3E}">
        <p14:creationId xmlns:p14="http://schemas.microsoft.com/office/powerpoint/2010/main" val="28034354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Rectangle 2"/>
          <p:cNvSpPr>
            <a:spLocks noGrp="1" noChangeArrowheads="1"/>
          </p:cNvSpPr>
          <p:nvPr>
            <p:ph type="title"/>
          </p:nvPr>
        </p:nvSpPr>
        <p:spPr>
          <a:xfrm>
            <a:off x="6299200" y="285750"/>
            <a:ext cx="2752725" cy="609600"/>
          </a:xfrm>
        </p:spPr>
        <p:txBody>
          <a:bodyPr/>
          <a:lstStyle/>
          <a:p>
            <a:r>
              <a:rPr lang="en-US" altLang="en-US"/>
              <a:t>Sobel Operator</a:t>
            </a:r>
          </a:p>
        </p:txBody>
      </p:sp>
      <p:grpSp>
        <p:nvGrpSpPr>
          <p:cNvPr id="33" name="Group 32"/>
          <p:cNvGrpSpPr/>
          <p:nvPr/>
        </p:nvGrpSpPr>
        <p:grpSpPr>
          <a:xfrm>
            <a:off x="1712913" y="1884363"/>
            <a:ext cx="5326062" cy="1219200"/>
            <a:chOff x="1712913" y="1884363"/>
            <a:chExt cx="5326062" cy="1219200"/>
          </a:xfrm>
        </p:grpSpPr>
        <p:sp>
          <p:nvSpPr>
            <p:cNvPr id="970756" name="Text Box 4"/>
            <p:cNvSpPr txBox="1">
              <a:spLocks noChangeArrowheads="1"/>
            </p:cNvSpPr>
            <p:nvPr/>
          </p:nvSpPr>
          <p:spPr bwMode="auto">
            <a:xfrm>
              <a:off x="2339975" y="1905000"/>
              <a:ext cx="1619250" cy="1187450"/>
            </a:xfrm>
            <a:prstGeom prst="rect">
              <a:avLst/>
            </a:prstGeom>
            <a:noFill/>
            <a:ln w="9525">
              <a:noFill/>
              <a:miter lim="800000"/>
              <a:headEnd/>
              <a:tailEnd/>
            </a:ln>
            <a:effectLst/>
          </p:spPr>
          <p:txBody>
            <a:bodyPr wrap="none">
              <a:spAutoFit/>
            </a:bodyPr>
            <a:lstStyle/>
            <a:p>
              <a:r>
                <a:rPr lang="en-US" altLang="en-US" sz="2400"/>
                <a:t>-1   -2   -1</a:t>
              </a:r>
            </a:p>
            <a:p>
              <a:r>
                <a:rPr lang="en-US" altLang="en-US" sz="2400"/>
                <a:t> 0     0    0 </a:t>
              </a:r>
            </a:p>
            <a:p>
              <a:r>
                <a:rPr lang="en-US" altLang="en-US" sz="2400"/>
                <a:t> 1     2    1</a:t>
              </a:r>
            </a:p>
          </p:txBody>
        </p:sp>
        <p:sp>
          <p:nvSpPr>
            <p:cNvPr id="970757" name="Rectangle 5"/>
            <p:cNvSpPr>
              <a:spLocks noChangeArrowheads="1"/>
            </p:cNvSpPr>
            <p:nvPr/>
          </p:nvSpPr>
          <p:spPr bwMode="auto">
            <a:xfrm>
              <a:off x="2390775" y="1884363"/>
              <a:ext cx="1412875" cy="1219200"/>
            </a:xfrm>
            <a:prstGeom prst="rect">
              <a:avLst/>
            </a:prstGeom>
            <a:noFill/>
            <a:ln w="9525">
              <a:solidFill>
                <a:schemeClr val="tx1"/>
              </a:solidFill>
              <a:miter lim="800000"/>
              <a:headEnd/>
              <a:tailEnd/>
            </a:ln>
            <a:effectLst/>
          </p:spPr>
          <p:txBody>
            <a:bodyPr wrap="none" anchor="ctr"/>
            <a:lstStyle/>
            <a:p>
              <a:endParaRPr lang="en-US"/>
            </a:p>
          </p:txBody>
        </p:sp>
        <p:sp>
          <p:nvSpPr>
            <p:cNvPr id="970758" name="Line 6"/>
            <p:cNvSpPr>
              <a:spLocks noChangeShapeType="1"/>
            </p:cNvSpPr>
            <p:nvPr/>
          </p:nvSpPr>
          <p:spPr bwMode="auto">
            <a:xfrm>
              <a:off x="2390775" y="2341563"/>
              <a:ext cx="1412875" cy="0"/>
            </a:xfrm>
            <a:prstGeom prst="line">
              <a:avLst/>
            </a:prstGeom>
            <a:noFill/>
            <a:ln w="9525">
              <a:solidFill>
                <a:schemeClr val="tx1"/>
              </a:solidFill>
              <a:round/>
              <a:headEnd/>
              <a:tailEnd/>
            </a:ln>
            <a:effectLst/>
          </p:spPr>
          <p:txBody>
            <a:bodyPr wrap="none" anchor="ctr"/>
            <a:lstStyle/>
            <a:p>
              <a:endParaRPr lang="en-US"/>
            </a:p>
          </p:txBody>
        </p:sp>
        <p:sp>
          <p:nvSpPr>
            <p:cNvPr id="970759" name="Line 7"/>
            <p:cNvSpPr>
              <a:spLocks noChangeShapeType="1"/>
            </p:cNvSpPr>
            <p:nvPr/>
          </p:nvSpPr>
          <p:spPr bwMode="auto">
            <a:xfrm>
              <a:off x="2847975" y="1884363"/>
              <a:ext cx="0" cy="1219200"/>
            </a:xfrm>
            <a:prstGeom prst="line">
              <a:avLst/>
            </a:prstGeom>
            <a:noFill/>
            <a:ln w="9525">
              <a:solidFill>
                <a:schemeClr val="tx1"/>
              </a:solidFill>
              <a:round/>
              <a:headEnd/>
              <a:tailEnd/>
            </a:ln>
            <a:effectLst/>
          </p:spPr>
          <p:txBody>
            <a:bodyPr wrap="none" anchor="ctr"/>
            <a:lstStyle/>
            <a:p>
              <a:endParaRPr lang="en-US"/>
            </a:p>
          </p:txBody>
        </p:sp>
        <p:sp>
          <p:nvSpPr>
            <p:cNvPr id="970760" name="Line 8"/>
            <p:cNvSpPr>
              <a:spLocks noChangeShapeType="1"/>
            </p:cNvSpPr>
            <p:nvPr/>
          </p:nvSpPr>
          <p:spPr bwMode="auto">
            <a:xfrm>
              <a:off x="2390775" y="2722563"/>
              <a:ext cx="1412875" cy="0"/>
            </a:xfrm>
            <a:prstGeom prst="line">
              <a:avLst/>
            </a:prstGeom>
            <a:noFill/>
            <a:ln w="9525">
              <a:solidFill>
                <a:schemeClr val="tx1"/>
              </a:solidFill>
              <a:round/>
              <a:headEnd/>
              <a:tailEnd/>
            </a:ln>
            <a:effectLst/>
          </p:spPr>
          <p:txBody>
            <a:bodyPr wrap="none" anchor="ctr"/>
            <a:lstStyle/>
            <a:p>
              <a:endParaRPr lang="en-US"/>
            </a:p>
          </p:txBody>
        </p:sp>
        <p:sp>
          <p:nvSpPr>
            <p:cNvPr id="970761" name="Line 9"/>
            <p:cNvSpPr>
              <a:spLocks noChangeShapeType="1"/>
            </p:cNvSpPr>
            <p:nvPr/>
          </p:nvSpPr>
          <p:spPr bwMode="auto">
            <a:xfrm>
              <a:off x="3346450" y="1884363"/>
              <a:ext cx="0" cy="1219200"/>
            </a:xfrm>
            <a:prstGeom prst="line">
              <a:avLst/>
            </a:prstGeom>
            <a:noFill/>
            <a:ln w="9525">
              <a:solidFill>
                <a:schemeClr val="tx1"/>
              </a:solidFill>
              <a:round/>
              <a:headEnd/>
              <a:tailEnd/>
            </a:ln>
            <a:effectLst/>
          </p:spPr>
          <p:txBody>
            <a:bodyPr wrap="none" anchor="ctr"/>
            <a:lstStyle/>
            <a:p>
              <a:endParaRPr lang="en-US"/>
            </a:p>
          </p:txBody>
        </p:sp>
        <p:sp>
          <p:nvSpPr>
            <p:cNvPr id="970763" name="Text Box 11"/>
            <p:cNvSpPr txBox="1">
              <a:spLocks noChangeArrowheads="1"/>
            </p:cNvSpPr>
            <p:nvPr/>
          </p:nvSpPr>
          <p:spPr bwMode="auto">
            <a:xfrm>
              <a:off x="5486400" y="1905000"/>
              <a:ext cx="1552575" cy="1187450"/>
            </a:xfrm>
            <a:prstGeom prst="rect">
              <a:avLst/>
            </a:prstGeom>
            <a:noFill/>
            <a:ln w="9525">
              <a:noFill/>
              <a:miter lim="800000"/>
              <a:headEnd/>
              <a:tailEnd/>
            </a:ln>
            <a:effectLst/>
          </p:spPr>
          <p:txBody>
            <a:bodyPr wrap="none">
              <a:spAutoFit/>
            </a:bodyPr>
            <a:lstStyle/>
            <a:p>
              <a:r>
                <a:rPr lang="en-US" altLang="en-US" sz="2400"/>
                <a:t>-1    0    1</a:t>
              </a:r>
            </a:p>
            <a:p>
              <a:r>
                <a:rPr lang="en-US" altLang="en-US" sz="2400"/>
                <a:t>-2    0    2 </a:t>
              </a:r>
            </a:p>
            <a:p>
              <a:r>
                <a:rPr lang="en-US" altLang="en-US" sz="2400"/>
                <a:t>-1    0    1</a:t>
              </a:r>
            </a:p>
          </p:txBody>
        </p:sp>
        <p:sp>
          <p:nvSpPr>
            <p:cNvPr id="970764" name="Rectangle 12"/>
            <p:cNvSpPr>
              <a:spLocks noChangeArrowheads="1"/>
            </p:cNvSpPr>
            <p:nvPr/>
          </p:nvSpPr>
          <p:spPr bwMode="auto">
            <a:xfrm>
              <a:off x="5489575" y="1884363"/>
              <a:ext cx="1412875" cy="1219200"/>
            </a:xfrm>
            <a:prstGeom prst="rect">
              <a:avLst/>
            </a:prstGeom>
            <a:noFill/>
            <a:ln w="9525">
              <a:solidFill>
                <a:schemeClr val="tx1"/>
              </a:solidFill>
              <a:miter lim="800000"/>
              <a:headEnd/>
              <a:tailEnd/>
            </a:ln>
            <a:effectLst/>
          </p:spPr>
          <p:txBody>
            <a:bodyPr wrap="none" anchor="ctr"/>
            <a:lstStyle/>
            <a:p>
              <a:endParaRPr lang="en-US"/>
            </a:p>
          </p:txBody>
        </p:sp>
        <p:sp>
          <p:nvSpPr>
            <p:cNvPr id="970765" name="Line 13"/>
            <p:cNvSpPr>
              <a:spLocks noChangeShapeType="1"/>
            </p:cNvSpPr>
            <p:nvPr/>
          </p:nvSpPr>
          <p:spPr bwMode="auto">
            <a:xfrm>
              <a:off x="5489575" y="2341563"/>
              <a:ext cx="1412875" cy="0"/>
            </a:xfrm>
            <a:prstGeom prst="line">
              <a:avLst/>
            </a:prstGeom>
            <a:noFill/>
            <a:ln w="9525">
              <a:solidFill>
                <a:schemeClr val="tx1"/>
              </a:solidFill>
              <a:round/>
              <a:headEnd/>
              <a:tailEnd/>
            </a:ln>
            <a:effectLst/>
          </p:spPr>
          <p:txBody>
            <a:bodyPr wrap="none" anchor="ctr"/>
            <a:lstStyle/>
            <a:p>
              <a:endParaRPr lang="en-US"/>
            </a:p>
          </p:txBody>
        </p:sp>
        <p:sp>
          <p:nvSpPr>
            <p:cNvPr id="970766" name="Line 14"/>
            <p:cNvSpPr>
              <a:spLocks noChangeShapeType="1"/>
            </p:cNvSpPr>
            <p:nvPr/>
          </p:nvSpPr>
          <p:spPr bwMode="auto">
            <a:xfrm>
              <a:off x="5946775" y="1884363"/>
              <a:ext cx="0" cy="1219200"/>
            </a:xfrm>
            <a:prstGeom prst="line">
              <a:avLst/>
            </a:prstGeom>
            <a:noFill/>
            <a:ln w="9525">
              <a:solidFill>
                <a:schemeClr val="tx1"/>
              </a:solidFill>
              <a:round/>
              <a:headEnd/>
              <a:tailEnd/>
            </a:ln>
            <a:effectLst/>
          </p:spPr>
          <p:txBody>
            <a:bodyPr wrap="none" anchor="ctr"/>
            <a:lstStyle/>
            <a:p>
              <a:endParaRPr lang="en-US"/>
            </a:p>
          </p:txBody>
        </p:sp>
        <p:sp>
          <p:nvSpPr>
            <p:cNvPr id="970767" name="Line 15"/>
            <p:cNvSpPr>
              <a:spLocks noChangeShapeType="1"/>
            </p:cNvSpPr>
            <p:nvPr/>
          </p:nvSpPr>
          <p:spPr bwMode="auto">
            <a:xfrm>
              <a:off x="5489575" y="2722563"/>
              <a:ext cx="1412875" cy="0"/>
            </a:xfrm>
            <a:prstGeom prst="line">
              <a:avLst/>
            </a:prstGeom>
            <a:noFill/>
            <a:ln w="9525">
              <a:solidFill>
                <a:schemeClr val="tx1"/>
              </a:solidFill>
              <a:round/>
              <a:headEnd/>
              <a:tailEnd/>
            </a:ln>
            <a:effectLst/>
          </p:spPr>
          <p:txBody>
            <a:bodyPr wrap="none" anchor="ctr"/>
            <a:lstStyle/>
            <a:p>
              <a:endParaRPr lang="en-US"/>
            </a:p>
          </p:txBody>
        </p:sp>
        <p:sp>
          <p:nvSpPr>
            <p:cNvPr id="970768" name="Line 16"/>
            <p:cNvSpPr>
              <a:spLocks noChangeShapeType="1"/>
            </p:cNvSpPr>
            <p:nvPr/>
          </p:nvSpPr>
          <p:spPr bwMode="auto">
            <a:xfrm>
              <a:off x="6445250" y="1884363"/>
              <a:ext cx="0" cy="1219200"/>
            </a:xfrm>
            <a:prstGeom prst="line">
              <a:avLst/>
            </a:prstGeom>
            <a:noFill/>
            <a:ln w="9525">
              <a:solidFill>
                <a:schemeClr val="tx1"/>
              </a:solidFill>
              <a:round/>
              <a:headEnd/>
              <a:tailEnd/>
            </a:ln>
            <a:effectLst/>
          </p:spPr>
          <p:txBody>
            <a:bodyPr wrap="none" anchor="ctr"/>
            <a:lstStyle/>
            <a:p>
              <a:endParaRPr lang="en-US"/>
            </a:p>
          </p:txBody>
        </p:sp>
        <p:sp>
          <p:nvSpPr>
            <p:cNvPr id="970769" name="Text Box 17"/>
            <p:cNvSpPr txBox="1">
              <a:spLocks noChangeArrowheads="1"/>
            </p:cNvSpPr>
            <p:nvPr/>
          </p:nvSpPr>
          <p:spPr bwMode="auto">
            <a:xfrm>
              <a:off x="1712913" y="2317750"/>
              <a:ext cx="685800" cy="457200"/>
            </a:xfrm>
            <a:prstGeom prst="rect">
              <a:avLst/>
            </a:prstGeom>
            <a:noFill/>
            <a:ln w="9525">
              <a:noFill/>
              <a:miter lim="800000"/>
              <a:headEnd/>
              <a:tailEnd/>
            </a:ln>
            <a:effectLst/>
          </p:spPr>
          <p:txBody>
            <a:bodyPr>
              <a:spAutoFit/>
            </a:bodyPr>
            <a:lstStyle/>
            <a:p>
              <a:r>
                <a:rPr lang="en-US" altLang="en-US" sz="2400" i="1"/>
                <a:t>S</a:t>
              </a:r>
              <a:r>
                <a:rPr lang="en-US" altLang="en-US" sz="2400" baseline="-25000"/>
                <a:t>1</a:t>
              </a:r>
              <a:r>
                <a:rPr lang="en-US" altLang="en-US" sz="2400"/>
                <a:t>= </a:t>
              </a:r>
            </a:p>
          </p:txBody>
        </p:sp>
        <p:sp>
          <p:nvSpPr>
            <p:cNvPr id="970770" name="Text Box 18"/>
            <p:cNvSpPr txBox="1">
              <a:spLocks noChangeArrowheads="1"/>
            </p:cNvSpPr>
            <p:nvPr/>
          </p:nvSpPr>
          <p:spPr bwMode="auto">
            <a:xfrm>
              <a:off x="4548188" y="2317750"/>
              <a:ext cx="822325" cy="457200"/>
            </a:xfrm>
            <a:prstGeom prst="rect">
              <a:avLst/>
            </a:prstGeom>
            <a:noFill/>
            <a:ln w="9525">
              <a:noFill/>
              <a:miter lim="800000"/>
              <a:headEnd/>
              <a:tailEnd/>
            </a:ln>
            <a:effectLst/>
          </p:spPr>
          <p:txBody>
            <a:bodyPr>
              <a:spAutoFit/>
            </a:bodyPr>
            <a:lstStyle/>
            <a:p>
              <a:r>
                <a:rPr lang="en-US" altLang="en-US" sz="2400" i="1"/>
                <a:t>S</a:t>
              </a:r>
              <a:r>
                <a:rPr lang="en-US" altLang="en-US" sz="2400" baseline="-25000"/>
                <a:t>2</a:t>
              </a:r>
              <a:r>
                <a:rPr lang="en-US" altLang="en-US" sz="2400"/>
                <a:t> =</a:t>
              </a:r>
            </a:p>
          </p:txBody>
        </p:sp>
      </p:grpSp>
      <p:grpSp>
        <p:nvGrpSpPr>
          <p:cNvPr id="970792" name="Group 40"/>
          <p:cNvGrpSpPr>
            <a:grpSpLocks/>
          </p:cNvGrpSpPr>
          <p:nvPr/>
        </p:nvGrpSpPr>
        <p:grpSpPr bwMode="auto">
          <a:xfrm>
            <a:off x="2025650" y="3581400"/>
            <a:ext cx="4206875" cy="1757363"/>
            <a:chOff x="902" y="2413"/>
            <a:chExt cx="2650" cy="1107"/>
          </a:xfrm>
        </p:grpSpPr>
        <p:sp>
          <p:nvSpPr>
            <p:cNvPr id="970771" name="Text Box 19"/>
            <p:cNvSpPr txBox="1">
              <a:spLocks noChangeArrowheads="1"/>
            </p:cNvSpPr>
            <p:nvPr/>
          </p:nvSpPr>
          <p:spPr bwMode="auto">
            <a:xfrm>
              <a:off x="902" y="2413"/>
              <a:ext cx="1734" cy="288"/>
            </a:xfrm>
            <a:prstGeom prst="rect">
              <a:avLst/>
            </a:prstGeom>
            <a:noFill/>
            <a:ln w="9525">
              <a:noFill/>
              <a:miter lim="800000"/>
              <a:headEnd/>
              <a:tailEnd/>
            </a:ln>
            <a:effectLst/>
          </p:spPr>
          <p:txBody>
            <a:bodyPr wrap="none">
              <a:spAutoFit/>
            </a:bodyPr>
            <a:lstStyle/>
            <a:p>
              <a:r>
                <a:rPr lang="en-US" altLang="en-US" sz="2400"/>
                <a:t>Edge Magnitude = </a:t>
              </a:r>
            </a:p>
          </p:txBody>
        </p:sp>
        <p:sp>
          <p:nvSpPr>
            <p:cNvPr id="970772" name="Text Box 20"/>
            <p:cNvSpPr txBox="1">
              <a:spLocks noChangeArrowheads="1"/>
            </p:cNvSpPr>
            <p:nvPr/>
          </p:nvSpPr>
          <p:spPr bwMode="auto">
            <a:xfrm>
              <a:off x="1045" y="3133"/>
              <a:ext cx="1595" cy="288"/>
            </a:xfrm>
            <a:prstGeom prst="rect">
              <a:avLst/>
            </a:prstGeom>
            <a:noFill/>
            <a:ln w="9525">
              <a:noFill/>
              <a:miter lim="800000"/>
              <a:headEnd/>
              <a:tailEnd/>
            </a:ln>
            <a:effectLst/>
          </p:spPr>
          <p:txBody>
            <a:bodyPr wrap="none">
              <a:spAutoFit/>
            </a:bodyPr>
            <a:lstStyle/>
            <a:p>
              <a:r>
                <a:rPr lang="en-US" altLang="en-US" sz="2400"/>
                <a:t>Edge Direction = </a:t>
              </a:r>
            </a:p>
          </p:txBody>
        </p:sp>
        <p:grpSp>
          <p:nvGrpSpPr>
            <p:cNvPr id="970785" name="Group 33"/>
            <p:cNvGrpSpPr>
              <a:grpSpLocks/>
            </p:cNvGrpSpPr>
            <p:nvPr/>
          </p:nvGrpSpPr>
          <p:grpSpPr bwMode="auto">
            <a:xfrm>
              <a:off x="2651" y="2417"/>
              <a:ext cx="901" cy="321"/>
              <a:chOff x="2560" y="2417"/>
              <a:chExt cx="901" cy="321"/>
            </a:xfrm>
          </p:grpSpPr>
          <p:sp>
            <p:nvSpPr>
              <p:cNvPr id="970776" name="Text Box 24"/>
              <p:cNvSpPr txBox="1">
                <a:spLocks noChangeArrowheads="1"/>
              </p:cNvSpPr>
              <p:nvPr/>
            </p:nvSpPr>
            <p:spPr bwMode="auto">
              <a:xfrm>
                <a:off x="2725" y="2450"/>
                <a:ext cx="732" cy="288"/>
              </a:xfrm>
              <a:prstGeom prst="rect">
                <a:avLst/>
              </a:prstGeom>
              <a:noFill/>
              <a:ln w="12700">
                <a:noFill/>
                <a:miter lim="800000"/>
                <a:headEnd type="none" w="sm" len="sm"/>
                <a:tailEnd type="none" w="sm" len="sm"/>
              </a:ln>
              <a:effectLst/>
            </p:spPr>
            <p:txBody>
              <a:bodyPr wrap="none">
                <a:spAutoFit/>
              </a:bodyPr>
              <a:lstStyle/>
              <a:p>
                <a:r>
                  <a:rPr lang="en-US" altLang="en-US" sz="2400" i="1"/>
                  <a:t>S</a:t>
                </a:r>
                <a:r>
                  <a:rPr lang="en-US" altLang="en-US" sz="2400" baseline="-15000"/>
                  <a:t>1</a:t>
                </a:r>
                <a:r>
                  <a:rPr lang="en-US" altLang="en-US" sz="2400"/>
                  <a:t> + </a:t>
                </a:r>
                <a:r>
                  <a:rPr lang="en-US" altLang="en-US" sz="2400" i="1"/>
                  <a:t>S</a:t>
                </a:r>
                <a:r>
                  <a:rPr lang="en-US" altLang="en-US" sz="2400" baseline="-15000"/>
                  <a:t>2</a:t>
                </a:r>
              </a:p>
            </p:txBody>
          </p:sp>
          <p:sp>
            <p:nvSpPr>
              <p:cNvPr id="970778" name="Text Box 26"/>
              <p:cNvSpPr txBox="1">
                <a:spLocks noChangeArrowheads="1"/>
              </p:cNvSpPr>
              <p:nvPr/>
            </p:nvSpPr>
            <p:spPr bwMode="auto">
              <a:xfrm>
                <a:off x="2854" y="2417"/>
                <a:ext cx="178" cy="192"/>
              </a:xfrm>
              <a:prstGeom prst="rect">
                <a:avLst/>
              </a:prstGeom>
              <a:noFill/>
              <a:ln w="12700">
                <a:noFill/>
                <a:miter lim="800000"/>
                <a:headEnd type="none" w="sm" len="sm"/>
                <a:tailEnd type="none" w="sm" len="sm"/>
              </a:ln>
              <a:effectLst/>
            </p:spPr>
            <p:txBody>
              <a:bodyPr wrap="none">
                <a:spAutoFit/>
              </a:bodyPr>
              <a:lstStyle/>
              <a:p>
                <a:r>
                  <a:rPr lang="en-US" altLang="en-US"/>
                  <a:t>2</a:t>
                </a:r>
              </a:p>
            </p:txBody>
          </p:sp>
          <p:sp>
            <p:nvSpPr>
              <p:cNvPr id="970779" name="Text Box 27"/>
              <p:cNvSpPr txBox="1">
                <a:spLocks noChangeArrowheads="1"/>
              </p:cNvSpPr>
              <p:nvPr/>
            </p:nvSpPr>
            <p:spPr bwMode="auto">
              <a:xfrm>
                <a:off x="3270" y="2418"/>
                <a:ext cx="178" cy="192"/>
              </a:xfrm>
              <a:prstGeom prst="rect">
                <a:avLst/>
              </a:prstGeom>
              <a:noFill/>
              <a:ln w="12700">
                <a:noFill/>
                <a:miter lim="800000"/>
                <a:headEnd type="none" w="sm" len="sm"/>
                <a:tailEnd type="none" w="sm" len="sm"/>
              </a:ln>
              <a:effectLst/>
            </p:spPr>
            <p:txBody>
              <a:bodyPr wrap="none">
                <a:spAutoFit/>
              </a:bodyPr>
              <a:lstStyle/>
              <a:p>
                <a:r>
                  <a:rPr lang="en-US" altLang="en-US"/>
                  <a:t>2</a:t>
                </a:r>
              </a:p>
            </p:txBody>
          </p:sp>
          <p:sp>
            <p:nvSpPr>
              <p:cNvPr id="970780" name="Line 28"/>
              <p:cNvSpPr>
                <a:spLocks noChangeShapeType="1"/>
              </p:cNvSpPr>
              <p:nvPr/>
            </p:nvSpPr>
            <p:spPr bwMode="auto">
              <a:xfrm>
                <a:off x="2693" y="2432"/>
                <a:ext cx="76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70781" name="Line 29"/>
              <p:cNvSpPr>
                <a:spLocks noChangeShapeType="1"/>
              </p:cNvSpPr>
              <p:nvPr/>
            </p:nvSpPr>
            <p:spPr bwMode="auto">
              <a:xfrm flipH="1">
                <a:off x="2618" y="2432"/>
                <a:ext cx="59" cy="224"/>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70782" name="Line 30"/>
              <p:cNvSpPr>
                <a:spLocks noChangeShapeType="1"/>
              </p:cNvSpPr>
              <p:nvPr/>
            </p:nvSpPr>
            <p:spPr bwMode="auto">
              <a:xfrm>
                <a:off x="2560" y="2570"/>
                <a:ext cx="58" cy="85"/>
              </a:xfrm>
              <a:prstGeom prst="line">
                <a:avLst/>
              </a:prstGeom>
              <a:noFill/>
              <a:ln w="12700">
                <a:solidFill>
                  <a:schemeClr val="tx1"/>
                </a:solidFill>
                <a:round/>
                <a:headEnd type="none" w="sm" len="sm"/>
                <a:tailEnd type="none" w="sm" len="sm"/>
              </a:ln>
              <a:effectLst/>
            </p:spPr>
            <p:txBody>
              <a:bodyPr wrap="none" anchor="ctr"/>
              <a:lstStyle/>
              <a:p>
                <a:endParaRPr lang="en-US"/>
              </a:p>
            </p:txBody>
          </p:sp>
        </p:grpSp>
        <p:grpSp>
          <p:nvGrpSpPr>
            <p:cNvPr id="970791" name="Group 39"/>
            <p:cNvGrpSpPr>
              <a:grpSpLocks/>
            </p:cNvGrpSpPr>
            <p:nvPr/>
          </p:nvGrpSpPr>
          <p:grpSpPr bwMode="auto">
            <a:xfrm>
              <a:off x="2640" y="2976"/>
              <a:ext cx="839" cy="544"/>
              <a:chOff x="3880" y="2832"/>
              <a:chExt cx="839" cy="544"/>
            </a:xfrm>
          </p:grpSpPr>
          <p:sp>
            <p:nvSpPr>
              <p:cNvPr id="970786" name="Text Box 34"/>
              <p:cNvSpPr txBox="1">
                <a:spLocks noChangeArrowheads="1"/>
              </p:cNvSpPr>
              <p:nvPr/>
            </p:nvSpPr>
            <p:spPr bwMode="auto">
              <a:xfrm>
                <a:off x="3880" y="2984"/>
                <a:ext cx="497" cy="288"/>
              </a:xfrm>
              <a:prstGeom prst="rect">
                <a:avLst/>
              </a:prstGeom>
              <a:noFill/>
              <a:ln w="12700">
                <a:noFill/>
                <a:miter lim="800000"/>
                <a:headEnd type="none" w="sm" len="sm"/>
                <a:tailEnd type="none" w="sm" len="sm"/>
              </a:ln>
              <a:effectLst/>
            </p:spPr>
            <p:txBody>
              <a:bodyPr wrap="none">
                <a:spAutoFit/>
              </a:bodyPr>
              <a:lstStyle/>
              <a:p>
                <a:r>
                  <a:rPr lang="en-US" altLang="en-US" sz="2400"/>
                  <a:t>tan</a:t>
                </a:r>
                <a:r>
                  <a:rPr lang="en-US" altLang="en-US" sz="2400" baseline="20000"/>
                  <a:t>-1</a:t>
                </a:r>
                <a:endParaRPr lang="en-US" altLang="en-US" sz="2400"/>
              </a:p>
            </p:txBody>
          </p:sp>
          <p:sp>
            <p:nvSpPr>
              <p:cNvPr id="970787" name="Text Box 35"/>
              <p:cNvSpPr txBox="1">
                <a:spLocks noChangeArrowheads="1"/>
              </p:cNvSpPr>
              <p:nvPr/>
            </p:nvSpPr>
            <p:spPr bwMode="auto">
              <a:xfrm>
                <a:off x="4376" y="2832"/>
                <a:ext cx="315" cy="288"/>
              </a:xfrm>
              <a:prstGeom prst="rect">
                <a:avLst/>
              </a:prstGeom>
              <a:noFill/>
              <a:ln w="12700">
                <a:noFill/>
                <a:miter lim="800000"/>
                <a:headEnd type="none" w="sm" len="sm"/>
                <a:tailEnd type="none" w="sm" len="sm"/>
              </a:ln>
              <a:effectLst/>
            </p:spPr>
            <p:txBody>
              <a:bodyPr wrap="none">
                <a:spAutoFit/>
              </a:bodyPr>
              <a:lstStyle/>
              <a:p>
                <a:r>
                  <a:rPr lang="en-US" altLang="en-US" sz="2400" i="1"/>
                  <a:t>S</a:t>
                </a:r>
                <a:r>
                  <a:rPr lang="en-US" altLang="en-US" sz="2400" baseline="-15000"/>
                  <a:t>1</a:t>
                </a:r>
                <a:endParaRPr lang="en-US" altLang="en-US" sz="2400"/>
              </a:p>
            </p:txBody>
          </p:sp>
          <p:sp>
            <p:nvSpPr>
              <p:cNvPr id="970788" name="Line 36"/>
              <p:cNvSpPr>
                <a:spLocks noChangeShapeType="1"/>
              </p:cNvSpPr>
              <p:nvPr/>
            </p:nvSpPr>
            <p:spPr bwMode="auto">
              <a:xfrm>
                <a:off x="4447" y="3110"/>
                <a:ext cx="176"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70789" name="Text Box 37"/>
              <p:cNvSpPr txBox="1">
                <a:spLocks noChangeArrowheads="1"/>
              </p:cNvSpPr>
              <p:nvPr/>
            </p:nvSpPr>
            <p:spPr bwMode="auto">
              <a:xfrm>
                <a:off x="4404" y="3087"/>
                <a:ext cx="315" cy="288"/>
              </a:xfrm>
              <a:prstGeom prst="rect">
                <a:avLst/>
              </a:prstGeom>
              <a:noFill/>
              <a:ln w="12700">
                <a:noFill/>
                <a:miter lim="800000"/>
                <a:headEnd type="none" w="sm" len="sm"/>
                <a:tailEnd type="none" w="sm" len="sm"/>
              </a:ln>
              <a:effectLst/>
            </p:spPr>
            <p:txBody>
              <a:bodyPr wrap="none">
                <a:spAutoFit/>
              </a:bodyPr>
              <a:lstStyle/>
              <a:p>
                <a:r>
                  <a:rPr lang="en-US" altLang="en-US" sz="2400" i="1"/>
                  <a:t>S</a:t>
                </a:r>
                <a:r>
                  <a:rPr lang="en-US" altLang="en-US" sz="2400" baseline="-15000"/>
                  <a:t>2</a:t>
                </a:r>
                <a:endParaRPr lang="en-US" altLang="en-US" sz="2400"/>
              </a:p>
            </p:txBody>
          </p:sp>
          <p:sp>
            <p:nvSpPr>
              <p:cNvPr id="970790" name="AutoShape 38"/>
              <p:cNvSpPr>
                <a:spLocks noChangeArrowheads="1"/>
              </p:cNvSpPr>
              <p:nvPr/>
            </p:nvSpPr>
            <p:spPr bwMode="auto">
              <a:xfrm>
                <a:off x="4368" y="2880"/>
                <a:ext cx="336" cy="496"/>
              </a:xfrm>
              <a:prstGeom prst="bracketPair">
                <a:avLst>
                  <a:gd name="adj" fmla="val 16667"/>
                </a:avLst>
              </a:prstGeom>
              <a:noFill/>
              <a:ln w="12700">
                <a:solidFill>
                  <a:schemeClr val="tx1"/>
                </a:solidFill>
                <a:round/>
                <a:headEnd type="none" w="sm" len="sm"/>
                <a:tailEnd type="none" w="sm" len="sm"/>
              </a:ln>
              <a:effectLst/>
            </p:spPr>
            <p:txBody>
              <a:bodyPr wrap="none" anchor="ctr"/>
              <a:lstStyle/>
              <a:p>
                <a:endParaRPr lang="en-US"/>
              </a:p>
            </p:txBody>
          </p:sp>
        </p:grpSp>
      </p:grpSp>
    </p:spTree>
    <p:extLst>
      <p:ext uri="{BB962C8B-B14F-4D97-AF65-F5344CB8AC3E}">
        <p14:creationId xmlns:p14="http://schemas.microsoft.com/office/powerpoint/2010/main" val="5216041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Rectangle 2"/>
          <p:cNvSpPr>
            <a:spLocks noGrp="1" noChangeArrowheads="1"/>
          </p:cNvSpPr>
          <p:nvPr>
            <p:ph type="title"/>
          </p:nvPr>
        </p:nvSpPr>
        <p:spPr>
          <a:xfrm>
            <a:off x="5059363" y="285750"/>
            <a:ext cx="4124325" cy="609600"/>
          </a:xfrm>
        </p:spPr>
        <p:txBody>
          <a:bodyPr/>
          <a:lstStyle/>
          <a:p>
            <a:r>
              <a:rPr lang="en-US" altLang="en-US"/>
              <a:t>Anatomy of the Sobel</a:t>
            </a:r>
          </a:p>
        </p:txBody>
      </p:sp>
      <p:pic>
        <p:nvPicPr>
          <p:cNvPr id="999428" name="Picture 4"/>
          <p:cNvPicPr>
            <a:picLocks noChangeAspect="1" noChangeArrowheads="1"/>
          </p:cNvPicPr>
          <p:nvPr/>
        </p:nvPicPr>
        <p:blipFill>
          <a:blip r:embed="rId3" cstate="print"/>
          <a:srcRect/>
          <a:stretch>
            <a:fillRect/>
          </a:stretch>
        </p:blipFill>
        <p:spPr bwMode="auto">
          <a:xfrm>
            <a:off x="1143000" y="3124200"/>
            <a:ext cx="1752600" cy="1244600"/>
          </a:xfrm>
          <a:prstGeom prst="rect">
            <a:avLst/>
          </a:prstGeom>
          <a:solidFill>
            <a:schemeClr val="folHlink"/>
          </a:solidFill>
          <a:ln w="12700">
            <a:noFill/>
            <a:miter lim="800000"/>
            <a:headEnd type="none" w="sm" len="sm"/>
            <a:tailEnd type="none" w="sm" len="sm"/>
          </a:ln>
          <a:effectLst/>
        </p:spPr>
      </p:pic>
      <p:pic>
        <p:nvPicPr>
          <p:cNvPr id="999429" name="Picture 5"/>
          <p:cNvPicPr>
            <a:picLocks noChangeAspect="1" noChangeArrowheads="1"/>
          </p:cNvPicPr>
          <p:nvPr/>
        </p:nvPicPr>
        <p:blipFill>
          <a:blip r:embed="rId4" cstate="print"/>
          <a:srcRect/>
          <a:stretch>
            <a:fillRect/>
          </a:stretch>
        </p:blipFill>
        <p:spPr bwMode="auto">
          <a:xfrm>
            <a:off x="1066800" y="1371600"/>
            <a:ext cx="1773238" cy="1235075"/>
          </a:xfrm>
          <a:prstGeom prst="rect">
            <a:avLst/>
          </a:prstGeom>
          <a:solidFill>
            <a:schemeClr val="folHlink"/>
          </a:solidFill>
          <a:ln w="12700">
            <a:noFill/>
            <a:miter lim="800000"/>
            <a:headEnd type="none" w="sm" len="sm"/>
            <a:tailEnd type="none" w="sm" len="sm"/>
          </a:ln>
          <a:effectLst/>
        </p:spPr>
      </p:pic>
      <p:pic>
        <p:nvPicPr>
          <p:cNvPr id="999431" name="Picture 7"/>
          <p:cNvPicPr>
            <a:picLocks noChangeAspect="1" noChangeArrowheads="1"/>
          </p:cNvPicPr>
          <p:nvPr/>
        </p:nvPicPr>
        <p:blipFill>
          <a:blip r:embed="rId5" cstate="print"/>
          <a:srcRect/>
          <a:stretch>
            <a:fillRect/>
          </a:stretch>
        </p:blipFill>
        <p:spPr bwMode="auto">
          <a:xfrm>
            <a:off x="3276600" y="3124200"/>
            <a:ext cx="2425700" cy="1143000"/>
          </a:xfrm>
          <a:prstGeom prst="rect">
            <a:avLst/>
          </a:prstGeom>
          <a:solidFill>
            <a:schemeClr val="folHlink"/>
          </a:solidFill>
          <a:ln w="12700">
            <a:noFill/>
            <a:miter lim="800000"/>
            <a:headEnd type="none" w="sm" len="sm"/>
            <a:tailEnd type="none" w="sm" len="sm"/>
          </a:ln>
          <a:effectLst/>
        </p:spPr>
      </p:pic>
      <p:sp>
        <p:nvSpPr>
          <p:cNvPr id="999432" name="Text Box 8"/>
          <p:cNvSpPr txBox="1">
            <a:spLocks noChangeArrowheads="1"/>
          </p:cNvSpPr>
          <p:nvPr/>
        </p:nvSpPr>
        <p:spPr bwMode="auto">
          <a:xfrm>
            <a:off x="6553200" y="2743200"/>
            <a:ext cx="2133600" cy="822325"/>
          </a:xfrm>
          <a:prstGeom prst="rect">
            <a:avLst/>
          </a:prstGeom>
          <a:noFill/>
          <a:ln w="12700">
            <a:noFill/>
            <a:miter lim="800000"/>
            <a:headEnd type="none" w="sm" len="sm"/>
            <a:tailEnd type="none" w="sm" len="sm"/>
          </a:ln>
          <a:effectLst/>
        </p:spPr>
        <p:txBody>
          <a:bodyPr>
            <a:spAutoFit/>
          </a:bodyPr>
          <a:lstStyle/>
          <a:p>
            <a:r>
              <a:rPr lang="en-US" altLang="en-US" sz="2400"/>
              <a:t>Sobel kernel is separable!</a:t>
            </a:r>
          </a:p>
        </p:txBody>
      </p:sp>
      <p:pic>
        <p:nvPicPr>
          <p:cNvPr id="999436" name="Picture 12"/>
          <p:cNvPicPr>
            <a:picLocks noChangeAspect="1" noChangeArrowheads="1"/>
          </p:cNvPicPr>
          <p:nvPr/>
        </p:nvPicPr>
        <p:blipFill>
          <a:blip r:embed="rId6" cstate="print"/>
          <a:srcRect/>
          <a:stretch>
            <a:fillRect/>
          </a:stretch>
        </p:blipFill>
        <p:spPr bwMode="auto">
          <a:xfrm>
            <a:off x="1524000" y="4800600"/>
            <a:ext cx="1730375" cy="1752600"/>
          </a:xfrm>
          <a:prstGeom prst="rect">
            <a:avLst/>
          </a:prstGeom>
          <a:solidFill>
            <a:schemeClr val="folHlink"/>
          </a:solidFill>
          <a:ln w="12700">
            <a:noFill/>
            <a:miter lim="800000"/>
            <a:headEnd type="none" w="sm" len="sm"/>
            <a:tailEnd type="none" w="sm" len="sm"/>
          </a:ln>
          <a:effectLst/>
        </p:spPr>
      </p:pic>
      <p:sp>
        <p:nvSpPr>
          <p:cNvPr id="999438" name="Text Box 14"/>
          <p:cNvSpPr txBox="1">
            <a:spLocks noChangeArrowheads="1"/>
          </p:cNvSpPr>
          <p:nvPr/>
        </p:nvSpPr>
        <p:spPr bwMode="auto">
          <a:xfrm>
            <a:off x="3429000" y="5410200"/>
            <a:ext cx="4494213" cy="457200"/>
          </a:xfrm>
          <a:prstGeom prst="rect">
            <a:avLst/>
          </a:prstGeom>
          <a:noFill/>
          <a:ln w="12700">
            <a:noFill/>
            <a:miter lim="800000"/>
            <a:headEnd type="none" w="sm" len="sm"/>
            <a:tailEnd type="none" w="sm" len="sm"/>
          </a:ln>
          <a:effectLst/>
        </p:spPr>
        <p:txBody>
          <a:bodyPr wrap="none">
            <a:spAutoFit/>
          </a:bodyPr>
          <a:lstStyle/>
          <a:p>
            <a:r>
              <a:rPr lang="en-US" altLang="en-US" sz="2400"/>
              <a:t>Averaging done parallel to edge</a:t>
            </a:r>
          </a:p>
        </p:txBody>
      </p:sp>
      <p:sp>
        <p:nvSpPr>
          <p:cNvPr id="999442" name="Text Box 18"/>
          <p:cNvSpPr txBox="1">
            <a:spLocks noChangeArrowheads="1"/>
          </p:cNvSpPr>
          <p:nvPr/>
        </p:nvSpPr>
        <p:spPr bwMode="auto">
          <a:xfrm>
            <a:off x="609600" y="1752600"/>
            <a:ext cx="430213" cy="304800"/>
          </a:xfrm>
          <a:prstGeom prst="rect">
            <a:avLst/>
          </a:prstGeom>
          <a:noFill/>
          <a:ln w="12700">
            <a:noFill/>
            <a:miter lim="800000"/>
            <a:headEnd type="none" w="sm" len="sm"/>
            <a:tailEnd type="none" w="sm" len="sm"/>
          </a:ln>
          <a:effectLst/>
        </p:spPr>
        <p:txBody>
          <a:bodyPr wrap="none">
            <a:spAutoFit/>
          </a:bodyPr>
          <a:lstStyle/>
          <a:p>
            <a:r>
              <a:rPr lang="en-US"/>
              <a:t>1/4</a:t>
            </a:r>
          </a:p>
        </p:txBody>
      </p:sp>
      <p:sp>
        <p:nvSpPr>
          <p:cNvPr id="999443" name="Text Box 19"/>
          <p:cNvSpPr txBox="1">
            <a:spLocks noChangeArrowheads="1"/>
          </p:cNvSpPr>
          <p:nvPr/>
        </p:nvSpPr>
        <p:spPr bwMode="auto">
          <a:xfrm>
            <a:off x="609600" y="3505200"/>
            <a:ext cx="430213" cy="304800"/>
          </a:xfrm>
          <a:prstGeom prst="rect">
            <a:avLst/>
          </a:prstGeom>
          <a:noFill/>
          <a:ln w="12700">
            <a:noFill/>
            <a:miter lim="800000"/>
            <a:headEnd type="none" w="sm" len="sm"/>
            <a:tailEnd type="none" w="sm" len="sm"/>
          </a:ln>
          <a:effectLst/>
        </p:spPr>
        <p:txBody>
          <a:bodyPr wrap="none">
            <a:spAutoFit/>
          </a:bodyPr>
          <a:lstStyle/>
          <a:p>
            <a:r>
              <a:rPr lang="en-US"/>
              <a:t>1/4</a:t>
            </a:r>
          </a:p>
        </p:txBody>
      </p:sp>
      <p:grpSp>
        <p:nvGrpSpPr>
          <p:cNvPr id="999447" name="Group 23"/>
          <p:cNvGrpSpPr>
            <a:grpSpLocks/>
          </p:cNvGrpSpPr>
          <p:nvPr/>
        </p:nvGrpSpPr>
        <p:grpSpPr bwMode="auto">
          <a:xfrm>
            <a:off x="3124200" y="1371600"/>
            <a:ext cx="2501900" cy="1119188"/>
            <a:chOff x="1968" y="864"/>
            <a:chExt cx="1576" cy="705"/>
          </a:xfrm>
        </p:grpSpPr>
        <p:pic>
          <p:nvPicPr>
            <p:cNvPr id="999430" name="Picture 6"/>
            <p:cNvPicPr>
              <a:picLocks noChangeAspect="1" noChangeArrowheads="1"/>
            </p:cNvPicPr>
            <p:nvPr/>
          </p:nvPicPr>
          <p:blipFill>
            <a:blip r:embed="rId7" cstate="print"/>
            <a:srcRect/>
            <a:stretch>
              <a:fillRect/>
            </a:stretch>
          </p:blipFill>
          <p:spPr bwMode="auto">
            <a:xfrm>
              <a:off x="1968" y="864"/>
              <a:ext cx="1576" cy="705"/>
            </a:xfrm>
            <a:prstGeom prst="rect">
              <a:avLst/>
            </a:prstGeom>
            <a:solidFill>
              <a:schemeClr val="folHlink"/>
            </a:solidFill>
            <a:ln w="12700">
              <a:noFill/>
              <a:miter lim="800000"/>
              <a:headEnd type="none" w="sm" len="sm"/>
              <a:tailEnd type="none" w="sm" len="sm"/>
            </a:ln>
            <a:effectLst/>
          </p:spPr>
        </p:pic>
        <p:sp>
          <p:nvSpPr>
            <p:cNvPr id="999445" name="Text Box 21"/>
            <p:cNvSpPr txBox="1">
              <a:spLocks noChangeArrowheads="1"/>
            </p:cNvSpPr>
            <p:nvPr/>
          </p:nvSpPr>
          <p:spPr bwMode="auto">
            <a:xfrm>
              <a:off x="2763" y="1131"/>
              <a:ext cx="240" cy="192"/>
            </a:xfrm>
            <a:prstGeom prst="rect">
              <a:avLst/>
            </a:prstGeom>
            <a:noFill/>
            <a:ln w="12700">
              <a:noFill/>
              <a:miter lim="800000"/>
              <a:headEnd type="none" w="sm" len="sm"/>
              <a:tailEnd type="none" w="sm" len="sm"/>
            </a:ln>
            <a:effectLst/>
          </p:spPr>
          <p:txBody>
            <a:bodyPr>
              <a:spAutoFit/>
            </a:bodyPr>
            <a:lstStyle/>
            <a:p>
              <a:pPr>
                <a:spcBef>
                  <a:spcPct val="50000"/>
                </a:spcBef>
              </a:pPr>
              <a:r>
                <a:rPr lang="en-US" b="1" dirty="0">
                  <a:solidFill>
                    <a:schemeClr val="bg2"/>
                  </a:solidFill>
                </a:rPr>
                <a:t>+</a:t>
              </a:r>
            </a:p>
          </p:txBody>
        </p:sp>
      </p:grpSp>
    </p:spTree>
    <p:extLst>
      <p:ext uri="{BB962C8B-B14F-4D97-AF65-F5344CB8AC3E}">
        <p14:creationId xmlns:p14="http://schemas.microsoft.com/office/powerpoint/2010/main" val="16915499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Rectangle 2"/>
          <p:cNvSpPr>
            <a:spLocks noGrp="1" noChangeArrowheads="1"/>
          </p:cNvSpPr>
          <p:nvPr>
            <p:ph type="title"/>
          </p:nvPr>
        </p:nvSpPr>
        <p:spPr>
          <a:xfrm>
            <a:off x="6046788" y="285750"/>
            <a:ext cx="2981325" cy="609600"/>
          </a:xfrm>
        </p:spPr>
        <p:txBody>
          <a:bodyPr/>
          <a:lstStyle/>
          <a:p>
            <a:r>
              <a:rPr lang="en-US" altLang="en-US"/>
              <a:t>Prewitt Operator</a:t>
            </a:r>
          </a:p>
        </p:txBody>
      </p:sp>
      <p:grpSp>
        <p:nvGrpSpPr>
          <p:cNvPr id="35" name="Group 34"/>
          <p:cNvGrpSpPr/>
          <p:nvPr/>
        </p:nvGrpSpPr>
        <p:grpSpPr>
          <a:xfrm>
            <a:off x="1612900" y="1828800"/>
            <a:ext cx="5349875" cy="1231900"/>
            <a:chOff x="1612900" y="1828800"/>
            <a:chExt cx="5349875" cy="1231900"/>
          </a:xfrm>
        </p:grpSpPr>
        <p:grpSp>
          <p:nvGrpSpPr>
            <p:cNvPr id="971817" name="Group 41"/>
            <p:cNvGrpSpPr>
              <a:grpSpLocks/>
            </p:cNvGrpSpPr>
            <p:nvPr/>
          </p:nvGrpSpPr>
          <p:grpSpPr bwMode="auto">
            <a:xfrm>
              <a:off x="2271713" y="1828800"/>
              <a:ext cx="1619250" cy="1223963"/>
              <a:chOff x="1206" y="1344"/>
              <a:chExt cx="1020" cy="771"/>
            </a:xfrm>
          </p:grpSpPr>
          <p:sp>
            <p:nvSpPr>
              <p:cNvPr id="971780" name="Text Box 4"/>
              <p:cNvSpPr txBox="1">
                <a:spLocks noChangeArrowheads="1"/>
              </p:cNvSpPr>
              <p:nvPr/>
            </p:nvSpPr>
            <p:spPr bwMode="auto">
              <a:xfrm>
                <a:off x="1206" y="1367"/>
                <a:ext cx="1020" cy="748"/>
              </a:xfrm>
              <a:prstGeom prst="rect">
                <a:avLst/>
              </a:prstGeom>
              <a:noFill/>
              <a:ln w="9525">
                <a:noFill/>
                <a:miter lim="800000"/>
                <a:headEnd/>
                <a:tailEnd/>
              </a:ln>
              <a:effectLst/>
            </p:spPr>
            <p:txBody>
              <a:bodyPr wrap="none">
                <a:spAutoFit/>
              </a:bodyPr>
              <a:lstStyle/>
              <a:p>
                <a:r>
                  <a:rPr lang="en-US" altLang="en-US" sz="2400" dirty="0"/>
                  <a:t>-1   -1   -1</a:t>
                </a:r>
              </a:p>
              <a:p>
                <a:r>
                  <a:rPr lang="en-US" altLang="en-US" sz="2400" dirty="0"/>
                  <a:t> 0     0    0 </a:t>
                </a:r>
              </a:p>
              <a:p>
                <a:r>
                  <a:rPr lang="en-US" altLang="en-US" sz="2400" dirty="0"/>
                  <a:t> 1     1    1</a:t>
                </a:r>
              </a:p>
            </p:txBody>
          </p:sp>
          <p:sp>
            <p:nvSpPr>
              <p:cNvPr id="971781" name="Rectangle 5"/>
              <p:cNvSpPr>
                <a:spLocks noChangeArrowheads="1"/>
              </p:cNvSpPr>
              <p:nvPr/>
            </p:nvSpPr>
            <p:spPr bwMode="auto">
              <a:xfrm>
                <a:off x="1238" y="1344"/>
                <a:ext cx="890" cy="768"/>
              </a:xfrm>
              <a:prstGeom prst="rect">
                <a:avLst/>
              </a:prstGeom>
              <a:noFill/>
              <a:ln w="9525">
                <a:solidFill>
                  <a:schemeClr val="tx1"/>
                </a:solidFill>
                <a:miter lim="800000"/>
                <a:headEnd/>
                <a:tailEnd/>
              </a:ln>
              <a:effectLst/>
            </p:spPr>
            <p:txBody>
              <a:bodyPr wrap="none" anchor="ctr"/>
              <a:lstStyle/>
              <a:p>
                <a:endParaRPr lang="en-US"/>
              </a:p>
            </p:txBody>
          </p:sp>
          <p:sp>
            <p:nvSpPr>
              <p:cNvPr id="971782" name="Line 6"/>
              <p:cNvSpPr>
                <a:spLocks noChangeShapeType="1"/>
              </p:cNvSpPr>
              <p:nvPr/>
            </p:nvSpPr>
            <p:spPr bwMode="auto">
              <a:xfrm>
                <a:off x="1238" y="1632"/>
                <a:ext cx="890" cy="0"/>
              </a:xfrm>
              <a:prstGeom prst="line">
                <a:avLst/>
              </a:prstGeom>
              <a:noFill/>
              <a:ln w="9525">
                <a:solidFill>
                  <a:schemeClr val="tx1"/>
                </a:solidFill>
                <a:round/>
                <a:headEnd/>
                <a:tailEnd/>
              </a:ln>
              <a:effectLst/>
            </p:spPr>
            <p:txBody>
              <a:bodyPr wrap="none" anchor="ctr"/>
              <a:lstStyle/>
              <a:p>
                <a:endParaRPr lang="en-US"/>
              </a:p>
            </p:txBody>
          </p:sp>
          <p:sp>
            <p:nvSpPr>
              <p:cNvPr id="971783" name="Line 7"/>
              <p:cNvSpPr>
                <a:spLocks noChangeShapeType="1"/>
              </p:cNvSpPr>
              <p:nvPr/>
            </p:nvSpPr>
            <p:spPr bwMode="auto">
              <a:xfrm>
                <a:off x="1526" y="1344"/>
                <a:ext cx="0" cy="768"/>
              </a:xfrm>
              <a:prstGeom prst="line">
                <a:avLst/>
              </a:prstGeom>
              <a:noFill/>
              <a:ln w="9525">
                <a:solidFill>
                  <a:schemeClr val="tx1"/>
                </a:solidFill>
                <a:round/>
                <a:headEnd/>
                <a:tailEnd/>
              </a:ln>
              <a:effectLst/>
            </p:spPr>
            <p:txBody>
              <a:bodyPr wrap="none" anchor="ctr"/>
              <a:lstStyle/>
              <a:p>
                <a:endParaRPr lang="en-US"/>
              </a:p>
            </p:txBody>
          </p:sp>
          <p:sp>
            <p:nvSpPr>
              <p:cNvPr id="971784" name="Line 8"/>
              <p:cNvSpPr>
                <a:spLocks noChangeShapeType="1"/>
              </p:cNvSpPr>
              <p:nvPr/>
            </p:nvSpPr>
            <p:spPr bwMode="auto">
              <a:xfrm>
                <a:off x="1238" y="1872"/>
                <a:ext cx="890" cy="0"/>
              </a:xfrm>
              <a:prstGeom prst="line">
                <a:avLst/>
              </a:prstGeom>
              <a:noFill/>
              <a:ln w="9525">
                <a:solidFill>
                  <a:schemeClr val="tx1"/>
                </a:solidFill>
                <a:round/>
                <a:headEnd/>
                <a:tailEnd/>
              </a:ln>
              <a:effectLst/>
            </p:spPr>
            <p:txBody>
              <a:bodyPr wrap="none" anchor="ctr"/>
              <a:lstStyle/>
              <a:p>
                <a:endParaRPr lang="en-US"/>
              </a:p>
            </p:txBody>
          </p:sp>
          <p:sp>
            <p:nvSpPr>
              <p:cNvPr id="971785" name="Line 9"/>
              <p:cNvSpPr>
                <a:spLocks noChangeShapeType="1"/>
              </p:cNvSpPr>
              <p:nvPr/>
            </p:nvSpPr>
            <p:spPr bwMode="auto">
              <a:xfrm>
                <a:off x="1840" y="1344"/>
                <a:ext cx="0" cy="768"/>
              </a:xfrm>
              <a:prstGeom prst="line">
                <a:avLst/>
              </a:prstGeom>
              <a:noFill/>
              <a:ln w="9525">
                <a:solidFill>
                  <a:schemeClr val="tx1"/>
                </a:solidFill>
                <a:round/>
                <a:headEnd/>
                <a:tailEnd/>
              </a:ln>
              <a:effectLst/>
            </p:spPr>
            <p:txBody>
              <a:bodyPr wrap="none" anchor="ctr"/>
              <a:lstStyle/>
              <a:p>
                <a:endParaRPr lang="en-US"/>
              </a:p>
            </p:txBody>
          </p:sp>
        </p:grpSp>
        <p:grpSp>
          <p:nvGrpSpPr>
            <p:cNvPr id="971816" name="Group 40"/>
            <p:cNvGrpSpPr>
              <a:grpSpLocks/>
            </p:cNvGrpSpPr>
            <p:nvPr/>
          </p:nvGrpSpPr>
          <p:grpSpPr bwMode="auto">
            <a:xfrm>
              <a:off x="5410200" y="1828800"/>
              <a:ext cx="1552575" cy="1231900"/>
              <a:chOff x="3183" y="1344"/>
              <a:chExt cx="978" cy="776"/>
            </a:xfrm>
          </p:grpSpPr>
          <p:sp>
            <p:nvSpPr>
              <p:cNvPr id="971787" name="Text Box 11"/>
              <p:cNvSpPr txBox="1">
                <a:spLocks noChangeArrowheads="1"/>
              </p:cNvSpPr>
              <p:nvPr/>
            </p:nvSpPr>
            <p:spPr bwMode="auto">
              <a:xfrm>
                <a:off x="3183" y="1372"/>
                <a:ext cx="978" cy="748"/>
              </a:xfrm>
              <a:prstGeom prst="rect">
                <a:avLst/>
              </a:prstGeom>
              <a:noFill/>
              <a:ln w="9525">
                <a:noFill/>
                <a:miter lim="800000"/>
                <a:headEnd/>
                <a:tailEnd/>
              </a:ln>
              <a:effectLst/>
            </p:spPr>
            <p:txBody>
              <a:bodyPr wrap="none">
                <a:spAutoFit/>
              </a:bodyPr>
              <a:lstStyle/>
              <a:p>
                <a:r>
                  <a:rPr lang="en-US" altLang="en-US" sz="2400" dirty="0"/>
                  <a:t>-1    0    1</a:t>
                </a:r>
              </a:p>
              <a:p>
                <a:r>
                  <a:rPr lang="en-US" altLang="en-US" sz="2400" dirty="0"/>
                  <a:t>-1    0    1 </a:t>
                </a:r>
              </a:p>
              <a:p>
                <a:r>
                  <a:rPr lang="en-US" altLang="en-US" sz="2400" dirty="0"/>
                  <a:t>-1    0    1</a:t>
                </a:r>
              </a:p>
            </p:txBody>
          </p:sp>
          <p:sp>
            <p:nvSpPr>
              <p:cNvPr id="971788" name="Rectangle 12"/>
              <p:cNvSpPr>
                <a:spLocks noChangeArrowheads="1"/>
              </p:cNvSpPr>
              <p:nvPr/>
            </p:nvSpPr>
            <p:spPr bwMode="auto">
              <a:xfrm>
                <a:off x="3190" y="1344"/>
                <a:ext cx="890" cy="768"/>
              </a:xfrm>
              <a:prstGeom prst="rect">
                <a:avLst/>
              </a:prstGeom>
              <a:noFill/>
              <a:ln w="9525">
                <a:solidFill>
                  <a:schemeClr val="tx1"/>
                </a:solidFill>
                <a:miter lim="800000"/>
                <a:headEnd/>
                <a:tailEnd/>
              </a:ln>
              <a:effectLst/>
            </p:spPr>
            <p:txBody>
              <a:bodyPr wrap="none" anchor="ctr"/>
              <a:lstStyle/>
              <a:p>
                <a:endParaRPr lang="en-US"/>
              </a:p>
            </p:txBody>
          </p:sp>
          <p:sp>
            <p:nvSpPr>
              <p:cNvPr id="971789" name="Line 13"/>
              <p:cNvSpPr>
                <a:spLocks noChangeShapeType="1"/>
              </p:cNvSpPr>
              <p:nvPr/>
            </p:nvSpPr>
            <p:spPr bwMode="auto">
              <a:xfrm>
                <a:off x="3190" y="1632"/>
                <a:ext cx="890" cy="0"/>
              </a:xfrm>
              <a:prstGeom prst="line">
                <a:avLst/>
              </a:prstGeom>
              <a:noFill/>
              <a:ln w="9525">
                <a:solidFill>
                  <a:schemeClr val="tx1"/>
                </a:solidFill>
                <a:round/>
                <a:headEnd/>
                <a:tailEnd/>
              </a:ln>
              <a:effectLst/>
            </p:spPr>
            <p:txBody>
              <a:bodyPr wrap="none" anchor="ctr"/>
              <a:lstStyle/>
              <a:p>
                <a:endParaRPr lang="en-US"/>
              </a:p>
            </p:txBody>
          </p:sp>
          <p:sp>
            <p:nvSpPr>
              <p:cNvPr id="971790" name="Line 14"/>
              <p:cNvSpPr>
                <a:spLocks noChangeShapeType="1"/>
              </p:cNvSpPr>
              <p:nvPr/>
            </p:nvSpPr>
            <p:spPr bwMode="auto">
              <a:xfrm>
                <a:off x="3478" y="1344"/>
                <a:ext cx="0" cy="768"/>
              </a:xfrm>
              <a:prstGeom prst="line">
                <a:avLst/>
              </a:prstGeom>
              <a:noFill/>
              <a:ln w="9525">
                <a:solidFill>
                  <a:schemeClr val="tx1"/>
                </a:solidFill>
                <a:round/>
                <a:headEnd/>
                <a:tailEnd/>
              </a:ln>
              <a:effectLst/>
            </p:spPr>
            <p:txBody>
              <a:bodyPr wrap="none" anchor="ctr"/>
              <a:lstStyle/>
              <a:p>
                <a:endParaRPr lang="en-US"/>
              </a:p>
            </p:txBody>
          </p:sp>
          <p:sp>
            <p:nvSpPr>
              <p:cNvPr id="971791" name="Line 15"/>
              <p:cNvSpPr>
                <a:spLocks noChangeShapeType="1"/>
              </p:cNvSpPr>
              <p:nvPr/>
            </p:nvSpPr>
            <p:spPr bwMode="auto">
              <a:xfrm>
                <a:off x="3190" y="1872"/>
                <a:ext cx="890" cy="0"/>
              </a:xfrm>
              <a:prstGeom prst="line">
                <a:avLst/>
              </a:prstGeom>
              <a:noFill/>
              <a:ln w="9525">
                <a:solidFill>
                  <a:schemeClr val="tx1"/>
                </a:solidFill>
                <a:round/>
                <a:headEnd/>
                <a:tailEnd/>
              </a:ln>
              <a:effectLst/>
            </p:spPr>
            <p:txBody>
              <a:bodyPr wrap="none" anchor="ctr"/>
              <a:lstStyle/>
              <a:p>
                <a:endParaRPr lang="en-US"/>
              </a:p>
            </p:txBody>
          </p:sp>
          <p:sp>
            <p:nvSpPr>
              <p:cNvPr id="971792" name="Line 16"/>
              <p:cNvSpPr>
                <a:spLocks noChangeShapeType="1"/>
              </p:cNvSpPr>
              <p:nvPr/>
            </p:nvSpPr>
            <p:spPr bwMode="auto">
              <a:xfrm>
                <a:off x="3792" y="1344"/>
                <a:ext cx="0" cy="768"/>
              </a:xfrm>
              <a:prstGeom prst="line">
                <a:avLst/>
              </a:prstGeom>
              <a:noFill/>
              <a:ln w="9525">
                <a:solidFill>
                  <a:schemeClr val="tx1"/>
                </a:solidFill>
                <a:round/>
                <a:headEnd/>
                <a:tailEnd/>
              </a:ln>
              <a:effectLst/>
            </p:spPr>
            <p:txBody>
              <a:bodyPr wrap="none" anchor="ctr"/>
              <a:lstStyle/>
              <a:p>
                <a:endParaRPr lang="en-US"/>
              </a:p>
            </p:txBody>
          </p:sp>
        </p:grpSp>
        <p:sp>
          <p:nvSpPr>
            <p:cNvPr id="971793" name="Text Box 17"/>
            <p:cNvSpPr txBox="1">
              <a:spLocks noChangeArrowheads="1"/>
            </p:cNvSpPr>
            <p:nvPr/>
          </p:nvSpPr>
          <p:spPr bwMode="auto">
            <a:xfrm>
              <a:off x="1612900" y="2262188"/>
              <a:ext cx="685800" cy="457200"/>
            </a:xfrm>
            <a:prstGeom prst="rect">
              <a:avLst/>
            </a:prstGeom>
            <a:noFill/>
            <a:ln w="9525">
              <a:noFill/>
              <a:miter lim="800000"/>
              <a:headEnd/>
              <a:tailEnd/>
            </a:ln>
            <a:effectLst/>
          </p:spPr>
          <p:txBody>
            <a:bodyPr>
              <a:spAutoFit/>
            </a:bodyPr>
            <a:lstStyle/>
            <a:p>
              <a:r>
                <a:rPr lang="en-US" altLang="en-US" sz="2400" i="1" dirty="0"/>
                <a:t>P</a:t>
              </a:r>
              <a:r>
                <a:rPr lang="en-US" altLang="en-US" sz="2400" baseline="-25000" dirty="0"/>
                <a:t>1</a:t>
              </a:r>
              <a:r>
                <a:rPr lang="en-US" altLang="en-US" sz="2400" dirty="0"/>
                <a:t>= </a:t>
              </a:r>
            </a:p>
          </p:txBody>
        </p:sp>
        <p:sp>
          <p:nvSpPr>
            <p:cNvPr id="971794" name="Text Box 18"/>
            <p:cNvSpPr txBox="1">
              <a:spLocks noChangeArrowheads="1"/>
            </p:cNvSpPr>
            <p:nvPr/>
          </p:nvSpPr>
          <p:spPr bwMode="auto">
            <a:xfrm>
              <a:off x="4584700" y="2262188"/>
              <a:ext cx="1006475" cy="457200"/>
            </a:xfrm>
            <a:prstGeom prst="rect">
              <a:avLst/>
            </a:prstGeom>
            <a:noFill/>
            <a:ln w="9525">
              <a:noFill/>
              <a:miter lim="800000"/>
              <a:headEnd/>
              <a:tailEnd/>
            </a:ln>
            <a:effectLst/>
          </p:spPr>
          <p:txBody>
            <a:bodyPr>
              <a:spAutoFit/>
            </a:bodyPr>
            <a:lstStyle/>
            <a:p>
              <a:r>
                <a:rPr lang="en-US" altLang="en-US" sz="2400" i="1"/>
                <a:t>P</a:t>
              </a:r>
              <a:r>
                <a:rPr lang="en-US" altLang="en-US" sz="2400" baseline="-25000"/>
                <a:t>2</a:t>
              </a:r>
              <a:r>
                <a:rPr lang="en-US" altLang="en-US" sz="2400"/>
                <a:t> =</a:t>
              </a:r>
            </a:p>
          </p:txBody>
        </p:sp>
      </p:grpSp>
      <p:grpSp>
        <p:nvGrpSpPr>
          <p:cNvPr id="971800" name="Group 24"/>
          <p:cNvGrpSpPr>
            <a:grpSpLocks/>
          </p:cNvGrpSpPr>
          <p:nvPr/>
        </p:nvGrpSpPr>
        <p:grpSpPr bwMode="auto">
          <a:xfrm>
            <a:off x="2514600" y="3733800"/>
            <a:ext cx="4206875" cy="1757363"/>
            <a:chOff x="902" y="2413"/>
            <a:chExt cx="2650" cy="1107"/>
          </a:xfrm>
        </p:grpSpPr>
        <p:sp>
          <p:nvSpPr>
            <p:cNvPr id="971801" name="Text Box 25"/>
            <p:cNvSpPr txBox="1">
              <a:spLocks noChangeArrowheads="1"/>
            </p:cNvSpPr>
            <p:nvPr/>
          </p:nvSpPr>
          <p:spPr bwMode="auto">
            <a:xfrm>
              <a:off x="902" y="2413"/>
              <a:ext cx="1734" cy="288"/>
            </a:xfrm>
            <a:prstGeom prst="rect">
              <a:avLst/>
            </a:prstGeom>
            <a:noFill/>
            <a:ln w="9525">
              <a:noFill/>
              <a:miter lim="800000"/>
              <a:headEnd/>
              <a:tailEnd/>
            </a:ln>
            <a:effectLst/>
          </p:spPr>
          <p:txBody>
            <a:bodyPr wrap="none">
              <a:spAutoFit/>
            </a:bodyPr>
            <a:lstStyle/>
            <a:p>
              <a:r>
                <a:rPr lang="en-US" altLang="en-US" sz="2400" dirty="0"/>
                <a:t>Edge Magnitude = </a:t>
              </a:r>
            </a:p>
          </p:txBody>
        </p:sp>
        <p:sp>
          <p:nvSpPr>
            <p:cNvPr id="971802" name="Text Box 26"/>
            <p:cNvSpPr txBox="1">
              <a:spLocks noChangeArrowheads="1"/>
            </p:cNvSpPr>
            <p:nvPr/>
          </p:nvSpPr>
          <p:spPr bwMode="auto">
            <a:xfrm>
              <a:off x="1045" y="3133"/>
              <a:ext cx="1595" cy="288"/>
            </a:xfrm>
            <a:prstGeom prst="rect">
              <a:avLst/>
            </a:prstGeom>
            <a:noFill/>
            <a:ln w="9525">
              <a:noFill/>
              <a:miter lim="800000"/>
              <a:headEnd/>
              <a:tailEnd/>
            </a:ln>
            <a:effectLst/>
          </p:spPr>
          <p:txBody>
            <a:bodyPr wrap="none">
              <a:spAutoFit/>
            </a:bodyPr>
            <a:lstStyle/>
            <a:p>
              <a:r>
                <a:rPr lang="en-US" altLang="en-US" sz="2400"/>
                <a:t>Edge Direction = </a:t>
              </a:r>
            </a:p>
          </p:txBody>
        </p:sp>
        <p:grpSp>
          <p:nvGrpSpPr>
            <p:cNvPr id="971803" name="Group 27"/>
            <p:cNvGrpSpPr>
              <a:grpSpLocks/>
            </p:cNvGrpSpPr>
            <p:nvPr/>
          </p:nvGrpSpPr>
          <p:grpSpPr bwMode="auto">
            <a:xfrm>
              <a:off x="2651" y="2417"/>
              <a:ext cx="901" cy="321"/>
              <a:chOff x="2560" y="2417"/>
              <a:chExt cx="901" cy="321"/>
            </a:xfrm>
          </p:grpSpPr>
          <p:sp>
            <p:nvSpPr>
              <p:cNvPr id="971804" name="Text Box 28"/>
              <p:cNvSpPr txBox="1">
                <a:spLocks noChangeArrowheads="1"/>
              </p:cNvSpPr>
              <p:nvPr/>
            </p:nvSpPr>
            <p:spPr bwMode="auto">
              <a:xfrm>
                <a:off x="2725" y="2450"/>
                <a:ext cx="732" cy="288"/>
              </a:xfrm>
              <a:prstGeom prst="rect">
                <a:avLst/>
              </a:prstGeom>
              <a:noFill/>
              <a:ln w="12700">
                <a:noFill/>
                <a:miter lim="800000"/>
                <a:headEnd type="none" w="sm" len="sm"/>
                <a:tailEnd type="none" w="sm" len="sm"/>
              </a:ln>
              <a:effectLst/>
            </p:spPr>
            <p:txBody>
              <a:bodyPr wrap="none">
                <a:spAutoFit/>
              </a:bodyPr>
              <a:lstStyle/>
              <a:p>
                <a:r>
                  <a:rPr lang="en-US" altLang="en-US" sz="2400" i="1"/>
                  <a:t>P</a:t>
                </a:r>
                <a:r>
                  <a:rPr lang="en-US" altLang="en-US" sz="2400" baseline="-15000"/>
                  <a:t>1</a:t>
                </a:r>
                <a:r>
                  <a:rPr lang="en-US" altLang="en-US" sz="2400"/>
                  <a:t> + </a:t>
                </a:r>
                <a:r>
                  <a:rPr lang="en-US" altLang="en-US" sz="2400" i="1"/>
                  <a:t>P</a:t>
                </a:r>
                <a:r>
                  <a:rPr lang="en-US" altLang="en-US" sz="2400" baseline="-15000"/>
                  <a:t>2</a:t>
                </a:r>
              </a:p>
            </p:txBody>
          </p:sp>
          <p:sp>
            <p:nvSpPr>
              <p:cNvPr id="971805" name="Text Box 29"/>
              <p:cNvSpPr txBox="1">
                <a:spLocks noChangeArrowheads="1"/>
              </p:cNvSpPr>
              <p:nvPr/>
            </p:nvSpPr>
            <p:spPr bwMode="auto">
              <a:xfrm>
                <a:off x="2854" y="2417"/>
                <a:ext cx="178" cy="192"/>
              </a:xfrm>
              <a:prstGeom prst="rect">
                <a:avLst/>
              </a:prstGeom>
              <a:noFill/>
              <a:ln w="12700">
                <a:noFill/>
                <a:miter lim="800000"/>
                <a:headEnd type="none" w="sm" len="sm"/>
                <a:tailEnd type="none" w="sm" len="sm"/>
              </a:ln>
              <a:effectLst/>
            </p:spPr>
            <p:txBody>
              <a:bodyPr wrap="none">
                <a:spAutoFit/>
              </a:bodyPr>
              <a:lstStyle/>
              <a:p>
                <a:r>
                  <a:rPr lang="en-US" altLang="en-US"/>
                  <a:t>2</a:t>
                </a:r>
              </a:p>
            </p:txBody>
          </p:sp>
          <p:sp>
            <p:nvSpPr>
              <p:cNvPr id="971806" name="Text Box 30"/>
              <p:cNvSpPr txBox="1">
                <a:spLocks noChangeArrowheads="1"/>
              </p:cNvSpPr>
              <p:nvPr/>
            </p:nvSpPr>
            <p:spPr bwMode="auto">
              <a:xfrm>
                <a:off x="3270" y="2418"/>
                <a:ext cx="178" cy="192"/>
              </a:xfrm>
              <a:prstGeom prst="rect">
                <a:avLst/>
              </a:prstGeom>
              <a:noFill/>
              <a:ln w="12700">
                <a:noFill/>
                <a:miter lim="800000"/>
                <a:headEnd type="none" w="sm" len="sm"/>
                <a:tailEnd type="none" w="sm" len="sm"/>
              </a:ln>
              <a:effectLst/>
            </p:spPr>
            <p:txBody>
              <a:bodyPr wrap="none">
                <a:spAutoFit/>
              </a:bodyPr>
              <a:lstStyle/>
              <a:p>
                <a:r>
                  <a:rPr lang="en-US" altLang="en-US"/>
                  <a:t>2</a:t>
                </a:r>
              </a:p>
            </p:txBody>
          </p:sp>
          <p:sp>
            <p:nvSpPr>
              <p:cNvPr id="971807" name="Line 31"/>
              <p:cNvSpPr>
                <a:spLocks noChangeShapeType="1"/>
              </p:cNvSpPr>
              <p:nvPr/>
            </p:nvSpPr>
            <p:spPr bwMode="auto">
              <a:xfrm>
                <a:off x="2693" y="2432"/>
                <a:ext cx="76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71808" name="Line 32"/>
              <p:cNvSpPr>
                <a:spLocks noChangeShapeType="1"/>
              </p:cNvSpPr>
              <p:nvPr/>
            </p:nvSpPr>
            <p:spPr bwMode="auto">
              <a:xfrm flipH="1">
                <a:off x="2618" y="2432"/>
                <a:ext cx="59" cy="224"/>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71809" name="Line 33"/>
              <p:cNvSpPr>
                <a:spLocks noChangeShapeType="1"/>
              </p:cNvSpPr>
              <p:nvPr/>
            </p:nvSpPr>
            <p:spPr bwMode="auto">
              <a:xfrm>
                <a:off x="2560" y="2570"/>
                <a:ext cx="58" cy="85"/>
              </a:xfrm>
              <a:prstGeom prst="line">
                <a:avLst/>
              </a:prstGeom>
              <a:noFill/>
              <a:ln w="12700">
                <a:solidFill>
                  <a:schemeClr val="tx1"/>
                </a:solidFill>
                <a:round/>
                <a:headEnd type="none" w="sm" len="sm"/>
                <a:tailEnd type="none" w="sm" len="sm"/>
              </a:ln>
              <a:effectLst/>
            </p:spPr>
            <p:txBody>
              <a:bodyPr wrap="none" anchor="ctr"/>
              <a:lstStyle/>
              <a:p>
                <a:endParaRPr lang="en-US"/>
              </a:p>
            </p:txBody>
          </p:sp>
        </p:grpSp>
        <p:grpSp>
          <p:nvGrpSpPr>
            <p:cNvPr id="971810" name="Group 34"/>
            <p:cNvGrpSpPr>
              <a:grpSpLocks/>
            </p:cNvGrpSpPr>
            <p:nvPr/>
          </p:nvGrpSpPr>
          <p:grpSpPr bwMode="auto">
            <a:xfrm>
              <a:off x="2640" y="2976"/>
              <a:ext cx="839" cy="544"/>
              <a:chOff x="3880" y="2832"/>
              <a:chExt cx="839" cy="544"/>
            </a:xfrm>
          </p:grpSpPr>
          <p:sp>
            <p:nvSpPr>
              <p:cNvPr id="971811" name="Text Box 35"/>
              <p:cNvSpPr txBox="1">
                <a:spLocks noChangeArrowheads="1"/>
              </p:cNvSpPr>
              <p:nvPr/>
            </p:nvSpPr>
            <p:spPr bwMode="auto">
              <a:xfrm>
                <a:off x="3880" y="2984"/>
                <a:ext cx="497" cy="288"/>
              </a:xfrm>
              <a:prstGeom prst="rect">
                <a:avLst/>
              </a:prstGeom>
              <a:noFill/>
              <a:ln w="12700">
                <a:noFill/>
                <a:miter lim="800000"/>
                <a:headEnd type="none" w="sm" len="sm"/>
                <a:tailEnd type="none" w="sm" len="sm"/>
              </a:ln>
              <a:effectLst/>
            </p:spPr>
            <p:txBody>
              <a:bodyPr wrap="none">
                <a:spAutoFit/>
              </a:bodyPr>
              <a:lstStyle/>
              <a:p>
                <a:r>
                  <a:rPr lang="en-US" altLang="en-US" sz="2400"/>
                  <a:t>tan</a:t>
                </a:r>
                <a:r>
                  <a:rPr lang="en-US" altLang="en-US" sz="2400" baseline="20000"/>
                  <a:t>-1</a:t>
                </a:r>
                <a:endParaRPr lang="en-US" altLang="en-US" sz="2400"/>
              </a:p>
            </p:txBody>
          </p:sp>
          <p:sp>
            <p:nvSpPr>
              <p:cNvPr id="971812" name="Text Box 36"/>
              <p:cNvSpPr txBox="1">
                <a:spLocks noChangeArrowheads="1"/>
              </p:cNvSpPr>
              <p:nvPr/>
            </p:nvSpPr>
            <p:spPr bwMode="auto">
              <a:xfrm>
                <a:off x="4376" y="2832"/>
                <a:ext cx="315" cy="288"/>
              </a:xfrm>
              <a:prstGeom prst="rect">
                <a:avLst/>
              </a:prstGeom>
              <a:noFill/>
              <a:ln w="12700">
                <a:noFill/>
                <a:miter lim="800000"/>
                <a:headEnd type="none" w="sm" len="sm"/>
                <a:tailEnd type="none" w="sm" len="sm"/>
              </a:ln>
              <a:effectLst/>
            </p:spPr>
            <p:txBody>
              <a:bodyPr wrap="none">
                <a:spAutoFit/>
              </a:bodyPr>
              <a:lstStyle/>
              <a:p>
                <a:r>
                  <a:rPr lang="en-US" altLang="en-US" sz="2400" i="1"/>
                  <a:t>P</a:t>
                </a:r>
                <a:r>
                  <a:rPr lang="en-US" altLang="en-US" sz="2400" baseline="-15000"/>
                  <a:t>1</a:t>
                </a:r>
                <a:endParaRPr lang="en-US" altLang="en-US" sz="2400"/>
              </a:p>
            </p:txBody>
          </p:sp>
          <p:sp>
            <p:nvSpPr>
              <p:cNvPr id="971813" name="Line 37"/>
              <p:cNvSpPr>
                <a:spLocks noChangeShapeType="1"/>
              </p:cNvSpPr>
              <p:nvPr/>
            </p:nvSpPr>
            <p:spPr bwMode="auto">
              <a:xfrm>
                <a:off x="4447" y="3110"/>
                <a:ext cx="176"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71814" name="Text Box 38"/>
              <p:cNvSpPr txBox="1">
                <a:spLocks noChangeArrowheads="1"/>
              </p:cNvSpPr>
              <p:nvPr/>
            </p:nvSpPr>
            <p:spPr bwMode="auto">
              <a:xfrm>
                <a:off x="4404" y="3087"/>
                <a:ext cx="315" cy="288"/>
              </a:xfrm>
              <a:prstGeom prst="rect">
                <a:avLst/>
              </a:prstGeom>
              <a:noFill/>
              <a:ln w="12700">
                <a:noFill/>
                <a:miter lim="800000"/>
                <a:headEnd type="none" w="sm" len="sm"/>
                <a:tailEnd type="none" w="sm" len="sm"/>
              </a:ln>
              <a:effectLst/>
            </p:spPr>
            <p:txBody>
              <a:bodyPr wrap="none">
                <a:spAutoFit/>
              </a:bodyPr>
              <a:lstStyle/>
              <a:p>
                <a:r>
                  <a:rPr lang="en-US" altLang="en-US" sz="2400" i="1"/>
                  <a:t>P</a:t>
                </a:r>
                <a:r>
                  <a:rPr lang="en-US" altLang="en-US" sz="2400" baseline="-15000"/>
                  <a:t>2</a:t>
                </a:r>
                <a:endParaRPr lang="en-US" altLang="en-US" sz="2400"/>
              </a:p>
            </p:txBody>
          </p:sp>
          <p:sp>
            <p:nvSpPr>
              <p:cNvPr id="971815" name="AutoShape 39"/>
              <p:cNvSpPr>
                <a:spLocks noChangeArrowheads="1"/>
              </p:cNvSpPr>
              <p:nvPr/>
            </p:nvSpPr>
            <p:spPr bwMode="auto">
              <a:xfrm>
                <a:off x="4368" y="2880"/>
                <a:ext cx="336" cy="496"/>
              </a:xfrm>
              <a:prstGeom prst="bracketPair">
                <a:avLst>
                  <a:gd name="adj" fmla="val 16667"/>
                </a:avLst>
              </a:prstGeom>
              <a:noFill/>
              <a:ln w="12700">
                <a:solidFill>
                  <a:schemeClr val="tx1"/>
                </a:solidFill>
                <a:round/>
                <a:headEnd type="none" w="sm" len="sm"/>
                <a:tailEnd type="none" w="sm" len="sm"/>
              </a:ln>
              <a:effectLst/>
            </p:spPr>
            <p:txBody>
              <a:bodyPr wrap="none" anchor="ctr"/>
              <a:lstStyle/>
              <a:p>
                <a:endParaRPr lang="en-US"/>
              </a:p>
            </p:txBody>
          </p:sp>
        </p:grpSp>
      </p:grpSp>
    </p:spTree>
    <p:extLst>
      <p:ext uri="{BB962C8B-B14F-4D97-AF65-F5344CB8AC3E}">
        <p14:creationId xmlns:p14="http://schemas.microsoft.com/office/powerpoint/2010/main" val="3412549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498" name="Rectangle 2"/>
          <p:cNvSpPr>
            <a:spLocks noGrp="1" noChangeArrowheads="1"/>
          </p:cNvSpPr>
          <p:nvPr>
            <p:ph type="title"/>
          </p:nvPr>
        </p:nvSpPr>
        <p:spPr/>
        <p:txBody>
          <a:bodyPr/>
          <a:lstStyle/>
          <a:p>
            <a:r>
              <a:rPr lang="en-US" altLang="en-US"/>
              <a:t>Analysis of Edge Kernels</a:t>
            </a:r>
          </a:p>
        </p:txBody>
      </p:sp>
      <p:sp>
        <p:nvSpPr>
          <p:cNvPr id="1002499" name="Rectangle 3"/>
          <p:cNvSpPr>
            <a:spLocks noGrp="1" noChangeArrowheads="1"/>
          </p:cNvSpPr>
          <p:nvPr>
            <p:ph type="body" idx="1"/>
          </p:nvPr>
        </p:nvSpPr>
        <p:spPr>
          <a:xfrm>
            <a:off x="228600" y="1219200"/>
            <a:ext cx="8763000" cy="2362200"/>
          </a:xfrm>
        </p:spPr>
        <p:txBody>
          <a:bodyPr/>
          <a:lstStyle/>
          <a:p>
            <a:r>
              <a:rPr lang="en-US" altLang="en-US" sz="2200" dirty="0"/>
              <a:t>Analysis based on a step edge inclined at an angle </a:t>
            </a:r>
            <a:r>
              <a:rPr lang="en-US" altLang="en-US" sz="2200" dirty="0">
                <a:latin typeface="Symbol" pitchFamily="18" charset="2"/>
              </a:rPr>
              <a:t>q</a:t>
            </a:r>
            <a:r>
              <a:rPr lang="en-US" altLang="en-US" sz="2200" dirty="0"/>
              <a:t> (relative to y-axis) through center of window.</a:t>
            </a:r>
          </a:p>
          <a:p>
            <a:r>
              <a:rPr lang="en-US" altLang="en-US" sz="2200" dirty="0"/>
              <a:t>Robinson/</a:t>
            </a:r>
            <a:r>
              <a:rPr lang="en-US" altLang="en-US" sz="2200" dirty="0" err="1"/>
              <a:t>Sobel</a:t>
            </a:r>
            <a:r>
              <a:rPr lang="en-US" altLang="en-US" sz="2200" dirty="0"/>
              <a:t>: true edge contrast less than 1.6% different from that computed by the operator.</a:t>
            </a:r>
          </a:p>
          <a:p>
            <a:r>
              <a:rPr lang="en-US" altLang="en-US" sz="2200" dirty="0"/>
              <a:t>Error in edge direction</a:t>
            </a:r>
            <a:endParaRPr lang="en-US" altLang="en-US" sz="2000" dirty="0"/>
          </a:p>
          <a:p>
            <a:pPr lvl="1"/>
            <a:r>
              <a:rPr lang="en-US" altLang="en-US" sz="2000" dirty="0"/>
              <a:t>Robinson/</a:t>
            </a:r>
            <a:r>
              <a:rPr lang="en-US" altLang="en-US" sz="2000" dirty="0" err="1"/>
              <a:t>Sobel</a:t>
            </a:r>
            <a:r>
              <a:rPr lang="en-US" altLang="en-US" sz="2000" dirty="0"/>
              <a:t>: less than 1.5 degrees error</a:t>
            </a:r>
          </a:p>
          <a:p>
            <a:pPr lvl="1"/>
            <a:r>
              <a:rPr lang="en-US" altLang="en-US" sz="2000" dirty="0"/>
              <a:t>Prewitt: less than 7.5 degrees error</a:t>
            </a:r>
          </a:p>
          <a:p>
            <a:r>
              <a:rPr lang="en-US" altLang="en-US" sz="2200" dirty="0"/>
              <a:t>Summary</a:t>
            </a:r>
            <a:endParaRPr lang="en-US" altLang="en-US" sz="2000" dirty="0"/>
          </a:p>
          <a:p>
            <a:pPr lvl="1"/>
            <a:r>
              <a:rPr lang="en-US" altLang="en-US" sz="2000" dirty="0"/>
              <a:t>Typically, 3 x 3 gradient operators perform better than 2 x 2.</a:t>
            </a:r>
          </a:p>
          <a:p>
            <a:pPr lvl="1"/>
            <a:r>
              <a:rPr lang="en-US" altLang="en-US" sz="2000" dirty="0"/>
              <a:t>Prewitt2 and </a:t>
            </a:r>
            <a:r>
              <a:rPr lang="en-US" altLang="en-US" sz="2000" dirty="0" err="1"/>
              <a:t>Sobel</a:t>
            </a:r>
            <a:r>
              <a:rPr lang="en-US" altLang="en-US" sz="2000" dirty="0"/>
              <a:t> perform better than any of the other 3x3 gradient estimation operators.</a:t>
            </a:r>
          </a:p>
          <a:p>
            <a:pPr lvl="1"/>
            <a:r>
              <a:rPr lang="en-US" altLang="en-US" sz="2000" dirty="0"/>
              <a:t>In low signal to noise ratio situations, gradient estimation operators of size larger than 3 x 3 have improved performance.</a:t>
            </a:r>
          </a:p>
          <a:p>
            <a:pPr lvl="1"/>
            <a:r>
              <a:rPr lang="en-US" altLang="en-US" sz="2000" dirty="0"/>
              <a:t>In large masks, weighting by distance from the central pixel is beneficial.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24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24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249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249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249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0249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249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0249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2499">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0249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2499"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714" name="Rectangle 2"/>
          <p:cNvSpPr>
            <a:spLocks noGrp="1" noChangeArrowheads="1"/>
          </p:cNvSpPr>
          <p:nvPr>
            <p:ph type="title"/>
          </p:nvPr>
        </p:nvSpPr>
        <p:spPr>
          <a:xfrm>
            <a:off x="5934075" y="285750"/>
            <a:ext cx="3209925" cy="609600"/>
          </a:xfrm>
        </p:spPr>
        <p:txBody>
          <a:bodyPr/>
          <a:lstStyle/>
          <a:p>
            <a:r>
              <a:rPr lang="en-US" altLang="en-US"/>
              <a:t>Prewitt Example</a:t>
            </a:r>
          </a:p>
        </p:txBody>
      </p:sp>
      <p:grpSp>
        <p:nvGrpSpPr>
          <p:cNvPr id="7" name="Group 6"/>
          <p:cNvGrpSpPr/>
          <p:nvPr/>
        </p:nvGrpSpPr>
        <p:grpSpPr>
          <a:xfrm>
            <a:off x="765175" y="1511300"/>
            <a:ext cx="6694487" cy="3671888"/>
            <a:chOff x="765175" y="1511300"/>
            <a:chExt cx="6694487" cy="3671888"/>
          </a:xfrm>
        </p:grpSpPr>
        <p:pic>
          <p:nvPicPr>
            <p:cNvPr id="1011715" name="Picture 3"/>
            <p:cNvPicPr>
              <a:picLocks noChangeAspect="1" noChangeArrowheads="1"/>
            </p:cNvPicPr>
            <p:nvPr/>
          </p:nvPicPr>
          <p:blipFill>
            <a:blip r:embed="rId2" cstate="print"/>
            <a:srcRect l="2112" t="1419" r="5330" b="4706"/>
            <a:stretch>
              <a:fillRect/>
            </a:stretch>
          </p:blipFill>
          <p:spPr bwMode="auto">
            <a:xfrm>
              <a:off x="765175" y="1511300"/>
              <a:ext cx="3197225" cy="3671888"/>
            </a:xfrm>
            <a:prstGeom prst="rect">
              <a:avLst/>
            </a:prstGeom>
            <a:noFill/>
            <a:ln w="19050">
              <a:solidFill>
                <a:schemeClr val="folHlink"/>
              </a:solidFill>
              <a:miter lim="800000"/>
              <a:headEnd type="none" w="sm" len="sm"/>
              <a:tailEnd type="none" w="sm" len="sm"/>
            </a:ln>
            <a:effectLst/>
          </p:spPr>
        </p:pic>
        <p:pic>
          <p:nvPicPr>
            <p:cNvPr id="1011716" name="Picture 4"/>
            <p:cNvPicPr>
              <a:picLocks noChangeAspect="1" noChangeArrowheads="1"/>
            </p:cNvPicPr>
            <p:nvPr/>
          </p:nvPicPr>
          <p:blipFill>
            <a:blip r:embed="rId3" cstate="print"/>
            <a:srcRect l="1614" t="1622" r="5624" b="4910"/>
            <a:stretch>
              <a:fillRect/>
            </a:stretch>
          </p:blipFill>
          <p:spPr bwMode="auto">
            <a:xfrm>
              <a:off x="4267200" y="1511300"/>
              <a:ext cx="3192462" cy="3656013"/>
            </a:xfrm>
            <a:prstGeom prst="rect">
              <a:avLst/>
            </a:prstGeom>
            <a:noFill/>
            <a:ln w="19050">
              <a:solidFill>
                <a:schemeClr val="folHlink"/>
              </a:solidFill>
              <a:miter lim="800000"/>
              <a:headEnd type="none" w="sm" len="sm"/>
              <a:tailEnd type="none" w="sm" len="sm"/>
            </a:ln>
            <a:effectLst/>
          </p:spPr>
        </p:pic>
      </p:grpSp>
      <p:sp>
        <p:nvSpPr>
          <p:cNvPr id="1011717" name="Text Box 5"/>
          <p:cNvSpPr txBox="1">
            <a:spLocks noChangeArrowheads="1"/>
          </p:cNvSpPr>
          <p:nvPr/>
        </p:nvSpPr>
        <p:spPr bwMode="auto">
          <a:xfrm>
            <a:off x="1143000" y="5410200"/>
            <a:ext cx="2146300" cy="396875"/>
          </a:xfrm>
          <a:prstGeom prst="rect">
            <a:avLst/>
          </a:prstGeom>
          <a:noFill/>
          <a:ln w="12700">
            <a:noFill/>
            <a:miter lim="800000"/>
            <a:headEnd type="none" w="sm" len="sm"/>
            <a:tailEnd type="none" w="sm" len="sm"/>
          </a:ln>
          <a:effectLst/>
        </p:spPr>
        <p:txBody>
          <a:bodyPr wrap="none">
            <a:spAutoFit/>
          </a:bodyPr>
          <a:lstStyle/>
          <a:p>
            <a:r>
              <a:rPr lang="en-US" altLang="en-US" sz="2000"/>
              <a:t>Santa Fe Mission</a:t>
            </a:r>
          </a:p>
        </p:txBody>
      </p:sp>
      <p:sp>
        <p:nvSpPr>
          <p:cNvPr id="1011718" name="Text Box 6"/>
          <p:cNvSpPr txBox="1">
            <a:spLocks noChangeArrowheads="1"/>
          </p:cNvSpPr>
          <p:nvPr/>
        </p:nvSpPr>
        <p:spPr bwMode="auto">
          <a:xfrm>
            <a:off x="4572000" y="5410200"/>
            <a:ext cx="2438400" cy="1006475"/>
          </a:xfrm>
          <a:prstGeom prst="rect">
            <a:avLst/>
          </a:prstGeom>
          <a:noFill/>
          <a:ln w="12700">
            <a:noFill/>
            <a:miter lim="800000"/>
            <a:headEnd type="none" w="sm" len="sm"/>
            <a:tailEnd type="none" w="sm" len="sm"/>
          </a:ln>
          <a:effectLst/>
        </p:spPr>
        <p:txBody>
          <a:bodyPr>
            <a:spAutoFit/>
          </a:bodyPr>
          <a:lstStyle/>
          <a:p>
            <a:r>
              <a:rPr lang="en-US" altLang="en-US" sz="2000" dirty="0"/>
              <a:t>Prewitt Horizontal and Vertical Edges Combined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38" name="Rectangle 2"/>
          <p:cNvSpPr>
            <a:spLocks noGrp="1" noChangeArrowheads="1"/>
          </p:cNvSpPr>
          <p:nvPr>
            <p:ph type="title"/>
          </p:nvPr>
        </p:nvSpPr>
        <p:spPr>
          <a:xfrm>
            <a:off x="5629275" y="285750"/>
            <a:ext cx="3438525" cy="609600"/>
          </a:xfrm>
        </p:spPr>
        <p:txBody>
          <a:bodyPr/>
          <a:lstStyle/>
          <a:p>
            <a:r>
              <a:rPr lang="en-US" altLang="en-US"/>
              <a:t>Edge Thresholding</a:t>
            </a:r>
          </a:p>
        </p:txBody>
      </p:sp>
      <p:sp>
        <p:nvSpPr>
          <p:cNvPr id="1012739" name="Rectangle 3"/>
          <p:cNvSpPr>
            <a:spLocks noGrp="1" noChangeArrowheads="1"/>
          </p:cNvSpPr>
          <p:nvPr>
            <p:ph type="body" idx="1"/>
          </p:nvPr>
        </p:nvSpPr>
        <p:spPr>
          <a:xfrm>
            <a:off x="381000" y="1066800"/>
            <a:ext cx="7848600" cy="533400"/>
          </a:xfrm>
        </p:spPr>
        <p:txBody>
          <a:bodyPr/>
          <a:lstStyle/>
          <a:p>
            <a:r>
              <a:rPr lang="en-US" altLang="en-US"/>
              <a:t>Global approach</a:t>
            </a:r>
          </a:p>
        </p:txBody>
      </p:sp>
      <p:sp>
        <p:nvSpPr>
          <p:cNvPr id="1012753" name="Text Box 17"/>
          <p:cNvSpPr txBox="1">
            <a:spLocks noChangeArrowheads="1"/>
          </p:cNvSpPr>
          <p:nvPr/>
        </p:nvSpPr>
        <p:spPr bwMode="auto">
          <a:xfrm>
            <a:off x="228600" y="6553200"/>
            <a:ext cx="6018213" cy="304800"/>
          </a:xfrm>
          <a:prstGeom prst="rect">
            <a:avLst/>
          </a:prstGeom>
          <a:noFill/>
          <a:ln w="12700">
            <a:noFill/>
            <a:miter lim="800000"/>
            <a:headEnd type="none" w="sm" len="sm"/>
            <a:tailEnd type="none" w="sm" len="sm"/>
          </a:ln>
          <a:effectLst/>
        </p:spPr>
        <p:txBody>
          <a:bodyPr wrap="none">
            <a:spAutoFit/>
          </a:bodyPr>
          <a:lstStyle/>
          <a:p>
            <a:r>
              <a:rPr lang="en-US" altLang="en-US"/>
              <a:t>See Haralick paper for thresholding based on statistical significance tests. </a:t>
            </a:r>
          </a:p>
        </p:txBody>
      </p:sp>
      <p:grpSp>
        <p:nvGrpSpPr>
          <p:cNvPr id="19" name="Group 18"/>
          <p:cNvGrpSpPr/>
          <p:nvPr/>
        </p:nvGrpSpPr>
        <p:grpSpPr>
          <a:xfrm>
            <a:off x="1983087" y="1657350"/>
            <a:ext cx="5484513" cy="4749800"/>
            <a:chOff x="1983087" y="1657350"/>
            <a:chExt cx="5484513" cy="4749800"/>
          </a:xfrm>
        </p:grpSpPr>
        <p:pic>
          <p:nvPicPr>
            <p:cNvPr id="1012740" name="Picture 4"/>
            <p:cNvPicPr>
              <a:picLocks noChangeAspect="1" noChangeArrowheads="1"/>
            </p:cNvPicPr>
            <p:nvPr/>
          </p:nvPicPr>
          <p:blipFill>
            <a:blip r:embed="rId2" cstate="print"/>
            <a:srcRect l="1541" t="2171" r="5583" b="6461"/>
            <a:stretch>
              <a:fillRect/>
            </a:stretch>
          </p:blipFill>
          <p:spPr bwMode="auto">
            <a:xfrm>
              <a:off x="1983087" y="1828800"/>
              <a:ext cx="2235546" cy="2208212"/>
            </a:xfrm>
            <a:prstGeom prst="rect">
              <a:avLst/>
            </a:prstGeom>
            <a:noFill/>
            <a:ln w="19050">
              <a:solidFill>
                <a:schemeClr val="folHlink"/>
              </a:solidFill>
              <a:miter lim="800000"/>
              <a:headEnd type="none" w="sm" len="sm"/>
              <a:tailEnd type="none" w="sm" len="sm"/>
            </a:ln>
            <a:effectLst/>
          </p:spPr>
        </p:pic>
        <p:grpSp>
          <p:nvGrpSpPr>
            <p:cNvPr id="1012741" name="Group 5"/>
            <p:cNvGrpSpPr>
              <a:grpSpLocks/>
            </p:cNvGrpSpPr>
            <p:nvPr/>
          </p:nvGrpSpPr>
          <p:grpSpPr bwMode="auto">
            <a:xfrm>
              <a:off x="4572000" y="1676400"/>
              <a:ext cx="2895600" cy="2219325"/>
              <a:chOff x="3120" y="672"/>
              <a:chExt cx="1824" cy="1398"/>
            </a:xfrm>
          </p:grpSpPr>
          <p:pic>
            <p:nvPicPr>
              <p:cNvPr id="1012742" name="Picture 6"/>
              <p:cNvPicPr>
                <a:picLocks noChangeAspect="1" noChangeArrowheads="1"/>
              </p:cNvPicPr>
              <p:nvPr/>
            </p:nvPicPr>
            <p:blipFill>
              <a:blip r:embed="rId3" cstate="print"/>
              <a:srcRect/>
              <a:stretch>
                <a:fillRect/>
              </a:stretch>
            </p:blipFill>
            <p:spPr bwMode="auto">
              <a:xfrm>
                <a:off x="3120" y="672"/>
                <a:ext cx="1824" cy="1398"/>
              </a:xfrm>
              <a:prstGeom prst="rect">
                <a:avLst/>
              </a:prstGeom>
              <a:solidFill>
                <a:schemeClr val="folHlink"/>
              </a:solidFill>
              <a:ln w="12700">
                <a:noFill/>
                <a:miter lim="800000"/>
                <a:headEnd type="none" w="sm" len="sm"/>
                <a:tailEnd type="none" w="sm" len="sm"/>
              </a:ln>
              <a:effectLst/>
            </p:spPr>
          </p:pic>
          <p:sp>
            <p:nvSpPr>
              <p:cNvPr id="1012743" name="Line 7"/>
              <p:cNvSpPr>
                <a:spLocks noChangeShapeType="1"/>
              </p:cNvSpPr>
              <p:nvPr/>
            </p:nvSpPr>
            <p:spPr bwMode="auto">
              <a:xfrm>
                <a:off x="3828" y="1464"/>
                <a:ext cx="0" cy="144"/>
              </a:xfrm>
              <a:prstGeom prst="line">
                <a:avLst/>
              </a:prstGeom>
              <a:noFill/>
              <a:ln w="28575">
                <a:solidFill>
                  <a:srgbClr val="D82204"/>
                </a:solidFill>
                <a:round/>
                <a:headEnd type="none" w="sm" len="sm"/>
                <a:tailEnd type="none" w="sm" len="sm"/>
              </a:ln>
              <a:effectLst/>
            </p:spPr>
            <p:txBody>
              <a:bodyPr wrap="none" anchor="ctr"/>
              <a:lstStyle/>
              <a:p>
                <a:endParaRPr lang="en-US"/>
              </a:p>
            </p:txBody>
          </p:sp>
          <p:sp>
            <p:nvSpPr>
              <p:cNvPr id="1012744" name="Line 8"/>
              <p:cNvSpPr>
                <a:spLocks noChangeShapeType="1"/>
              </p:cNvSpPr>
              <p:nvPr/>
            </p:nvSpPr>
            <p:spPr bwMode="auto">
              <a:xfrm>
                <a:off x="4140" y="1470"/>
                <a:ext cx="0" cy="248"/>
              </a:xfrm>
              <a:prstGeom prst="line">
                <a:avLst/>
              </a:prstGeom>
              <a:noFill/>
              <a:ln w="28575">
                <a:solidFill>
                  <a:srgbClr val="D82204"/>
                </a:solidFill>
                <a:round/>
                <a:headEnd type="none" w="sm" len="sm"/>
                <a:tailEnd type="none" w="sm" len="sm"/>
              </a:ln>
              <a:effectLst/>
            </p:spPr>
            <p:txBody>
              <a:bodyPr wrap="none" anchor="ctr"/>
              <a:lstStyle/>
              <a:p>
                <a:endParaRPr lang="en-US"/>
              </a:p>
            </p:txBody>
          </p:sp>
          <p:sp>
            <p:nvSpPr>
              <p:cNvPr id="1012745" name="Text Box 9"/>
              <p:cNvSpPr txBox="1">
                <a:spLocks noChangeArrowheads="1"/>
              </p:cNvSpPr>
              <p:nvPr/>
            </p:nvSpPr>
            <p:spPr bwMode="auto">
              <a:xfrm>
                <a:off x="3692" y="1279"/>
                <a:ext cx="240" cy="192"/>
              </a:xfrm>
              <a:prstGeom prst="rect">
                <a:avLst/>
              </a:prstGeom>
              <a:noFill/>
              <a:ln w="12700">
                <a:noFill/>
                <a:miter lim="800000"/>
                <a:headEnd type="none" w="sm" len="sm"/>
                <a:tailEnd type="none" w="sm" len="sm"/>
              </a:ln>
              <a:effectLst/>
            </p:spPr>
            <p:txBody>
              <a:bodyPr wrap="none">
                <a:spAutoFit/>
              </a:bodyPr>
              <a:lstStyle/>
              <a:p>
                <a:r>
                  <a:rPr lang="en-US" altLang="en-US">
                    <a:solidFill>
                      <a:srgbClr val="D82204"/>
                    </a:solidFill>
                  </a:rPr>
                  <a:t>64</a:t>
                </a:r>
              </a:p>
            </p:txBody>
          </p:sp>
          <p:sp>
            <p:nvSpPr>
              <p:cNvPr id="1012746" name="Text Box 10"/>
              <p:cNvSpPr txBox="1">
                <a:spLocks noChangeArrowheads="1"/>
              </p:cNvSpPr>
              <p:nvPr/>
            </p:nvSpPr>
            <p:spPr bwMode="auto">
              <a:xfrm>
                <a:off x="3984" y="1279"/>
                <a:ext cx="302" cy="192"/>
              </a:xfrm>
              <a:prstGeom prst="rect">
                <a:avLst/>
              </a:prstGeom>
              <a:noFill/>
              <a:ln w="12700">
                <a:noFill/>
                <a:miter lim="800000"/>
                <a:headEnd type="none" w="sm" len="sm"/>
                <a:tailEnd type="none" w="sm" len="sm"/>
              </a:ln>
              <a:effectLst/>
            </p:spPr>
            <p:txBody>
              <a:bodyPr wrap="none">
                <a:spAutoFit/>
              </a:bodyPr>
              <a:lstStyle/>
              <a:p>
                <a:r>
                  <a:rPr lang="en-US" altLang="en-US">
                    <a:solidFill>
                      <a:srgbClr val="D82204"/>
                    </a:solidFill>
                  </a:rPr>
                  <a:t>128</a:t>
                </a:r>
              </a:p>
            </p:txBody>
          </p:sp>
        </p:grpSp>
        <p:grpSp>
          <p:nvGrpSpPr>
            <p:cNvPr id="1012747" name="Group 11"/>
            <p:cNvGrpSpPr>
              <a:grpSpLocks/>
            </p:cNvGrpSpPr>
            <p:nvPr/>
          </p:nvGrpSpPr>
          <p:grpSpPr bwMode="auto">
            <a:xfrm>
              <a:off x="4800600" y="4191000"/>
              <a:ext cx="2133600" cy="2209800"/>
              <a:chOff x="2928" y="2496"/>
              <a:chExt cx="1581" cy="1588"/>
            </a:xfrm>
          </p:grpSpPr>
          <p:pic>
            <p:nvPicPr>
              <p:cNvPr id="1012748" name="Picture 12"/>
              <p:cNvPicPr>
                <a:picLocks noChangeAspect="1" noChangeArrowheads="1"/>
              </p:cNvPicPr>
              <p:nvPr/>
            </p:nvPicPr>
            <p:blipFill>
              <a:blip r:embed="rId4" cstate="print"/>
              <a:srcRect l="2177" t="2489" r="6487" b="6142"/>
              <a:stretch>
                <a:fillRect/>
              </a:stretch>
            </p:blipFill>
            <p:spPr bwMode="auto">
              <a:xfrm>
                <a:off x="2928" y="2496"/>
                <a:ext cx="1581" cy="1588"/>
              </a:xfrm>
              <a:prstGeom prst="rect">
                <a:avLst/>
              </a:prstGeom>
              <a:noFill/>
              <a:ln w="19050">
                <a:solidFill>
                  <a:schemeClr val="folHlink"/>
                </a:solidFill>
                <a:miter lim="800000"/>
                <a:headEnd type="none" w="sm" len="sm"/>
                <a:tailEnd type="none" w="sm" len="sm"/>
              </a:ln>
              <a:effectLst/>
            </p:spPr>
          </p:pic>
          <p:sp>
            <p:nvSpPr>
              <p:cNvPr id="1012749" name="Text Box 13"/>
              <p:cNvSpPr txBox="1">
                <a:spLocks noChangeArrowheads="1"/>
              </p:cNvSpPr>
              <p:nvPr/>
            </p:nvSpPr>
            <p:spPr bwMode="auto">
              <a:xfrm>
                <a:off x="2928" y="2496"/>
                <a:ext cx="571" cy="285"/>
              </a:xfrm>
              <a:prstGeom prst="rect">
                <a:avLst/>
              </a:prstGeom>
              <a:noFill/>
              <a:ln w="12700">
                <a:noFill/>
                <a:miter lim="800000"/>
                <a:headEnd type="none" w="sm" len="sm"/>
                <a:tailEnd type="none" w="sm" len="sm"/>
              </a:ln>
              <a:effectLst/>
            </p:spPr>
            <p:txBody>
              <a:bodyPr wrap="none">
                <a:spAutoFit/>
              </a:bodyPr>
              <a:lstStyle/>
              <a:p>
                <a:r>
                  <a:rPr lang="en-US" altLang="en-US" sz="2000" dirty="0">
                    <a:solidFill>
                      <a:srgbClr val="0066FF"/>
                    </a:solidFill>
                  </a:rPr>
                  <a:t>T=64</a:t>
                </a:r>
              </a:p>
            </p:txBody>
          </p:sp>
        </p:grpSp>
        <p:grpSp>
          <p:nvGrpSpPr>
            <p:cNvPr id="1012750" name="Group 14"/>
            <p:cNvGrpSpPr>
              <a:grpSpLocks/>
            </p:cNvGrpSpPr>
            <p:nvPr/>
          </p:nvGrpSpPr>
          <p:grpSpPr bwMode="auto">
            <a:xfrm>
              <a:off x="2057400" y="4191000"/>
              <a:ext cx="2116138" cy="2216150"/>
              <a:chOff x="1200" y="2496"/>
              <a:chExt cx="1568" cy="1592"/>
            </a:xfrm>
          </p:grpSpPr>
          <p:pic>
            <p:nvPicPr>
              <p:cNvPr id="1012751" name="Picture 15"/>
              <p:cNvPicPr>
                <a:picLocks noChangeAspect="1" noChangeArrowheads="1"/>
              </p:cNvPicPr>
              <p:nvPr/>
            </p:nvPicPr>
            <p:blipFill>
              <a:blip r:embed="rId5" cstate="print"/>
              <a:srcRect l="2995" t="2005" r="6682" b="6654"/>
              <a:stretch>
                <a:fillRect/>
              </a:stretch>
            </p:blipFill>
            <p:spPr bwMode="auto">
              <a:xfrm>
                <a:off x="1200" y="2496"/>
                <a:ext cx="1568" cy="1592"/>
              </a:xfrm>
              <a:prstGeom prst="rect">
                <a:avLst/>
              </a:prstGeom>
              <a:noFill/>
              <a:ln w="19050">
                <a:solidFill>
                  <a:schemeClr val="folHlink"/>
                </a:solidFill>
                <a:miter lim="800000"/>
                <a:headEnd type="none" w="sm" len="sm"/>
                <a:tailEnd type="none" w="sm" len="sm"/>
              </a:ln>
              <a:effectLst/>
            </p:spPr>
          </p:pic>
          <p:sp>
            <p:nvSpPr>
              <p:cNvPr id="1012752" name="Text Box 16"/>
              <p:cNvSpPr txBox="1">
                <a:spLocks noChangeArrowheads="1"/>
              </p:cNvSpPr>
              <p:nvPr/>
            </p:nvSpPr>
            <p:spPr bwMode="auto">
              <a:xfrm>
                <a:off x="1200" y="2496"/>
                <a:ext cx="675" cy="285"/>
              </a:xfrm>
              <a:prstGeom prst="rect">
                <a:avLst/>
              </a:prstGeom>
              <a:noFill/>
              <a:ln w="12700">
                <a:noFill/>
                <a:miter lim="800000"/>
                <a:headEnd type="none" w="sm" len="sm"/>
                <a:tailEnd type="none" w="sm" len="sm"/>
              </a:ln>
              <a:effectLst/>
            </p:spPr>
            <p:txBody>
              <a:bodyPr wrap="none">
                <a:spAutoFit/>
              </a:bodyPr>
              <a:lstStyle/>
              <a:p>
                <a:r>
                  <a:rPr lang="en-US" altLang="en-US" sz="2000">
                    <a:solidFill>
                      <a:srgbClr val="0066FF"/>
                    </a:solidFill>
                  </a:rPr>
                  <a:t>T=128</a:t>
                </a:r>
              </a:p>
            </p:txBody>
          </p:sp>
        </p:grpSp>
        <p:sp>
          <p:nvSpPr>
            <p:cNvPr id="1012754" name="Text Box 18"/>
            <p:cNvSpPr txBox="1">
              <a:spLocks noChangeArrowheads="1"/>
            </p:cNvSpPr>
            <p:nvPr/>
          </p:nvSpPr>
          <p:spPr bwMode="auto">
            <a:xfrm>
              <a:off x="5838825" y="1657350"/>
              <a:ext cx="1455738" cy="304800"/>
            </a:xfrm>
            <a:prstGeom prst="rect">
              <a:avLst/>
            </a:prstGeom>
            <a:noFill/>
            <a:ln w="12700">
              <a:noFill/>
              <a:miter lim="800000"/>
              <a:headEnd type="none" w="sm" len="sm"/>
              <a:tailEnd type="none" w="sm" len="sm"/>
            </a:ln>
            <a:effectLst/>
          </p:spPr>
          <p:txBody>
            <a:bodyPr wrap="none">
              <a:spAutoFit/>
            </a:bodyPr>
            <a:lstStyle/>
            <a:p>
              <a:r>
                <a:rPr lang="en-US" altLang="en-US" dirty="0">
                  <a:solidFill>
                    <a:srgbClr val="0066FF"/>
                  </a:solidFill>
                </a:rPr>
                <a:t>Edge Histogram</a:t>
              </a: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514" name="Rectangle 1026"/>
          <p:cNvSpPr>
            <a:spLocks noGrp="1" noChangeArrowheads="1"/>
          </p:cNvSpPr>
          <p:nvPr>
            <p:ph type="title"/>
          </p:nvPr>
        </p:nvSpPr>
        <p:spPr/>
        <p:txBody>
          <a:bodyPr/>
          <a:lstStyle/>
          <a:p>
            <a:endParaRPr lang="en-US"/>
          </a:p>
        </p:txBody>
      </p:sp>
      <p:sp>
        <p:nvSpPr>
          <p:cNvPr id="1088515" name="Rectangle 1027"/>
          <p:cNvSpPr>
            <a:spLocks noGrp="1" noChangeArrowheads="1"/>
          </p:cNvSpPr>
          <p:nvPr>
            <p:ph type="body" idx="1"/>
          </p:nvPr>
        </p:nvSpPr>
        <p:spPr/>
        <p:txBody>
          <a:bodyPr/>
          <a:lstStyle/>
          <a:p>
            <a:r>
              <a:rPr lang="en-US"/>
              <a:t>Second derivatives…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934" name="Rectangle 1054"/>
          <p:cNvSpPr>
            <a:spLocks noChangeArrowheads="1"/>
          </p:cNvSpPr>
          <p:nvPr/>
        </p:nvSpPr>
        <p:spPr bwMode="auto">
          <a:xfrm>
            <a:off x="990600" y="3657600"/>
            <a:ext cx="8001000" cy="1143000"/>
          </a:xfrm>
          <a:prstGeom prst="rect">
            <a:avLst/>
          </a:prstGeom>
          <a:solidFill>
            <a:srgbClr val="424680"/>
          </a:solidFill>
          <a:ln w="12700">
            <a:solidFill>
              <a:srgbClr val="DDDDDD"/>
            </a:solidFill>
            <a:miter lim="800000"/>
            <a:headEnd type="none" w="sm" len="sm"/>
            <a:tailEnd type="none" w="sm" len="sm"/>
          </a:ln>
          <a:effectLst/>
        </p:spPr>
        <p:txBody>
          <a:bodyPr wrap="none" anchor="ctr"/>
          <a:lstStyle/>
          <a:p>
            <a:pPr algn="ctr"/>
            <a:endParaRPr lang="en-US" altLang="en-US">
              <a:solidFill>
                <a:srgbClr val="424680"/>
              </a:solidFill>
            </a:endParaRPr>
          </a:p>
        </p:txBody>
      </p:sp>
      <p:sp>
        <p:nvSpPr>
          <p:cNvPr id="1019906" name="Rectangle 1026"/>
          <p:cNvSpPr>
            <a:spLocks noGrp="1" noChangeArrowheads="1"/>
          </p:cNvSpPr>
          <p:nvPr>
            <p:ph type="title"/>
          </p:nvPr>
        </p:nvSpPr>
        <p:spPr>
          <a:xfrm>
            <a:off x="3467100" y="285750"/>
            <a:ext cx="5659438" cy="609600"/>
          </a:xfrm>
        </p:spPr>
        <p:txBody>
          <a:bodyPr/>
          <a:lstStyle/>
          <a:p>
            <a:r>
              <a:rPr lang="en-US" altLang="en-US"/>
              <a:t>Edges from Second Derivatives</a:t>
            </a:r>
          </a:p>
        </p:txBody>
      </p:sp>
      <p:sp>
        <p:nvSpPr>
          <p:cNvPr id="1019907" name="Rectangle 1027"/>
          <p:cNvSpPr>
            <a:spLocks noGrp="1" noChangeArrowheads="1"/>
          </p:cNvSpPr>
          <p:nvPr>
            <p:ph type="body" idx="1"/>
          </p:nvPr>
        </p:nvSpPr>
        <p:spPr>
          <a:xfrm>
            <a:off x="609600" y="1447800"/>
            <a:ext cx="7848600" cy="838200"/>
          </a:xfrm>
        </p:spPr>
        <p:txBody>
          <a:bodyPr/>
          <a:lstStyle/>
          <a:p>
            <a:r>
              <a:rPr lang="en-US" altLang="en-US"/>
              <a:t>Digital gradient operators estimate the first derivative of the image function in two or more directions.</a:t>
            </a:r>
          </a:p>
        </p:txBody>
      </p:sp>
      <p:grpSp>
        <p:nvGrpSpPr>
          <p:cNvPr id="1019908" name="Group 1028"/>
          <p:cNvGrpSpPr>
            <a:grpSpLocks/>
          </p:cNvGrpSpPr>
          <p:nvPr/>
        </p:nvGrpSpPr>
        <p:grpSpPr bwMode="auto">
          <a:xfrm>
            <a:off x="4425950" y="2392363"/>
            <a:ext cx="1295400" cy="990600"/>
            <a:chOff x="2976" y="1488"/>
            <a:chExt cx="816" cy="624"/>
          </a:xfrm>
        </p:grpSpPr>
        <p:sp>
          <p:nvSpPr>
            <p:cNvPr id="1019909" name="Line 1029"/>
            <p:cNvSpPr>
              <a:spLocks noChangeShapeType="1"/>
            </p:cNvSpPr>
            <p:nvPr/>
          </p:nvSpPr>
          <p:spPr bwMode="auto">
            <a:xfrm flipV="1">
              <a:off x="2976" y="1488"/>
              <a:ext cx="0" cy="624"/>
            </a:xfrm>
            <a:prstGeom prst="line">
              <a:avLst/>
            </a:prstGeom>
            <a:noFill/>
            <a:ln w="12700">
              <a:solidFill>
                <a:schemeClr val="tx1"/>
              </a:solidFill>
              <a:round/>
              <a:headEnd type="none" w="sm" len="sm"/>
              <a:tailEnd type="triangle" w="med" len="med"/>
            </a:ln>
            <a:effectLst/>
          </p:spPr>
          <p:txBody>
            <a:bodyPr wrap="none" anchor="ctr"/>
            <a:lstStyle/>
            <a:p>
              <a:endParaRPr lang="en-US"/>
            </a:p>
          </p:txBody>
        </p:sp>
        <p:sp>
          <p:nvSpPr>
            <p:cNvPr id="1019910" name="Line 1030"/>
            <p:cNvSpPr>
              <a:spLocks noChangeShapeType="1"/>
            </p:cNvSpPr>
            <p:nvPr/>
          </p:nvSpPr>
          <p:spPr bwMode="auto">
            <a:xfrm>
              <a:off x="2976" y="2112"/>
              <a:ext cx="816" cy="0"/>
            </a:xfrm>
            <a:prstGeom prst="line">
              <a:avLst/>
            </a:prstGeom>
            <a:noFill/>
            <a:ln w="12700">
              <a:solidFill>
                <a:schemeClr val="tx1"/>
              </a:solidFill>
              <a:round/>
              <a:headEnd type="none" w="sm" len="sm"/>
              <a:tailEnd type="triangle" w="med" len="med"/>
            </a:ln>
            <a:effectLst/>
          </p:spPr>
          <p:txBody>
            <a:bodyPr wrap="none" anchor="ctr"/>
            <a:lstStyle/>
            <a:p>
              <a:endParaRPr lang="en-US"/>
            </a:p>
          </p:txBody>
        </p:sp>
        <p:sp>
          <p:nvSpPr>
            <p:cNvPr id="1019911" name="Line 1031"/>
            <p:cNvSpPr>
              <a:spLocks noChangeShapeType="1"/>
            </p:cNvSpPr>
            <p:nvPr/>
          </p:nvSpPr>
          <p:spPr bwMode="auto">
            <a:xfrm>
              <a:off x="3024" y="2088"/>
              <a:ext cx="288" cy="0"/>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1019912" name="Line 1032"/>
            <p:cNvSpPr>
              <a:spLocks noChangeShapeType="1"/>
            </p:cNvSpPr>
            <p:nvPr/>
          </p:nvSpPr>
          <p:spPr bwMode="auto">
            <a:xfrm>
              <a:off x="3312" y="1608"/>
              <a:ext cx="288" cy="0"/>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1019913" name="Line 1033"/>
            <p:cNvSpPr>
              <a:spLocks noChangeShapeType="1"/>
            </p:cNvSpPr>
            <p:nvPr/>
          </p:nvSpPr>
          <p:spPr bwMode="auto">
            <a:xfrm>
              <a:off x="3312" y="1608"/>
              <a:ext cx="0" cy="480"/>
            </a:xfrm>
            <a:prstGeom prst="line">
              <a:avLst/>
            </a:prstGeom>
            <a:noFill/>
            <a:ln w="12700">
              <a:solidFill>
                <a:srgbClr val="0066FF"/>
              </a:solidFill>
              <a:round/>
              <a:headEnd type="none" w="sm" len="sm"/>
              <a:tailEnd type="none" w="sm" len="sm"/>
            </a:ln>
            <a:effectLst/>
          </p:spPr>
          <p:txBody>
            <a:bodyPr wrap="none" anchor="ctr"/>
            <a:lstStyle/>
            <a:p>
              <a:endParaRPr lang="en-US"/>
            </a:p>
          </p:txBody>
        </p:sp>
      </p:grpSp>
      <p:sp>
        <p:nvSpPr>
          <p:cNvPr id="1019914" name="Text Box 1034"/>
          <p:cNvSpPr txBox="1">
            <a:spLocks noChangeArrowheads="1"/>
          </p:cNvSpPr>
          <p:nvPr/>
        </p:nvSpPr>
        <p:spPr bwMode="auto">
          <a:xfrm>
            <a:off x="1241425" y="2863850"/>
            <a:ext cx="2309813" cy="457200"/>
          </a:xfrm>
          <a:prstGeom prst="rect">
            <a:avLst/>
          </a:prstGeom>
          <a:noFill/>
          <a:ln w="12700">
            <a:noFill/>
            <a:miter lim="800000"/>
            <a:headEnd type="none" w="sm" len="sm"/>
            <a:tailEnd type="none" w="sm" len="sm"/>
          </a:ln>
          <a:effectLst/>
        </p:spPr>
        <p:txBody>
          <a:bodyPr wrap="none">
            <a:spAutoFit/>
          </a:bodyPr>
          <a:lstStyle/>
          <a:p>
            <a:r>
              <a:rPr lang="en-US" altLang="en-US" sz="2400"/>
              <a:t>f(x) = step edge</a:t>
            </a:r>
          </a:p>
        </p:txBody>
      </p:sp>
      <p:grpSp>
        <p:nvGrpSpPr>
          <p:cNvPr id="1019915" name="Group 1035"/>
          <p:cNvGrpSpPr>
            <a:grpSpLocks/>
          </p:cNvGrpSpPr>
          <p:nvPr/>
        </p:nvGrpSpPr>
        <p:grpSpPr bwMode="auto">
          <a:xfrm>
            <a:off x="4419600" y="3695700"/>
            <a:ext cx="1295400" cy="990600"/>
            <a:chOff x="2972" y="2184"/>
            <a:chExt cx="816" cy="624"/>
          </a:xfrm>
        </p:grpSpPr>
        <p:sp>
          <p:nvSpPr>
            <p:cNvPr id="1019916" name="Line 1036"/>
            <p:cNvSpPr>
              <a:spLocks noChangeShapeType="1"/>
            </p:cNvSpPr>
            <p:nvPr/>
          </p:nvSpPr>
          <p:spPr bwMode="auto">
            <a:xfrm flipV="1">
              <a:off x="2972" y="2184"/>
              <a:ext cx="0" cy="624"/>
            </a:xfrm>
            <a:prstGeom prst="line">
              <a:avLst/>
            </a:prstGeom>
            <a:noFill/>
            <a:ln w="12700">
              <a:solidFill>
                <a:schemeClr val="tx1"/>
              </a:solidFill>
              <a:round/>
              <a:headEnd type="none" w="sm" len="sm"/>
              <a:tailEnd type="triangle" w="med" len="med"/>
            </a:ln>
            <a:effectLst/>
          </p:spPr>
          <p:txBody>
            <a:bodyPr wrap="none" anchor="ctr"/>
            <a:lstStyle/>
            <a:p>
              <a:endParaRPr lang="en-US"/>
            </a:p>
          </p:txBody>
        </p:sp>
        <p:sp>
          <p:nvSpPr>
            <p:cNvPr id="1019917" name="Line 1037"/>
            <p:cNvSpPr>
              <a:spLocks noChangeShapeType="1"/>
            </p:cNvSpPr>
            <p:nvPr/>
          </p:nvSpPr>
          <p:spPr bwMode="auto">
            <a:xfrm>
              <a:off x="2972" y="2808"/>
              <a:ext cx="816" cy="0"/>
            </a:xfrm>
            <a:prstGeom prst="line">
              <a:avLst/>
            </a:prstGeom>
            <a:noFill/>
            <a:ln w="12700">
              <a:solidFill>
                <a:schemeClr val="tx1"/>
              </a:solidFill>
              <a:round/>
              <a:headEnd type="none" w="sm" len="sm"/>
              <a:tailEnd type="triangle" w="med" len="med"/>
            </a:ln>
            <a:effectLst/>
          </p:spPr>
          <p:txBody>
            <a:bodyPr wrap="none" anchor="ctr"/>
            <a:lstStyle/>
            <a:p>
              <a:endParaRPr lang="en-US"/>
            </a:p>
          </p:txBody>
        </p:sp>
        <p:sp>
          <p:nvSpPr>
            <p:cNvPr id="1019918" name="Line 1038"/>
            <p:cNvSpPr>
              <a:spLocks noChangeShapeType="1"/>
            </p:cNvSpPr>
            <p:nvPr/>
          </p:nvSpPr>
          <p:spPr bwMode="auto">
            <a:xfrm>
              <a:off x="3020" y="2780"/>
              <a:ext cx="288" cy="0"/>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1019919" name="Line 1039"/>
            <p:cNvSpPr>
              <a:spLocks noChangeShapeType="1"/>
            </p:cNvSpPr>
            <p:nvPr/>
          </p:nvSpPr>
          <p:spPr bwMode="auto">
            <a:xfrm>
              <a:off x="3336" y="2780"/>
              <a:ext cx="288" cy="0"/>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1019920" name="Line 1040"/>
            <p:cNvSpPr>
              <a:spLocks noChangeShapeType="1"/>
            </p:cNvSpPr>
            <p:nvPr/>
          </p:nvSpPr>
          <p:spPr bwMode="auto">
            <a:xfrm flipH="1">
              <a:off x="3308" y="2300"/>
              <a:ext cx="8" cy="480"/>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1019921" name="Line 1041"/>
            <p:cNvSpPr>
              <a:spLocks noChangeShapeType="1"/>
            </p:cNvSpPr>
            <p:nvPr/>
          </p:nvSpPr>
          <p:spPr bwMode="auto">
            <a:xfrm>
              <a:off x="3324" y="2324"/>
              <a:ext cx="12" cy="448"/>
            </a:xfrm>
            <a:prstGeom prst="line">
              <a:avLst/>
            </a:prstGeom>
            <a:noFill/>
            <a:ln w="12700">
              <a:solidFill>
                <a:srgbClr val="0066FF"/>
              </a:solidFill>
              <a:round/>
              <a:headEnd type="none" w="sm" len="sm"/>
              <a:tailEnd type="none" w="sm" len="sm"/>
            </a:ln>
            <a:effectLst/>
          </p:spPr>
          <p:txBody>
            <a:bodyPr wrap="none" anchor="ctr"/>
            <a:lstStyle/>
            <a:p>
              <a:endParaRPr lang="en-US"/>
            </a:p>
          </p:txBody>
        </p:sp>
      </p:grpSp>
      <p:grpSp>
        <p:nvGrpSpPr>
          <p:cNvPr id="1019922" name="Group 1042"/>
          <p:cNvGrpSpPr>
            <a:grpSpLocks/>
          </p:cNvGrpSpPr>
          <p:nvPr/>
        </p:nvGrpSpPr>
        <p:grpSpPr bwMode="auto">
          <a:xfrm>
            <a:off x="4425950" y="5181600"/>
            <a:ext cx="1295400" cy="1371600"/>
            <a:chOff x="2976" y="2832"/>
            <a:chExt cx="816" cy="864"/>
          </a:xfrm>
        </p:grpSpPr>
        <p:sp>
          <p:nvSpPr>
            <p:cNvPr id="1019923" name="Line 1043"/>
            <p:cNvSpPr>
              <a:spLocks noChangeShapeType="1"/>
            </p:cNvSpPr>
            <p:nvPr/>
          </p:nvSpPr>
          <p:spPr bwMode="auto">
            <a:xfrm flipV="1">
              <a:off x="2976" y="2832"/>
              <a:ext cx="0" cy="624"/>
            </a:xfrm>
            <a:prstGeom prst="line">
              <a:avLst/>
            </a:prstGeom>
            <a:noFill/>
            <a:ln w="12700">
              <a:solidFill>
                <a:schemeClr val="tx1"/>
              </a:solidFill>
              <a:round/>
              <a:headEnd type="none" w="sm" len="sm"/>
              <a:tailEnd type="triangle" w="med" len="med"/>
            </a:ln>
            <a:effectLst/>
          </p:spPr>
          <p:txBody>
            <a:bodyPr wrap="none" anchor="ctr"/>
            <a:lstStyle/>
            <a:p>
              <a:endParaRPr lang="en-US"/>
            </a:p>
          </p:txBody>
        </p:sp>
        <p:sp>
          <p:nvSpPr>
            <p:cNvPr id="1019924" name="Line 1044"/>
            <p:cNvSpPr>
              <a:spLocks noChangeShapeType="1"/>
            </p:cNvSpPr>
            <p:nvPr/>
          </p:nvSpPr>
          <p:spPr bwMode="auto">
            <a:xfrm>
              <a:off x="2976" y="3456"/>
              <a:ext cx="816" cy="0"/>
            </a:xfrm>
            <a:prstGeom prst="line">
              <a:avLst/>
            </a:prstGeom>
            <a:noFill/>
            <a:ln w="12700">
              <a:solidFill>
                <a:schemeClr val="tx1"/>
              </a:solidFill>
              <a:round/>
              <a:headEnd type="none" w="sm" len="sm"/>
              <a:tailEnd type="triangle" w="med" len="med"/>
            </a:ln>
            <a:effectLst/>
          </p:spPr>
          <p:txBody>
            <a:bodyPr wrap="none" anchor="ctr"/>
            <a:lstStyle/>
            <a:p>
              <a:endParaRPr lang="en-US"/>
            </a:p>
          </p:txBody>
        </p:sp>
        <p:sp>
          <p:nvSpPr>
            <p:cNvPr id="1019925" name="Line 1045"/>
            <p:cNvSpPr>
              <a:spLocks noChangeShapeType="1"/>
            </p:cNvSpPr>
            <p:nvPr/>
          </p:nvSpPr>
          <p:spPr bwMode="auto">
            <a:xfrm>
              <a:off x="3012" y="3428"/>
              <a:ext cx="288" cy="0"/>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1019926" name="Line 1046"/>
            <p:cNvSpPr>
              <a:spLocks noChangeShapeType="1"/>
            </p:cNvSpPr>
            <p:nvPr/>
          </p:nvSpPr>
          <p:spPr bwMode="auto">
            <a:xfrm>
              <a:off x="3384" y="3432"/>
              <a:ext cx="288" cy="0"/>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1019927" name="Line 1047"/>
            <p:cNvSpPr>
              <a:spLocks noChangeShapeType="1"/>
            </p:cNvSpPr>
            <p:nvPr/>
          </p:nvSpPr>
          <p:spPr bwMode="auto">
            <a:xfrm flipH="1">
              <a:off x="3328" y="3168"/>
              <a:ext cx="32" cy="528"/>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1019928" name="Line 1048"/>
            <p:cNvSpPr>
              <a:spLocks noChangeShapeType="1"/>
            </p:cNvSpPr>
            <p:nvPr/>
          </p:nvSpPr>
          <p:spPr bwMode="auto">
            <a:xfrm>
              <a:off x="3308" y="3424"/>
              <a:ext cx="20" cy="264"/>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1019929" name="Line 1049"/>
            <p:cNvSpPr>
              <a:spLocks noChangeShapeType="1"/>
            </p:cNvSpPr>
            <p:nvPr/>
          </p:nvSpPr>
          <p:spPr bwMode="auto">
            <a:xfrm>
              <a:off x="3364" y="3164"/>
              <a:ext cx="20" cy="264"/>
            </a:xfrm>
            <a:prstGeom prst="line">
              <a:avLst/>
            </a:prstGeom>
            <a:noFill/>
            <a:ln w="12700">
              <a:solidFill>
                <a:srgbClr val="0066FF"/>
              </a:solidFill>
              <a:round/>
              <a:headEnd type="none" w="sm" len="sm"/>
              <a:tailEnd type="none" w="sm" len="sm"/>
            </a:ln>
            <a:effectLst/>
          </p:spPr>
          <p:txBody>
            <a:bodyPr wrap="none" anchor="ctr"/>
            <a:lstStyle/>
            <a:p>
              <a:endParaRPr lang="en-US"/>
            </a:p>
          </p:txBody>
        </p:sp>
      </p:grpSp>
      <p:sp>
        <p:nvSpPr>
          <p:cNvPr id="1019930" name="Rectangle 1050"/>
          <p:cNvSpPr>
            <a:spLocks noChangeArrowheads="1"/>
          </p:cNvSpPr>
          <p:nvPr/>
        </p:nvSpPr>
        <p:spPr bwMode="auto">
          <a:xfrm>
            <a:off x="1004888" y="4083050"/>
            <a:ext cx="2546350" cy="457200"/>
          </a:xfrm>
          <a:prstGeom prst="rect">
            <a:avLst/>
          </a:prstGeom>
          <a:noFill/>
          <a:ln w="12700">
            <a:noFill/>
            <a:miter lim="800000"/>
            <a:headEnd type="none" w="sm" len="sm"/>
            <a:tailEnd type="none" w="sm" len="sm"/>
          </a:ln>
          <a:effectLst/>
        </p:spPr>
        <p:txBody>
          <a:bodyPr wrap="none">
            <a:spAutoFit/>
          </a:bodyPr>
          <a:lstStyle/>
          <a:p>
            <a:r>
              <a:rPr lang="en-US" altLang="en-US" sz="2400"/>
              <a:t>1</a:t>
            </a:r>
            <a:r>
              <a:rPr lang="en-US" altLang="en-US" sz="2400" baseline="20000"/>
              <a:t>st</a:t>
            </a:r>
            <a:r>
              <a:rPr lang="en-US" altLang="en-US" sz="2400"/>
              <a:t> Derivative f’(x)</a:t>
            </a:r>
          </a:p>
        </p:txBody>
      </p:sp>
      <p:sp>
        <p:nvSpPr>
          <p:cNvPr id="1019931" name="Rectangle 1051"/>
          <p:cNvSpPr>
            <a:spLocks noChangeArrowheads="1"/>
          </p:cNvSpPr>
          <p:nvPr/>
        </p:nvSpPr>
        <p:spPr bwMode="auto">
          <a:xfrm>
            <a:off x="869950" y="5454650"/>
            <a:ext cx="2808782" cy="461665"/>
          </a:xfrm>
          <a:prstGeom prst="rect">
            <a:avLst/>
          </a:prstGeom>
          <a:noFill/>
          <a:ln w="12700">
            <a:noFill/>
            <a:miter lim="800000"/>
            <a:headEnd type="none" w="sm" len="sm"/>
            <a:tailEnd type="none" w="sm" len="sm"/>
          </a:ln>
          <a:effectLst/>
        </p:spPr>
        <p:txBody>
          <a:bodyPr wrap="none">
            <a:spAutoFit/>
          </a:bodyPr>
          <a:lstStyle/>
          <a:p>
            <a:r>
              <a:rPr lang="en-US" altLang="en-US" sz="2400" dirty="0"/>
              <a:t>2</a:t>
            </a:r>
            <a:r>
              <a:rPr lang="en-US" altLang="en-US" sz="2400" baseline="20000" dirty="0"/>
              <a:t>nd</a:t>
            </a:r>
            <a:r>
              <a:rPr lang="en-US" altLang="en-US" sz="2400" dirty="0"/>
              <a:t> Derivative -f’’(x)</a:t>
            </a:r>
          </a:p>
        </p:txBody>
      </p:sp>
      <p:sp>
        <p:nvSpPr>
          <p:cNvPr id="1019932" name="Text Box 1052"/>
          <p:cNvSpPr txBox="1">
            <a:spLocks noChangeArrowheads="1"/>
          </p:cNvSpPr>
          <p:nvPr/>
        </p:nvSpPr>
        <p:spPr bwMode="auto">
          <a:xfrm>
            <a:off x="6096000" y="4038600"/>
            <a:ext cx="1506538" cy="457200"/>
          </a:xfrm>
          <a:prstGeom prst="rect">
            <a:avLst/>
          </a:prstGeom>
          <a:noFill/>
          <a:ln w="12700">
            <a:noFill/>
            <a:miter lim="800000"/>
            <a:headEnd type="none" w="sm" len="sm"/>
            <a:tailEnd type="none" w="sm" len="sm"/>
          </a:ln>
          <a:effectLst/>
        </p:spPr>
        <p:txBody>
          <a:bodyPr wrap="none">
            <a:spAutoFit/>
          </a:bodyPr>
          <a:lstStyle/>
          <a:p>
            <a:r>
              <a:rPr lang="en-US" altLang="en-US" sz="2400"/>
              <a:t>maximum</a:t>
            </a:r>
          </a:p>
        </p:txBody>
      </p:sp>
      <p:sp>
        <p:nvSpPr>
          <p:cNvPr id="1019933" name="Text Box 1053"/>
          <p:cNvSpPr txBox="1">
            <a:spLocks noChangeArrowheads="1"/>
          </p:cNvSpPr>
          <p:nvPr/>
        </p:nvSpPr>
        <p:spPr bwMode="auto">
          <a:xfrm>
            <a:off x="6248400" y="5562600"/>
            <a:ext cx="1998663" cy="457200"/>
          </a:xfrm>
          <a:prstGeom prst="rect">
            <a:avLst/>
          </a:prstGeom>
          <a:noFill/>
          <a:ln w="12700">
            <a:noFill/>
            <a:miter lim="800000"/>
            <a:headEnd type="none" w="sm" len="sm"/>
            <a:tailEnd type="none" w="sm" len="sm"/>
          </a:ln>
          <a:effectLst/>
        </p:spPr>
        <p:txBody>
          <a:bodyPr wrap="none">
            <a:spAutoFit/>
          </a:bodyPr>
          <a:lstStyle/>
          <a:p>
            <a:r>
              <a:rPr lang="en-US" altLang="en-US" sz="2400"/>
              <a:t>zero crossing</a:t>
            </a:r>
          </a:p>
        </p:txBody>
      </p:sp>
      <p:sp>
        <p:nvSpPr>
          <p:cNvPr id="1019935" name="Text Box 1055"/>
          <p:cNvSpPr txBox="1">
            <a:spLocks noChangeArrowheads="1"/>
          </p:cNvSpPr>
          <p:nvPr/>
        </p:nvSpPr>
        <p:spPr bwMode="auto">
          <a:xfrm rot="-5400000">
            <a:off x="8158956" y="3950494"/>
            <a:ext cx="1103313" cy="517525"/>
          </a:xfrm>
          <a:prstGeom prst="rect">
            <a:avLst/>
          </a:prstGeom>
          <a:noFill/>
          <a:ln w="12700">
            <a:noFill/>
            <a:miter lim="800000"/>
            <a:headEnd type="none" w="sm" len="sm"/>
            <a:tailEnd type="none" w="sm" len="sm"/>
          </a:ln>
          <a:effectLst/>
        </p:spPr>
        <p:txBody>
          <a:bodyPr wrap="none">
            <a:spAutoFit/>
          </a:bodyPr>
          <a:lstStyle/>
          <a:p>
            <a:r>
              <a:rPr lang="en-US" altLang="en-US"/>
              <a:t>GRADIENT</a:t>
            </a:r>
          </a:p>
          <a:p>
            <a:r>
              <a:rPr lang="en-US" altLang="en-US"/>
              <a:t>METHODS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930" name="Rectangle 2"/>
          <p:cNvSpPr>
            <a:spLocks noGrp="1" noChangeArrowheads="1"/>
          </p:cNvSpPr>
          <p:nvPr>
            <p:ph type="title"/>
          </p:nvPr>
        </p:nvSpPr>
        <p:spPr>
          <a:xfrm>
            <a:off x="5553075" y="285750"/>
            <a:ext cx="3590925" cy="609600"/>
          </a:xfrm>
        </p:spPr>
        <p:txBody>
          <a:bodyPr/>
          <a:lstStyle/>
          <a:p>
            <a:r>
              <a:rPr lang="en-US" altLang="en-US"/>
              <a:t>Second Derivatives</a:t>
            </a:r>
          </a:p>
        </p:txBody>
      </p:sp>
      <p:sp>
        <p:nvSpPr>
          <p:cNvPr id="1020931" name="Rectangle 3"/>
          <p:cNvSpPr>
            <a:spLocks noGrp="1" noChangeArrowheads="1"/>
          </p:cNvSpPr>
          <p:nvPr>
            <p:ph type="body" idx="1"/>
          </p:nvPr>
        </p:nvSpPr>
        <p:spPr>
          <a:xfrm>
            <a:off x="381000" y="1295400"/>
            <a:ext cx="8610600" cy="2362200"/>
          </a:xfrm>
        </p:spPr>
        <p:txBody>
          <a:bodyPr/>
          <a:lstStyle/>
          <a:p>
            <a:r>
              <a:rPr lang="en-US" altLang="en-US" dirty="0"/>
              <a:t>Second derivative = rate of change of first derivative.</a:t>
            </a:r>
          </a:p>
          <a:p>
            <a:r>
              <a:rPr lang="en-US" altLang="en-US" dirty="0"/>
              <a:t>Maxima of first derivative  =  zero crossings of second derivative.</a:t>
            </a:r>
          </a:p>
          <a:p>
            <a:r>
              <a:rPr lang="en-US" altLang="en-US" dirty="0"/>
              <a:t>For a discrete function, derivatives can be approximated by differencing.</a:t>
            </a:r>
          </a:p>
          <a:p>
            <a:r>
              <a:rPr lang="en-US" altLang="en-US" dirty="0"/>
              <a:t>Consider the one-dimensional case:</a:t>
            </a:r>
          </a:p>
        </p:txBody>
      </p:sp>
      <p:pic>
        <p:nvPicPr>
          <p:cNvPr id="1020932" name="Picture 4"/>
          <p:cNvPicPr>
            <a:picLocks noChangeAspect="1" noChangeArrowheads="1"/>
          </p:cNvPicPr>
          <p:nvPr/>
        </p:nvPicPr>
        <p:blipFill>
          <a:blip r:embed="rId2" cstate="print"/>
          <a:srcRect/>
          <a:stretch>
            <a:fillRect/>
          </a:stretch>
        </p:blipFill>
        <p:spPr bwMode="auto">
          <a:xfrm>
            <a:off x="990600" y="4191000"/>
            <a:ext cx="3429000" cy="2047875"/>
          </a:xfrm>
          <a:prstGeom prst="rect">
            <a:avLst/>
          </a:prstGeom>
          <a:solidFill>
            <a:schemeClr val="folHlink"/>
          </a:solidFill>
          <a:ln w="12700">
            <a:noFill/>
            <a:miter lim="800000"/>
            <a:headEnd type="none" w="sm" len="sm"/>
            <a:tailEnd type="none" w="sm" len="sm"/>
          </a:ln>
          <a:effectLst/>
        </p:spPr>
      </p:pic>
      <p:sp>
        <p:nvSpPr>
          <p:cNvPr id="1020933" name="Text Box 5"/>
          <p:cNvSpPr txBox="1">
            <a:spLocks noChangeArrowheads="1"/>
          </p:cNvSpPr>
          <p:nvPr/>
        </p:nvSpPr>
        <p:spPr bwMode="auto">
          <a:xfrm>
            <a:off x="4876800" y="4198938"/>
            <a:ext cx="2755900" cy="396875"/>
          </a:xfrm>
          <a:prstGeom prst="rect">
            <a:avLst/>
          </a:prstGeom>
          <a:noFill/>
          <a:ln w="12700">
            <a:noFill/>
            <a:miter lim="800000"/>
            <a:headEnd type="none" w="sm" len="sm"/>
            <a:tailEnd type="none" w="sm" len="sm"/>
          </a:ln>
          <a:effectLst/>
        </p:spPr>
        <p:txBody>
          <a:bodyPr wrap="none">
            <a:spAutoFit/>
          </a:bodyPr>
          <a:lstStyle/>
          <a:p>
            <a:r>
              <a:rPr lang="en-US" altLang="en-US" sz="2000">
                <a:latin typeface="Symbol" pitchFamily="18" charset="2"/>
              </a:rPr>
              <a:t>D</a:t>
            </a:r>
            <a:r>
              <a:rPr lang="en-US" altLang="en-US" sz="2000"/>
              <a:t>  f(i) = </a:t>
            </a:r>
            <a:r>
              <a:rPr lang="en-US" altLang="en-US" sz="2000">
                <a:latin typeface="Symbol" pitchFamily="18" charset="2"/>
              </a:rPr>
              <a:t>D</a:t>
            </a:r>
            <a:r>
              <a:rPr lang="en-US" altLang="en-US" sz="2000"/>
              <a:t>  f(i+1) - </a:t>
            </a:r>
            <a:r>
              <a:rPr lang="en-US" altLang="en-US" sz="2000">
                <a:latin typeface="Symbol" pitchFamily="18" charset="2"/>
              </a:rPr>
              <a:t>D</a:t>
            </a:r>
            <a:r>
              <a:rPr lang="en-US" altLang="en-US" sz="2000"/>
              <a:t>  f(i)</a:t>
            </a:r>
          </a:p>
        </p:txBody>
      </p:sp>
      <p:sp>
        <p:nvSpPr>
          <p:cNvPr id="1020934" name="Text Box 6"/>
          <p:cNvSpPr txBox="1">
            <a:spLocks noChangeArrowheads="1"/>
          </p:cNvSpPr>
          <p:nvPr/>
        </p:nvSpPr>
        <p:spPr bwMode="auto">
          <a:xfrm>
            <a:off x="5029200" y="4152900"/>
            <a:ext cx="311150" cy="274638"/>
          </a:xfrm>
          <a:prstGeom prst="rect">
            <a:avLst/>
          </a:prstGeom>
          <a:noFill/>
          <a:ln w="12700">
            <a:noFill/>
            <a:miter lim="800000"/>
            <a:headEnd type="none" w="sm" len="sm"/>
            <a:tailEnd type="none" w="sm" len="sm"/>
          </a:ln>
          <a:effectLst/>
        </p:spPr>
        <p:txBody>
          <a:bodyPr wrap="none">
            <a:spAutoFit/>
          </a:bodyPr>
          <a:lstStyle/>
          <a:p>
            <a:r>
              <a:rPr lang="en-US" altLang="en-US" sz="1200"/>
              <a:t>2 </a:t>
            </a:r>
          </a:p>
        </p:txBody>
      </p:sp>
      <p:sp>
        <p:nvSpPr>
          <p:cNvPr id="1020935" name="Text Box 7"/>
          <p:cNvSpPr txBox="1">
            <a:spLocks noChangeArrowheads="1"/>
          </p:cNvSpPr>
          <p:nvPr/>
        </p:nvSpPr>
        <p:spPr bwMode="auto">
          <a:xfrm>
            <a:off x="5927725" y="4114800"/>
            <a:ext cx="227013" cy="274638"/>
          </a:xfrm>
          <a:prstGeom prst="rect">
            <a:avLst/>
          </a:prstGeom>
          <a:noFill/>
          <a:ln w="12700">
            <a:noFill/>
            <a:miter lim="800000"/>
            <a:headEnd type="none" w="sm" len="sm"/>
            <a:tailEnd type="none" w="sm" len="sm"/>
          </a:ln>
          <a:effectLst/>
        </p:spPr>
        <p:txBody>
          <a:bodyPr wrap="none">
            <a:spAutoFit/>
          </a:bodyPr>
          <a:lstStyle/>
          <a:p>
            <a:r>
              <a:rPr lang="en-US" altLang="en-US" sz="1200"/>
              <a:t> </a:t>
            </a:r>
          </a:p>
        </p:txBody>
      </p:sp>
      <p:sp>
        <p:nvSpPr>
          <p:cNvPr id="1020936" name="Text Box 8"/>
          <p:cNvSpPr txBox="1">
            <a:spLocks noChangeArrowheads="1"/>
          </p:cNvSpPr>
          <p:nvPr/>
        </p:nvSpPr>
        <p:spPr bwMode="auto">
          <a:xfrm>
            <a:off x="7050088" y="4122738"/>
            <a:ext cx="227012" cy="274637"/>
          </a:xfrm>
          <a:prstGeom prst="rect">
            <a:avLst/>
          </a:prstGeom>
          <a:noFill/>
          <a:ln w="12700">
            <a:noFill/>
            <a:miter lim="800000"/>
            <a:headEnd type="none" w="sm" len="sm"/>
            <a:tailEnd type="none" w="sm" len="sm"/>
          </a:ln>
          <a:effectLst/>
        </p:spPr>
        <p:txBody>
          <a:bodyPr wrap="none">
            <a:spAutoFit/>
          </a:bodyPr>
          <a:lstStyle/>
          <a:p>
            <a:r>
              <a:rPr lang="en-US" altLang="en-US" sz="1200"/>
              <a:t> </a:t>
            </a:r>
          </a:p>
        </p:txBody>
      </p:sp>
      <p:sp>
        <p:nvSpPr>
          <p:cNvPr id="1020937" name="Text Box 9"/>
          <p:cNvSpPr txBox="1">
            <a:spLocks noChangeArrowheads="1"/>
          </p:cNvSpPr>
          <p:nvPr/>
        </p:nvSpPr>
        <p:spPr bwMode="auto">
          <a:xfrm>
            <a:off x="5562600" y="4656138"/>
            <a:ext cx="2524125" cy="396875"/>
          </a:xfrm>
          <a:prstGeom prst="rect">
            <a:avLst/>
          </a:prstGeom>
          <a:noFill/>
          <a:ln w="12700">
            <a:noFill/>
            <a:miter lim="800000"/>
            <a:headEnd type="none" w="sm" len="sm"/>
            <a:tailEnd type="none" w="sm" len="sm"/>
          </a:ln>
          <a:effectLst/>
        </p:spPr>
        <p:txBody>
          <a:bodyPr wrap="none">
            <a:spAutoFit/>
          </a:bodyPr>
          <a:lstStyle/>
          <a:p>
            <a:r>
              <a:rPr lang="en-US" altLang="en-US" sz="2000"/>
              <a:t>= f(i+1) - 2 f(i) + f(i-1)</a:t>
            </a:r>
          </a:p>
        </p:txBody>
      </p:sp>
      <p:pic>
        <p:nvPicPr>
          <p:cNvPr id="1020938" name="Picture 10"/>
          <p:cNvPicPr>
            <a:picLocks noChangeAspect="1" noChangeArrowheads="1"/>
          </p:cNvPicPr>
          <p:nvPr/>
        </p:nvPicPr>
        <p:blipFill>
          <a:blip r:embed="rId3" cstate="print"/>
          <a:srcRect/>
          <a:stretch>
            <a:fillRect/>
          </a:stretch>
        </p:blipFill>
        <p:spPr bwMode="auto">
          <a:xfrm>
            <a:off x="6553200" y="5638800"/>
            <a:ext cx="1395413" cy="484188"/>
          </a:xfrm>
          <a:prstGeom prst="rect">
            <a:avLst/>
          </a:prstGeom>
          <a:solidFill>
            <a:schemeClr val="folHlink"/>
          </a:solidFill>
          <a:ln w="12700">
            <a:noFill/>
            <a:miter lim="800000"/>
            <a:headEnd type="none" w="sm" len="sm"/>
            <a:tailEnd type="none" w="sm" len="sm"/>
          </a:ln>
          <a:effectLst/>
        </p:spPr>
      </p:pic>
      <p:sp>
        <p:nvSpPr>
          <p:cNvPr id="1020940" name="Text Box 12"/>
          <p:cNvSpPr txBox="1">
            <a:spLocks noChangeArrowheads="1"/>
          </p:cNvSpPr>
          <p:nvPr/>
        </p:nvSpPr>
        <p:spPr bwMode="auto">
          <a:xfrm>
            <a:off x="5581650" y="5662613"/>
            <a:ext cx="996950" cy="457200"/>
          </a:xfrm>
          <a:prstGeom prst="rect">
            <a:avLst/>
          </a:prstGeom>
          <a:noFill/>
          <a:ln w="12700">
            <a:noFill/>
            <a:miter lim="800000"/>
            <a:headEnd type="none" w="sm" len="sm"/>
            <a:tailEnd type="none" w="sm" len="sm"/>
          </a:ln>
          <a:effectLst/>
        </p:spPr>
        <p:txBody>
          <a:bodyPr wrap="none">
            <a:spAutoFit/>
          </a:bodyPr>
          <a:lstStyle/>
          <a:p>
            <a:r>
              <a:rPr lang="en-US" altLang="en-US" sz="2400"/>
              <a:t>Mask:</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954" name="Rectangle 2"/>
          <p:cNvSpPr>
            <a:spLocks noGrp="1" noChangeArrowheads="1"/>
          </p:cNvSpPr>
          <p:nvPr>
            <p:ph type="title"/>
          </p:nvPr>
        </p:nvSpPr>
        <p:spPr>
          <a:xfrm>
            <a:off x="5562600" y="285750"/>
            <a:ext cx="3514725" cy="609600"/>
          </a:xfrm>
        </p:spPr>
        <p:txBody>
          <a:bodyPr/>
          <a:lstStyle/>
          <a:p>
            <a:r>
              <a:rPr lang="en-US" altLang="en-US"/>
              <a:t>Laplacian Operator</a:t>
            </a:r>
          </a:p>
        </p:txBody>
      </p:sp>
      <p:sp>
        <p:nvSpPr>
          <p:cNvPr id="1021955" name="Rectangle 3"/>
          <p:cNvSpPr>
            <a:spLocks noGrp="1" noChangeArrowheads="1"/>
          </p:cNvSpPr>
          <p:nvPr>
            <p:ph type="body" idx="1"/>
          </p:nvPr>
        </p:nvSpPr>
        <p:spPr>
          <a:xfrm>
            <a:off x="609600" y="1295400"/>
            <a:ext cx="7848600" cy="2362200"/>
          </a:xfrm>
        </p:spPr>
        <p:txBody>
          <a:bodyPr/>
          <a:lstStyle/>
          <a:p>
            <a:r>
              <a:rPr lang="en-US" altLang="en-US" dirty="0"/>
              <a:t>Now consider a two-dimensional function f(</a:t>
            </a:r>
            <a:r>
              <a:rPr lang="en-US" altLang="en-US" dirty="0" err="1"/>
              <a:t>x,y</a:t>
            </a:r>
            <a:r>
              <a:rPr lang="en-US" altLang="en-US" dirty="0"/>
              <a:t>).</a:t>
            </a:r>
          </a:p>
          <a:p>
            <a:r>
              <a:rPr lang="en-US" altLang="en-US" dirty="0"/>
              <a:t>The second partials of f(</a:t>
            </a:r>
            <a:r>
              <a:rPr lang="en-US" altLang="en-US" dirty="0" err="1"/>
              <a:t>x,y</a:t>
            </a:r>
            <a:r>
              <a:rPr lang="en-US" altLang="en-US" dirty="0"/>
              <a:t>) are not isotropic.</a:t>
            </a:r>
          </a:p>
          <a:p>
            <a:r>
              <a:rPr lang="en-US" altLang="en-US" dirty="0"/>
              <a:t>Can be shown that the smallest possible isotropic second derivative operator is the Laplacian:</a:t>
            </a:r>
          </a:p>
          <a:p>
            <a:endParaRPr lang="en-US" altLang="en-US" dirty="0"/>
          </a:p>
          <a:p>
            <a:endParaRPr lang="en-US" altLang="en-US" dirty="0"/>
          </a:p>
          <a:p>
            <a:endParaRPr lang="en-US" altLang="en-US" dirty="0"/>
          </a:p>
          <a:p>
            <a:endParaRPr lang="en-US" altLang="en-US" dirty="0"/>
          </a:p>
          <a:p>
            <a:r>
              <a:rPr lang="en-US" altLang="en-US" dirty="0"/>
              <a:t>Two-dimensional discrete approximation is:</a:t>
            </a:r>
          </a:p>
        </p:txBody>
      </p:sp>
      <p:pic>
        <p:nvPicPr>
          <p:cNvPr id="1021957" name="Picture 5"/>
          <p:cNvPicPr>
            <a:picLocks noChangeAspect="1" noChangeArrowheads="1"/>
          </p:cNvPicPr>
          <p:nvPr/>
        </p:nvPicPr>
        <p:blipFill>
          <a:blip r:embed="rId2" cstate="print"/>
          <a:srcRect/>
          <a:stretch>
            <a:fillRect/>
          </a:stretch>
        </p:blipFill>
        <p:spPr bwMode="auto">
          <a:xfrm>
            <a:off x="3962400" y="5334000"/>
            <a:ext cx="1387475" cy="1268413"/>
          </a:xfrm>
          <a:prstGeom prst="rect">
            <a:avLst/>
          </a:prstGeom>
          <a:solidFill>
            <a:schemeClr val="folHlink"/>
          </a:solidFill>
          <a:ln w="12700">
            <a:noFill/>
            <a:miter lim="800000"/>
            <a:headEnd type="none" w="sm" len="sm"/>
            <a:tailEnd type="none" w="sm" len="sm"/>
          </a:ln>
          <a:effectLst/>
        </p:spPr>
      </p:pic>
      <p:graphicFrame>
        <p:nvGraphicFramePr>
          <p:cNvPr id="1021959" name="Object 7"/>
          <p:cNvGraphicFramePr>
            <a:graphicFrameLocks noChangeAspect="1"/>
          </p:cNvGraphicFramePr>
          <p:nvPr/>
        </p:nvGraphicFramePr>
        <p:xfrm>
          <a:off x="2133600" y="3200400"/>
          <a:ext cx="3124200" cy="1214438"/>
        </p:xfrm>
        <a:graphic>
          <a:graphicData uri="http://schemas.openxmlformats.org/presentationml/2006/ole">
            <mc:AlternateContent xmlns:mc="http://schemas.openxmlformats.org/markup-compatibility/2006">
              <mc:Choice xmlns:v="urn:schemas-microsoft-com:vml" Requires="v">
                <p:oleObj name="Equation" r:id="rId3" imgW="1143000" imgH="444240" progId="Equation.3">
                  <p:embed/>
                </p:oleObj>
              </mc:Choice>
              <mc:Fallback>
                <p:oleObj name="Equation" r:id="rId3" imgW="1143000" imgH="444240" progId="Equation.3">
                  <p:embed/>
                  <p:pic>
                    <p:nvPicPr>
                      <p:cNvPr id="1021959"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3200400"/>
                        <a:ext cx="3124200" cy="1214438"/>
                      </a:xfrm>
                      <a:prstGeom prst="rect">
                        <a:avLst/>
                      </a:prstGeom>
                      <a:solidFill>
                        <a:schemeClr val="folHlink"/>
                      </a:solidFill>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084E-173D-4C6D-8946-436802935DD2}"/>
              </a:ext>
            </a:extLst>
          </p:cNvPr>
          <p:cNvSpPr>
            <a:spLocks noGrp="1"/>
          </p:cNvSpPr>
          <p:nvPr>
            <p:ph type="title"/>
          </p:nvPr>
        </p:nvSpPr>
        <p:spPr/>
        <p:txBody>
          <a:bodyPr/>
          <a:lstStyle/>
          <a:p>
            <a:r>
              <a:rPr lang="en-US" dirty="0"/>
              <a:t>Image filters</a:t>
            </a:r>
          </a:p>
        </p:txBody>
      </p:sp>
      <p:sp>
        <p:nvSpPr>
          <p:cNvPr id="3" name="Content Placeholder 2">
            <a:extLst>
              <a:ext uri="{FF2B5EF4-FFF2-40B4-BE49-F238E27FC236}">
                <a16:creationId xmlns:a16="http://schemas.microsoft.com/office/drawing/2014/main" id="{05A81722-85B1-4841-BD17-2D691579EA01}"/>
              </a:ext>
            </a:extLst>
          </p:cNvPr>
          <p:cNvSpPr>
            <a:spLocks noGrp="1"/>
          </p:cNvSpPr>
          <p:nvPr>
            <p:ph idx="1"/>
          </p:nvPr>
        </p:nvSpPr>
        <p:spPr>
          <a:xfrm>
            <a:off x="2457506" y="5522851"/>
            <a:ext cx="3657504" cy="357176"/>
          </a:xfrm>
        </p:spPr>
        <p:txBody>
          <a:bodyPr/>
          <a:lstStyle/>
          <a:p>
            <a:pPr marL="0" indent="0">
              <a:buNone/>
            </a:pPr>
            <a:r>
              <a:rPr lang="en-US" sz="1500" dirty="0"/>
              <a:t>https://softwarebydefault.com</a:t>
            </a:r>
          </a:p>
        </p:txBody>
      </p:sp>
      <p:sp>
        <p:nvSpPr>
          <p:cNvPr id="4" name="Slide Number Placeholder 3">
            <a:extLst>
              <a:ext uri="{FF2B5EF4-FFF2-40B4-BE49-F238E27FC236}">
                <a16:creationId xmlns:a16="http://schemas.microsoft.com/office/drawing/2014/main" id="{769071C7-C181-4FA3-B3AD-8DA4451AE6E0}"/>
              </a:ext>
            </a:extLst>
          </p:cNvPr>
          <p:cNvSpPr>
            <a:spLocks noGrp="1"/>
          </p:cNvSpPr>
          <p:nvPr>
            <p:ph type="sldNum" sz="quarter" idx="10"/>
          </p:nvPr>
        </p:nvSpPr>
        <p:spPr bwMode="auto">
          <a:xfrm>
            <a:off x="304952" y="6324514"/>
            <a:ext cx="304800" cy="381000"/>
          </a:xfrm>
          <a:prstGeom prst="rect">
            <a:avLst/>
          </a:prstGeom>
          <a:noFill/>
          <a:ln w="9525">
            <a:noFill/>
            <a:miter lim="800000"/>
            <a:headEnd/>
            <a:tailEnd/>
          </a:ln>
        </p:spPr>
        <p:txBody>
          <a:bodyPr vert="horz" wrap="none" lIns="0" tIns="0" rIns="0" bIns="0" numCol="1" anchor="ctr" anchorCtr="1" compatLnSpc="1">
            <a:prstTxWarp prst="textNoShape">
              <a:avLst/>
            </a:prstTxWarp>
            <a:normAutofit/>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fld id="{C5BA8352-AAC4-1C46-A5C8-C7A9427DEBB3}" type="slidenum">
              <a:rPr lang="en-US" altLang="en-US" smtClean="0"/>
              <a:pPr/>
              <a:t>7</a:t>
            </a:fld>
            <a:endParaRPr lang="en-US" altLang="en-US"/>
          </a:p>
        </p:txBody>
      </p:sp>
      <p:pic>
        <p:nvPicPr>
          <p:cNvPr id="6" name="Picture 5">
            <a:extLst>
              <a:ext uri="{FF2B5EF4-FFF2-40B4-BE49-F238E27FC236}">
                <a16:creationId xmlns:a16="http://schemas.microsoft.com/office/drawing/2014/main" id="{D1D4BEEA-EB0C-B512-DFA5-20872C5987E0}"/>
              </a:ext>
            </a:extLst>
          </p:cNvPr>
          <p:cNvPicPr>
            <a:picLocks noChangeAspect="1"/>
          </p:cNvPicPr>
          <p:nvPr/>
        </p:nvPicPr>
        <p:blipFill>
          <a:blip r:embed="rId3"/>
          <a:stretch>
            <a:fillRect/>
          </a:stretch>
        </p:blipFill>
        <p:spPr>
          <a:xfrm>
            <a:off x="1099719" y="3067105"/>
            <a:ext cx="2615054" cy="2385026"/>
          </a:xfrm>
          <a:prstGeom prst="rect">
            <a:avLst/>
          </a:prstGeom>
        </p:spPr>
      </p:pic>
      <p:pic>
        <p:nvPicPr>
          <p:cNvPr id="8" name="Picture 7">
            <a:extLst>
              <a:ext uri="{FF2B5EF4-FFF2-40B4-BE49-F238E27FC236}">
                <a16:creationId xmlns:a16="http://schemas.microsoft.com/office/drawing/2014/main" id="{4404F6DE-D716-C1B1-DEE2-28CC4D7F54AD}"/>
              </a:ext>
            </a:extLst>
          </p:cNvPr>
          <p:cNvPicPr>
            <a:picLocks noChangeAspect="1"/>
          </p:cNvPicPr>
          <p:nvPr/>
        </p:nvPicPr>
        <p:blipFill>
          <a:blip r:embed="rId4"/>
          <a:stretch>
            <a:fillRect/>
          </a:stretch>
        </p:blipFill>
        <p:spPr>
          <a:xfrm>
            <a:off x="4972039" y="3081732"/>
            <a:ext cx="2615054" cy="2347466"/>
          </a:xfrm>
          <a:prstGeom prst="rect">
            <a:avLst/>
          </a:prstGeom>
        </p:spPr>
      </p:pic>
      <p:graphicFrame>
        <p:nvGraphicFramePr>
          <p:cNvPr id="9" name="Table 5">
            <a:extLst>
              <a:ext uri="{FF2B5EF4-FFF2-40B4-BE49-F238E27FC236}">
                <a16:creationId xmlns:a16="http://schemas.microsoft.com/office/drawing/2014/main" id="{E4E35988-3523-3E4E-4EC6-4E967804AE4F}"/>
              </a:ext>
            </a:extLst>
          </p:cNvPr>
          <p:cNvGraphicFramePr>
            <a:graphicFrameLocks noGrp="1"/>
          </p:cNvGraphicFramePr>
          <p:nvPr/>
        </p:nvGraphicFramePr>
        <p:xfrm>
          <a:off x="1886020" y="1855190"/>
          <a:ext cx="1200120" cy="1028700"/>
        </p:xfrm>
        <a:graphic>
          <a:graphicData uri="http://schemas.openxmlformats.org/drawingml/2006/table">
            <a:tbl>
              <a:tblPr firstRow="1" bandRow="1">
                <a:tableStyleId>{5940675A-B579-460E-94D1-54222C63F5DA}</a:tableStyleId>
              </a:tblPr>
              <a:tblGrid>
                <a:gridCol w="400040">
                  <a:extLst>
                    <a:ext uri="{9D8B030D-6E8A-4147-A177-3AD203B41FA5}">
                      <a16:colId xmlns:a16="http://schemas.microsoft.com/office/drawing/2014/main" val="3835504028"/>
                    </a:ext>
                  </a:extLst>
                </a:gridCol>
                <a:gridCol w="400040">
                  <a:extLst>
                    <a:ext uri="{9D8B030D-6E8A-4147-A177-3AD203B41FA5}">
                      <a16:colId xmlns:a16="http://schemas.microsoft.com/office/drawing/2014/main" val="4242604226"/>
                    </a:ext>
                  </a:extLst>
                </a:gridCol>
                <a:gridCol w="400040">
                  <a:extLst>
                    <a:ext uri="{9D8B030D-6E8A-4147-A177-3AD203B41FA5}">
                      <a16:colId xmlns:a16="http://schemas.microsoft.com/office/drawing/2014/main" val="2755026351"/>
                    </a:ext>
                  </a:extLst>
                </a:gridCol>
              </a:tblGrid>
              <a:tr h="342900">
                <a:tc>
                  <a:txBody>
                    <a:bodyPr/>
                    <a:lstStyle/>
                    <a:p>
                      <a:pPr algn="ctr"/>
                      <a:r>
                        <a:rPr lang="en-US" sz="1800" dirty="0"/>
                        <a:t>0</a:t>
                      </a:r>
                    </a:p>
                  </a:txBody>
                  <a:tcPr marL="68580" marR="68580" marT="34290" marB="34290"/>
                </a:tc>
                <a:tc>
                  <a:txBody>
                    <a:bodyPr/>
                    <a:lstStyle/>
                    <a:p>
                      <a:pPr algn="ctr"/>
                      <a:r>
                        <a:rPr lang="en-US" sz="1800" dirty="0"/>
                        <a:t>0</a:t>
                      </a:r>
                    </a:p>
                  </a:txBody>
                  <a:tcPr marL="68580" marR="68580" marT="34290" marB="34290"/>
                </a:tc>
                <a:tc>
                  <a:txBody>
                    <a:bodyPr/>
                    <a:lstStyle/>
                    <a:p>
                      <a:pPr algn="ctr"/>
                      <a:r>
                        <a:rPr lang="en-US" sz="1800" dirty="0"/>
                        <a:t>0</a:t>
                      </a:r>
                    </a:p>
                  </a:txBody>
                  <a:tcPr marL="68580" marR="68580" marT="34290" marB="34290"/>
                </a:tc>
                <a:extLst>
                  <a:ext uri="{0D108BD9-81ED-4DB2-BD59-A6C34878D82A}">
                    <a16:rowId xmlns:a16="http://schemas.microsoft.com/office/drawing/2014/main" val="1523292244"/>
                  </a:ext>
                </a:extLst>
              </a:tr>
              <a:tr h="342900">
                <a:tc>
                  <a:txBody>
                    <a:bodyPr/>
                    <a:lstStyle/>
                    <a:p>
                      <a:pPr algn="ctr"/>
                      <a:r>
                        <a:rPr lang="en-US" sz="1800" dirty="0"/>
                        <a:t>0</a:t>
                      </a:r>
                    </a:p>
                  </a:txBody>
                  <a:tcPr marL="68580" marR="68580" marT="34290" marB="34290"/>
                </a:tc>
                <a:tc>
                  <a:txBody>
                    <a:bodyPr/>
                    <a:lstStyle/>
                    <a:p>
                      <a:pPr algn="ctr"/>
                      <a:r>
                        <a:rPr lang="en-US" sz="1800" dirty="0"/>
                        <a:t>1</a:t>
                      </a:r>
                    </a:p>
                  </a:txBody>
                  <a:tcPr marL="68580" marR="68580" marT="34290" marB="34290"/>
                </a:tc>
                <a:tc>
                  <a:txBody>
                    <a:bodyPr/>
                    <a:lstStyle/>
                    <a:p>
                      <a:pPr algn="ctr"/>
                      <a:r>
                        <a:rPr lang="en-US" sz="1800" dirty="0"/>
                        <a:t>0</a:t>
                      </a:r>
                    </a:p>
                  </a:txBody>
                  <a:tcPr marL="68580" marR="68580" marT="34290" marB="34290"/>
                </a:tc>
                <a:extLst>
                  <a:ext uri="{0D108BD9-81ED-4DB2-BD59-A6C34878D82A}">
                    <a16:rowId xmlns:a16="http://schemas.microsoft.com/office/drawing/2014/main" val="3611793644"/>
                  </a:ext>
                </a:extLst>
              </a:tr>
              <a:tr h="342900">
                <a:tc>
                  <a:txBody>
                    <a:bodyPr/>
                    <a:lstStyle/>
                    <a:p>
                      <a:pPr algn="ctr"/>
                      <a:r>
                        <a:rPr lang="en-US" sz="1800" dirty="0"/>
                        <a:t>0</a:t>
                      </a:r>
                    </a:p>
                  </a:txBody>
                  <a:tcPr marL="68580" marR="68580" marT="34290" marB="34290"/>
                </a:tc>
                <a:tc>
                  <a:txBody>
                    <a:bodyPr/>
                    <a:lstStyle/>
                    <a:p>
                      <a:pPr algn="ctr"/>
                      <a:r>
                        <a:rPr lang="en-US" sz="1800" dirty="0"/>
                        <a:t>0</a:t>
                      </a:r>
                    </a:p>
                  </a:txBody>
                  <a:tcPr marL="68580" marR="68580" marT="34290" marB="34290"/>
                </a:tc>
                <a:tc>
                  <a:txBody>
                    <a:bodyPr/>
                    <a:lstStyle/>
                    <a:p>
                      <a:pPr algn="ctr"/>
                      <a:r>
                        <a:rPr lang="en-US" sz="1800" dirty="0"/>
                        <a:t>0</a:t>
                      </a:r>
                    </a:p>
                  </a:txBody>
                  <a:tcPr marL="68580" marR="68580" marT="34290" marB="34290"/>
                </a:tc>
                <a:extLst>
                  <a:ext uri="{0D108BD9-81ED-4DB2-BD59-A6C34878D82A}">
                    <a16:rowId xmlns:a16="http://schemas.microsoft.com/office/drawing/2014/main" val="1801840831"/>
                  </a:ext>
                </a:extLst>
              </a:tr>
            </a:tbl>
          </a:graphicData>
        </a:graphic>
      </p:graphicFrame>
      <p:graphicFrame>
        <p:nvGraphicFramePr>
          <p:cNvPr id="10" name="Table 9">
            <a:extLst>
              <a:ext uri="{FF2B5EF4-FFF2-40B4-BE49-F238E27FC236}">
                <a16:creationId xmlns:a16="http://schemas.microsoft.com/office/drawing/2014/main" id="{073F6C75-7FBE-411E-B0F8-F13A1C4F14E7}"/>
              </a:ext>
            </a:extLst>
          </p:cNvPr>
          <p:cNvGraphicFramePr>
            <a:graphicFrameLocks noGrp="1"/>
          </p:cNvGraphicFramePr>
          <p:nvPr/>
        </p:nvGraphicFramePr>
        <p:xfrm>
          <a:off x="5679507" y="1855190"/>
          <a:ext cx="1200120" cy="1028700"/>
        </p:xfrm>
        <a:graphic>
          <a:graphicData uri="http://schemas.openxmlformats.org/drawingml/2006/table">
            <a:tbl>
              <a:tblPr firstRow="1" bandRow="1">
                <a:tableStyleId>{5940675A-B579-460E-94D1-54222C63F5DA}</a:tableStyleId>
              </a:tblPr>
              <a:tblGrid>
                <a:gridCol w="400040">
                  <a:extLst>
                    <a:ext uri="{9D8B030D-6E8A-4147-A177-3AD203B41FA5}">
                      <a16:colId xmlns:a16="http://schemas.microsoft.com/office/drawing/2014/main" val="3835504028"/>
                    </a:ext>
                  </a:extLst>
                </a:gridCol>
                <a:gridCol w="400040">
                  <a:extLst>
                    <a:ext uri="{9D8B030D-6E8A-4147-A177-3AD203B41FA5}">
                      <a16:colId xmlns:a16="http://schemas.microsoft.com/office/drawing/2014/main" val="4242604226"/>
                    </a:ext>
                  </a:extLst>
                </a:gridCol>
                <a:gridCol w="400040">
                  <a:extLst>
                    <a:ext uri="{9D8B030D-6E8A-4147-A177-3AD203B41FA5}">
                      <a16:colId xmlns:a16="http://schemas.microsoft.com/office/drawing/2014/main" val="2755026351"/>
                    </a:ext>
                  </a:extLst>
                </a:gridCol>
              </a:tblGrid>
              <a:tr h="342900">
                <a:tc>
                  <a:txBody>
                    <a:bodyPr/>
                    <a:lstStyle/>
                    <a:p>
                      <a:pPr algn="ctr"/>
                      <a:r>
                        <a:rPr lang="en-US" sz="1800" dirty="0"/>
                        <a:t>1</a:t>
                      </a:r>
                    </a:p>
                  </a:txBody>
                  <a:tcPr marL="68580" marR="68580" marT="34290" marB="34290"/>
                </a:tc>
                <a:tc>
                  <a:txBody>
                    <a:bodyPr/>
                    <a:lstStyle/>
                    <a:p>
                      <a:pPr algn="ctr"/>
                      <a:r>
                        <a:rPr lang="en-US" sz="1800" dirty="0"/>
                        <a:t>1</a:t>
                      </a:r>
                    </a:p>
                  </a:txBody>
                  <a:tcPr marL="68580" marR="68580" marT="34290" marB="34290"/>
                </a:tc>
                <a:tc>
                  <a:txBody>
                    <a:bodyPr/>
                    <a:lstStyle/>
                    <a:p>
                      <a:pPr algn="ctr"/>
                      <a:r>
                        <a:rPr lang="en-US" sz="1800" dirty="0"/>
                        <a:t>1</a:t>
                      </a:r>
                    </a:p>
                  </a:txBody>
                  <a:tcPr marL="68580" marR="68580" marT="34290" marB="34290"/>
                </a:tc>
                <a:extLst>
                  <a:ext uri="{0D108BD9-81ED-4DB2-BD59-A6C34878D82A}">
                    <a16:rowId xmlns:a16="http://schemas.microsoft.com/office/drawing/2014/main" val="1523292244"/>
                  </a:ext>
                </a:extLst>
              </a:tr>
              <a:tr h="342900">
                <a:tc>
                  <a:txBody>
                    <a:bodyPr/>
                    <a:lstStyle/>
                    <a:p>
                      <a:pPr algn="ctr"/>
                      <a:r>
                        <a:rPr lang="en-US" sz="1800" dirty="0"/>
                        <a:t>1</a:t>
                      </a:r>
                    </a:p>
                  </a:txBody>
                  <a:tcPr marL="68580" marR="68580" marT="34290" marB="34290"/>
                </a:tc>
                <a:tc>
                  <a:txBody>
                    <a:bodyPr/>
                    <a:lstStyle/>
                    <a:p>
                      <a:pPr algn="ctr"/>
                      <a:r>
                        <a:rPr lang="en-US" sz="1800" dirty="0"/>
                        <a:t>1</a:t>
                      </a:r>
                    </a:p>
                  </a:txBody>
                  <a:tcPr marL="68580" marR="68580" marT="34290" marB="34290"/>
                </a:tc>
                <a:tc>
                  <a:txBody>
                    <a:bodyPr/>
                    <a:lstStyle/>
                    <a:p>
                      <a:pPr algn="ctr"/>
                      <a:r>
                        <a:rPr lang="en-US" sz="1800" dirty="0"/>
                        <a:t>1</a:t>
                      </a:r>
                    </a:p>
                  </a:txBody>
                  <a:tcPr marL="68580" marR="68580" marT="34290" marB="34290"/>
                </a:tc>
                <a:extLst>
                  <a:ext uri="{0D108BD9-81ED-4DB2-BD59-A6C34878D82A}">
                    <a16:rowId xmlns:a16="http://schemas.microsoft.com/office/drawing/2014/main" val="3611793644"/>
                  </a:ext>
                </a:extLst>
              </a:tr>
              <a:tr h="342900">
                <a:tc>
                  <a:txBody>
                    <a:bodyPr/>
                    <a:lstStyle/>
                    <a:p>
                      <a:pPr algn="ctr"/>
                      <a:r>
                        <a:rPr lang="en-US" sz="1800" dirty="0"/>
                        <a:t>1</a:t>
                      </a:r>
                    </a:p>
                  </a:txBody>
                  <a:tcPr marL="68580" marR="68580" marT="34290" marB="34290"/>
                </a:tc>
                <a:tc>
                  <a:txBody>
                    <a:bodyPr/>
                    <a:lstStyle/>
                    <a:p>
                      <a:pPr algn="ctr"/>
                      <a:r>
                        <a:rPr lang="en-US" sz="1800" dirty="0"/>
                        <a:t>1</a:t>
                      </a:r>
                    </a:p>
                  </a:txBody>
                  <a:tcPr marL="68580" marR="68580" marT="34290" marB="34290"/>
                </a:tc>
                <a:tc>
                  <a:txBody>
                    <a:bodyPr/>
                    <a:lstStyle/>
                    <a:p>
                      <a:pPr algn="ctr"/>
                      <a:r>
                        <a:rPr lang="en-US" sz="1800" dirty="0"/>
                        <a:t>1</a:t>
                      </a:r>
                    </a:p>
                  </a:txBody>
                  <a:tcPr marL="68580" marR="68580" marT="34290" marB="34290"/>
                </a:tc>
                <a:extLst>
                  <a:ext uri="{0D108BD9-81ED-4DB2-BD59-A6C34878D82A}">
                    <a16:rowId xmlns:a16="http://schemas.microsoft.com/office/drawing/2014/main" val="1801840831"/>
                  </a:ext>
                </a:extLst>
              </a:tr>
            </a:tbl>
          </a:graphicData>
        </a:graphic>
      </p:graphicFrame>
    </p:spTree>
    <p:extLst>
      <p:ext uri="{BB962C8B-B14F-4D97-AF65-F5344CB8AC3E}">
        <p14:creationId xmlns:p14="http://schemas.microsoft.com/office/powerpoint/2010/main" val="15975292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2980" name="Picture 4"/>
          <p:cNvPicPr>
            <a:picLocks noChangeAspect="1" noChangeArrowheads="1"/>
          </p:cNvPicPr>
          <p:nvPr/>
        </p:nvPicPr>
        <p:blipFill>
          <a:blip r:embed="rId2" cstate="print"/>
          <a:srcRect r="5878" b="4105"/>
          <a:stretch>
            <a:fillRect/>
          </a:stretch>
        </p:blipFill>
        <p:spPr bwMode="auto">
          <a:xfrm>
            <a:off x="1447800" y="2438400"/>
            <a:ext cx="2033588" cy="1779588"/>
          </a:xfrm>
          <a:prstGeom prst="rect">
            <a:avLst/>
          </a:prstGeom>
          <a:solidFill>
            <a:schemeClr val="folHlink"/>
          </a:solidFill>
          <a:ln w="12700">
            <a:noFill/>
            <a:miter lim="800000"/>
            <a:headEnd type="none" w="sm" len="sm"/>
            <a:tailEnd type="none" w="sm" len="sm"/>
          </a:ln>
          <a:effectLst/>
        </p:spPr>
      </p:pic>
      <p:pic>
        <p:nvPicPr>
          <p:cNvPr id="1022981" name="Picture 5"/>
          <p:cNvPicPr>
            <a:picLocks noChangeAspect="1" noChangeArrowheads="1"/>
          </p:cNvPicPr>
          <p:nvPr/>
        </p:nvPicPr>
        <p:blipFill>
          <a:blip r:embed="rId3" cstate="print"/>
          <a:srcRect r="3664" b="2983"/>
          <a:stretch>
            <a:fillRect/>
          </a:stretch>
        </p:blipFill>
        <p:spPr bwMode="auto">
          <a:xfrm>
            <a:off x="4572000" y="1600200"/>
            <a:ext cx="3756025" cy="3303588"/>
          </a:xfrm>
          <a:prstGeom prst="rect">
            <a:avLst/>
          </a:prstGeom>
          <a:solidFill>
            <a:schemeClr val="folHlink"/>
          </a:solidFill>
          <a:ln w="12700">
            <a:noFill/>
            <a:miter lim="800000"/>
            <a:headEnd type="none" w="sm" len="sm"/>
            <a:tailEnd type="none" w="sm" len="sm"/>
          </a:ln>
          <a:effectLst/>
        </p:spPr>
      </p:pic>
      <p:sp>
        <p:nvSpPr>
          <p:cNvPr id="1022983" name="Rectangle 7"/>
          <p:cNvSpPr>
            <a:spLocks noGrp="1" noChangeArrowheads="1"/>
          </p:cNvSpPr>
          <p:nvPr>
            <p:ph type="title"/>
          </p:nvPr>
        </p:nvSpPr>
        <p:spPr/>
        <p:txBody>
          <a:bodyPr/>
          <a:lstStyle/>
          <a:p>
            <a:r>
              <a:rPr lang="en-US" altLang="en-US"/>
              <a:t>Example Laplacian Kernels</a:t>
            </a:r>
          </a:p>
        </p:txBody>
      </p:sp>
      <p:sp>
        <p:nvSpPr>
          <p:cNvPr id="1022984" name="Rectangle 8"/>
          <p:cNvSpPr>
            <a:spLocks noGrp="1" noChangeArrowheads="1"/>
          </p:cNvSpPr>
          <p:nvPr>
            <p:ph type="body" idx="1"/>
          </p:nvPr>
        </p:nvSpPr>
        <p:spPr>
          <a:xfrm>
            <a:off x="838200" y="5334000"/>
            <a:ext cx="7886700" cy="838200"/>
          </a:xfrm>
        </p:spPr>
        <p:txBody>
          <a:bodyPr/>
          <a:lstStyle/>
          <a:p>
            <a:r>
              <a:rPr lang="en-US" altLang="en-US"/>
              <a:t>Note that these are not the optimal approximations to the Laplacian of the sizes shown.</a:t>
            </a:r>
          </a:p>
        </p:txBody>
      </p:sp>
      <p:sp>
        <p:nvSpPr>
          <p:cNvPr id="1022985" name="Text Box 9"/>
          <p:cNvSpPr txBox="1">
            <a:spLocks noChangeArrowheads="1"/>
          </p:cNvSpPr>
          <p:nvPr/>
        </p:nvSpPr>
        <p:spPr bwMode="auto">
          <a:xfrm>
            <a:off x="1600200" y="4572000"/>
            <a:ext cx="838200" cy="366713"/>
          </a:xfrm>
          <a:prstGeom prst="rect">
            <a:avLst/>
          </a:prstGeom>
          <a:noFill/>
          <a:ln w="12700">
            <a:noFill/>
            <a:miter lim="800000"/>
            <a:headEnd type="none" w="sm" len="sm"/>
            <a:tailEnd type="none" w="sm" len="sm"/>
          </a:ln>
          <a:effectLst/>
        </p:spPr>
        <p:txBody>
          <a:bodyPr>
            <a:spAutoFit/>
          </a:bodyPr>
          <a:lstStyle/>
          <a:p>
            <a:pPr>
              <a:spcBef>
                <a:spcPct val="50000"/>
              </a:spcBef>
            </a:pPr>
            <a:r>
              <a:rPr lang="en-US" sz="1800"/>
              <a:t>5X5</a:t>
            </a:r>
          </a:p>
        </p:txBody>
      </p:sp>
      <p:sp>
        <p:nvSpPr>
          <p:cNvPr id="1022986" name="Text Box 10"/>
          <p:cNvSpPr txBox="1">
            <a:spLocks noChangeArrowheads="1"/>
          </p:cNvSpPr>
          <p:nvPr/>
        </p:nvSpPr>
        <p:spPr bwMode="auto">
          <a:xfrm>
            <a:off x="5867400" y="4953000"/>
            <a:ext cx="838200" cy="366713"/>
          </a:xfrm>
          <a:prstGeom prst="rect">
            <a:avLst/>
          </a:prstGeom>
          <a:noFill/>
          <a:ln w="12700">
            <a:noFill/>
            <a:miter lim="800000"/>
            <a:headEnd type="none" w="sm" len="sm"/>
            <a:tailEnd type="none" w="sm" len="sm"/>
          </a:ln>
          <a:effectLst/>
        </p:spPr>
        <p:txBody>
          <a:bodyPr>
            <a:spAutoFit/>
          </a:bodyPr>
          <a:lstStyle/>
          <a:p>
            <a:pPr>
              <a:spcBef>
                <a:spcPct val="50000"/>
              </a:spcBef>
            </a:pPr>
            <a:r>
              <a:rPr lang="en-US" sz="1800"/>
              <a:t>9X9</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2" name="Rectangle 2"/>
          <p:cNvSpPr>
            <a:spLocks noGrp="1" noChangeArrowheads="1"/>
          </p:cNvSpPr>
          <p:nvPr>
            <p:ph type="title"/>
          </p:nvPr>
        </p:nvSpPr>
        <p:spPr>
          <a:xfrm>
            <a:off x="5334000" y="285750"/>
            <a:ext cx="3733800" cy="609600"/>
          </a:xfrm>
        </p:spPr>
        <p:txBody>
          <a:bodyPr/>
          <a:lstStyle/>
          <a:p>
            <a:r>
              <a:rPr lang="en-US" altLang="en-US"/>
              <a:t>Example Application</a:t>
            </a:r>
          </a:p>
        </p:txBody>
      </p:sp>
      <p:pic>
        <p:nvPicPr>
          <p:cNvPr id="1024004" name="Picture 4"/>
          <p:cNvPicPr>
            <a:picLocks noChangeAspect="1" noChangeArrowheads="1"/>
          </p:cNvPicPr>
          <p:nvPr/>
        </p:nvPicPr>
        <p:blipFill>
          <a:blip r:embed="rId2" cstate="print"/>
          <a:srcRect/>
          <a:stretch>
            <a:fillRect/>
          </a:stretch>
        </p:blipFill>
        <p:spPr bwMode="auto">
          <a:xfrm>
            <a:off x="800100" y="1524000"/>
            <a:ext cx="3328988" cy="4065588"/>
          </a:xfrm>
          <a:prstGeom prst="rect">
            <a:avLst/>
          </a:prstGeom>
          <a:solidFill>
            <a:schemeClr val="folHlink"/>
          </a:solidFill>
          <a:ln w="12700">
            <a:noFill/>
            <a:miter lim="800000"/>
            <a:headEnd type="none" w="sm" len="sm"/>
            <a:tailEnd type="none" w="sm" len="sm"/>
          </a:ln>
          <a:effectLst/>
        </p:spPr>
      </p:pic>
      <p:pic>
        <p:nvPicPr>
          <p:cNvPr id="1024005" name="Picture 5"/>
          <p:cNvPicPr>
            <a:picLocks noChangeAspect="1" noChangeArrowheads="1"/>
          </p:cNvPicPr>
          <p:nvPr/>
        </p:nvPicPr>
        <p:blipFill>
          <a:blip r:embed="rId3" cstate="print"/>
          <a:srcRect/>
          <a:stretch>
            <a:fillRect/>
          </a:stretch>
        </p:blipFill>
        <p:spPr bwMode="auto">
          <a:xfrm>
            <a:off x="4914900" y="1535113"/>
            <a:ext cx="3328988" cy="4065587"/>
          </a:xfrm>
          <a:prstGeom prst="rect">
            <a:avLst/>
          </a:prstGeom>
          <a:solidFill>
            <a:schemeClr val="folHlink"/>
          </a:solidFill>
          <a:ln w="12700">
            <a:noFill/>
            <a:miter lim="800000"/>
            <a:headEnd type="none" w="sm" len="sm"/>
            <a:tailEnd type="none" w="sm" len="sm"/>
          </a:ln>
          <a:effectLst/>
        </p:spPr>
      </p:pic>
      <p:sp>
        <p:nvSpPr>
          <p:cNvPr id="1024006" name="Text Box 6"/>
          <p:cNvSpPr txBox="1">
            <a:spLocks noChangeArrowheads="1"/>
          </p:cNvSpPr>
          <p:nvPr/>
        </p:nvSpPr>
        <p:spPr bwMode="auto">
          <a:xfrm>
            <a:off x="1028700" y="5661025"/>
            <a:ext cx="2830513" cy="457200"/>
          </a:xfrm>
          <a:prstGeom prst="rect">
            <a:avLst/>
          </a:prstGeom>
          <a:noFill/>
          <a:ln w="12700">
            <a:noFill/>
            <a:miter lim="800000"/>
            <a:headEnd type="none" w="sm" len="sm"/>
            <a:tailEnd type="none" w="sm" len="sm"/>
          </a:ln>
          <a:effectLst/>
        </p:spPr>
        <p:txBody>
          <a:bodyPr wrap="none">
            <a:spAutoFit/>
          </a:bodyPr>
          <a:lstStyle/>
          <a:p>
            <a:r>
              <a:rPr lang="en-US" altLang="en-US" sz="2400"/>
              <a:t>5x5 Laplacian Filter</a:t>
            </a:r>
          </a:p>
        </p:txBody>
      </p:sp>
      <p:sp>
        <p:nvSpPr>
          <p:cNvPr id="1024007" name="Text Box 7"/>
          <p:cNvSpPr txBox="1">
            <a:spLocks noChangeArrowheads="1"/>
          </p:cNvSpPr>
          <p:nvPr/>
        </p:nvSpPr>
        <p:spPr bwMode="auto">
          <a:xfrm>
            <a:off x="5219700" y="5661025"/>
            <a:ext cx="2830513" cy="457200"/>
          </a:xfrm>
          <a:prstGeom prst="rect">
            <a:avLst/>
          </a:prstGeom>
          <a:noFill/>
          <a:ln w="12700">
            <a:noFill/>
            <a:miter lim="800000"/>
            <a:headEnd type="none" w="sm" len="sm"/>
            <a:tailEnd type="none" w="sm" len="sm"/>
          </a:ln>
          <a:effectLst/>
        </p:spPr>
        <p:txBody>
          <a:bodyPr wrap="none">
            <a:spAutoFit/>
          </a:bodyPr>
          <a:lstStyle/>
          <a:p>
            <a:r>
              <a:rPr lang="en-US" altLang="en-US" sz="2400"/>
              <a:t>9x9 Laplacian Filter</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26" name="Rectangle 2"/>
          <p:cNvSpPr>
            <a:spLocks noGrp="1" noChangeArrowheads="1"/>
          </p:cNvSpPr>
          <p:nvPr>
            <p:ph type="title"/>
          </p:nvPr>
        </p:nvSpPr>
        <p:spPr>
          <a:xfrm>
            <a:off x="4714875" y="285750"/>
            <a:ext cx="4352925" cy="609600"/>
          </a:xfrm>
        </p:spPr>
        <p:txBody>
          <a:bodyPr/>
          <a:lstStyle/>
          <a:p>
            <a:r>
              <a:rPr lang="en-US" altLang="en-US"/>
              <a:t>Detailed View of Results</a:t>
            </a:r>
          </a:p>
        </p:txBody>
      </p:sp>
      <p:sp>
        <p:nvSpPr>
          <p:cNvPr id="1025029" name="Rectangle 5"/>
          <p:cNvSpPr>
            <a:spLocks noChangeArrowheads="1"/>
          </p:cNvSpPr>
          <p:nvPr/>
        </p:nvSpPr>
        <p:spPr bwMode="auto">
          <a:xfrm>
            <a:off x="2133600" y="1600200"/>
            <a:ext cx="685800" cy="609600"/>
          </a:xfrm>
          <a:prstGeom prst="rect">
            <a:avLst/>
          </a:prstGeom>
          <a:noFill/>
          <a:ln w="12700">
            <a:solidFill>
              <a:schemeClr val="folHlink"/>
            </a:solidFill>
            <a:miter lim="800000"/>
            <a:headEnd type="none" w="sm" len="sm"/>
            <a:tailEnd type="none" w="sm" len="sm"/>
          </a:ln>
          <a:effectLst/>
        </p:spPr>
        <p:txBody>
          <a:bodyPr wrap="none" anchor="ctr"/>
          <a:lstStyle/>
          <a:p>
            <a:endParaRPr lang="en-US"/>
          </a:p>
        </p:txBody>
      </p:sp>
      <p:pic>
        <p:nvPicPr>
          <p:cNvPr id="1025030" name="Picture 6"/>
          <p:cNvPicPr>
            <a:picLocks noChangeAspect="1" noChangeArrowheads="1"/>
          </p:cNvPicPr>
          <p:nvPr/>
        </p:nvPicPr>
        <p:blipFill>
          <a:blip r:embed="rId2" cstate="print"/>
          <a:srcRect/>
          <a:stretch>
            <a:fillRect/>
          </a:stretch>
        </p:blipFill>
        <p:spPr bwMode="auto">
          <a:xfrm>
            <a:off x="4648200" y="4267200"/>
            <a:ext cx="1536700" cy="1168400"/>
          </a:xfrm>
          <a:prstGeom prst="rect">
            <a:avLst/>
          </a:prstGeom>
          <a:noFill/>
          <a:ln w="12700">
            <a:noFill/>
            <a:miter lim="800000"/>
            <a:headEnd type="none" w="sm" len="sm"/>
            <a:tailEnd type="none" w="sm" len="sm"/>
          </a:ln>
          <a:effectLst/>
        </p:spPr>
      </p:pic>
      <p:pic>
        <p:nvPicPr>
          <p:cNvPr id="1025031" name="Picture 7"/>
          <p:cNvPicPr>
            <a:picLocks noChangeAspect="1" noChangeArrowheads="1"/>
          </p:cNvPicPr>
          <p:nvPr/>
        </p:nvPicPr>
        <p:blipFill>
          <a:blip r:embed="rId3" cstate="print"/>
          <a:srcRect/>
          <a:stretch>
            <a:fillRect/>
          </a:stretch>
        </p:blipFill>
        <p:spPr bwMode="auto">
          <a:xfrm>
            <a:off x="381000" y="1524000"/>
            <a:ext cx="3328988" cy="4065588"/>
          </a:xfrm>
          <a:prstGeom prst="rect">
            <a:avLst/>
          </a:prstGeom>
          <a:solidFill>
            <a:schemeClr val="folHlink"/>
          </a:solidFill>
          <a:ln w="12700">
            <a:noFill/>
            <a:miter lim="800000"/>
            <a:headEnd type="none" w="sm" len="sm"/>
            <a:tailEnd type="none" w="sm" len="sm"/>
          </a:ln>
          <a:effectLst/>
        </p:spPr>
      </p:pic>
      <p:pic>
        <p:nvPicPr>
          <p:cNvPr id="1025032" name="Picture 8"/>
          <p:cNvPicPr>
            <a:picLocks noChangeAspect="1" noChangeArrowheads="1"/>
          </p:cNvPicPr>
          <p:nvPr/>
        </p:nvPicPr>
        <p:blipFill>
          <a:blip r:embed="rId4" cstate="print"/>
          <a:srcRect l="2702" t="3871" r="2702" b="2904"/>
          <a:stretch>
            <a:fillRect/>
          </a:stretch>
        </p:blipFill>
        <p:spPr bwMode="auto">
          <a:xfrm>
            <a:off x="4876800" y="1524000"/>
            <a:ext cx="2667000" cy="1528763"/>
          </a:xfrm>
          <a:prstGeom prst="rect">
            <a:avLst/>
          </a:prstGeom>
          <a:noFill/>
          <a:ln w="19050">
            <a:solidFill>
              <a:schemeClr val="folHlink"/>
            </a:solidFill>
            <a:miter lim="800000"/>
            <a:headEnd type="none" w="sm" len="sm"/>
            <a:tailEnd type="none" w="sm" len="sm"/>
          </a:ln>
          <a:effectLst/>
        </p:spPr>
      </p:pic>
      <p:pic>
        <p:nvPicPr>
          <p:cNvPr id="1025033" name="Picture 9"/>
          <p:cNvPicPr>
            <a:picLocks noChangeAspect="1" noChangeArrowheads="1"/>
          </p:cNvPicPr>
          <p:nvPr/>
        </p:nvPicPr>
        <p:blipFill>
          <a:blip r:embed="rId5" cstate="print"/>
          <a:srcRect l="844" t="1060" r="13509" b="1459"/>
          <a:stretch>
            <a:fillRect/>
          </a:stretch>
        </p:blipFill>
        <p:spPr bwMode="auto">
          <a:xfrm>
            <a:off x="4724400" y="3352800"/>
            <a:ext cx="3309938" cy="2987675"/>
          </a:xfrm>
          <a:prstGeom prst="rect">
            <a:avLst/>
          </a:prstGeom>
          <a:noFill/>
          <a:ln w="19050">
            <a:solidFill>
              <a:schemeClr val="folHlink"/>
            </a:solidFill>
            <a:miter lim="800000"/>
            <a:headEnd type="none" w="sm" len="sm"/>
            <a:tailEnd type="none" w="sm" len="sm"/>
          </a:ln>
          <a:effectLst/>
        </p:spPr>
      </p:pic>
      <p:sp>
        <p:nvSpPr>
          <p:cNvPr id="1025034" name="Rectangle 10"/>
          <p:cNvSpPr>
            <a:spLocks noChangeArrowheads="1"/>
          </p:cNvSpPr>
          <p:nvPr/>
        </p:nvSpPr>
        <p:spPr bwMode="auto">
          <a:xfrm>
            <a:off x="1930400" y="1728788"/>
            <a:ext cx="914400" cy="533400"/>
          </a:xfrm>
          <a:prstGeom prst="rect">
            <a:avLst/>
          </a:prstGeom>
          <a:noFill/>
          <a:ln w="12700">
            <a:solidFill>
              <a:schemeClr val="folHlink"/>
            </a:solidFill>
            <a:miter lim="800000"/>
            <a:headEnd type="none" w="sm" len="sm"/>
            <a:tailEnd type="none" w="sm" len="sm"/>
          </a:ln>
          <a:effectLst/>
        </p:spPr>
        <p:txBody>
          <a:bodyPr wrap="none" anchor="ctr"/>
          <a:lstStyle/>
          <a:p>
            <a:endParaRPr lang="en-US"/>
          </a:p>
        </p:txBody>
      </p:sp>
      <p:sp>
        <p:nvSpPr>
          <p:cNvPr id="1025035" name="Line 11"/>
          <p:cNvSpPr>
            <a:spLocks noChangeShapeType="1"/>
          </p:cNvSpPr>
          <p:nvPr/>
        </p:nvSpPr>
        <p:spPr bwMode="auto">
          <a:xfrm>
            <a:off x="2851150" y="1981200"/>
            <a:ext cx="1981200" cy="304800"/>
          </a:xfrm>
          <a:prstGeom prst="line">
            <a:avLst/>
          </a:prstGeom>
          <a:noFill/>
          <a:ln w="28575">
            <a:solidFill>
              <a:schemeClr val="folHlink"/>
            </a:solidFill>
            <a:round/>
            <a:headEnd type="none" w="sm" len="sm"/>
            <a:tailEnd type="triangle" w="sm" len="sm"/>
          </a:ln>
          <a:effectLst/>
        </p:spPr>
        <p:txBody>
          <a:bodyPr wrap="none" anchor="ctr"/>
          <a:lstStyle/>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098" name="Rectangle 1026"/>
          <p:cNvSpPr>
            <a:spLocks noGrp="1" noChangeArrowheads="1"/>
          </p:cNvSpPr>
          <p:nvPr>
            <p:ph type="title"/>
          </p:nvPr>
        </p:nvSpPr>
        <p:spPr>
          <a:xfrm>
            <a:off x="4791075" y="285750"/>
            <a:ext cx="4276725" cy="609600"/>
          </a:xfrm>
        </p:spPr>
        <p:txBody>
          <a:bodyPr/>
          <a:lstStyle/>
          <a:p>
            <a:r>
              <a:rPr lang="en-US" altLang="en-US"/>
              <a:t>Laplacian Enhancement</a:t>
            </a:r>
          </a:p>
        </p:txBody>
      </p:sp>
      <p:pic>
        <p:nvPicPr>
          <p:cNvPr id="1028101" name="Picture 1029"/>
          <p:cNvPicPr>
            <a:picLocks noChangeAspect="1" noChangeArrowheads="1"/>
          </p:cNvPicPr>
          <p:nvPr/>
        </p:nvPicPr>
        <p:blipFill>
          <a:blip r:embed="rId2" cstate="print"/>
          <a:srcRect l="1764" t="1677" r="2049" b="1874"/>
          <a:stretch>
            <a:fillRect/>
          </a:stretch>
        </p:blipFill>
        <p:spPr bwMode="auto">
          <a:xfrm>
            <a:off x="962025" y="1631950"/>
            <a:ext cx="3201988" cy="3921125"/>
          </a:xfrm>
          <a:prstGeom prst="rect">
            <a:avLst/>
          </a:prstGeom>
          <a:noFill/>
          <a:ln w="19050">
            <a:solidFill>
              <a:schemeClr val="folHlink"/>
            </a:solidFill>
            <a:miter lim="800000"/>
            <a:headEnd type="none" w="sm" len="sm"/>
            <a:tailEnd type="none" w="sm" len="sm"/>
          </a:ln>
          <a:effectLst/>
        </p:spPr>
      </p:pic>
      <p:pic>
        <p:nvPicPr>
          <p:cNvPr id="1028102" name="Picture 1030"/>
          <p:cNvPicPr>
            <a:picLocks noChangeAspect="1" noChangeArrowheads="1"/>
          </p:cNvPicPr>
          <p:nvPr/>
        </p:nvPicPr>
        <p:blipFill>
          <a:blip r:embed="rId3" cstate="print"/>
          <a:srcRect l="2049" t="1483" r="2046" b="1678"/>
          <a:stretch>
            <a:fillRect/>
          </a:stretch>
        </p:blipFill>
        <p:spPr bwMode="auto">
          <a:xfrm>
            <a:off x="4960938" y="1644650"/>
            <a:ext cx="3192462" cy="3937000"/>
          </a:xfrm>
          <a:prstGeom prst="rect">
            <a:avLst/>
          </a:prstGeom>
          <a:noFill/>
          <a:ln w="19050">
            <a:solidFill>
              <a:schemeClr val="folHlink"/>
            </a:solidFill>
            <a:miter lim="800000"/>
            <a:headEnd type="none" w="sm" len="sm"/>
            <a:tailEnd type="none" w="sm" len="sm"/>
          </a:ln>
          <a:effectLst/>
        </p:spPr>
      </p:pic>
      <p:sp>
        <p:nvSpPr>
          <p:cNvPr id="1028103" name="Text Box 1031"/>
          <p:cNvSpPr txBox="1">
            <a:spLocks noChangeArrowheads="1"/>
          </p:cNvSpPr>
          <p:nvPr/>
        </p:nvSpPr>
        <p:spPr bwMode="auto">
          <a:xfrm>
            <a:off x="1636713" y="5586413"/>
            <a:ext cx="1949450" cy="396875"/>
          </a:xfrm>
          <a:prstGeom prst="rect">
            <a:avLst/>
          </a:prstGeom>
          <a:noFill/>
          <a:ln w="12700">
            <a:noFill/>
            <a:miter lim="800000"/>
            <a:headEnd type="none" w="sm" len="sm"/>
            <a:tailEnd type="none" w="sm" len="sm"/>
          </a:ln>
          <a:effectLst/>
        </p:spPr>
        <p:txBody>
          <a:bodyPr wrap="none">
            <a:spAutoFit/>
          </a:bodyPr>
          <a:lstStyle/>
          <a:p>
            <a:r>
              <a:rPr lang="en-US" altLang="en-US" sz="2000"/>
              <a:t>Blurred Original</a:t>
            </a:r>
          </a:p>
        </p:txBody>
      </p:sp>
      <p:sp>
        <p:nvSpPr>
          <p:cNvPr id="1028104" name="Text Box 1032"/>
          <p:cNvSpPr txBox="1">
            <a:spLocks noChangeArrowheads="1"/>
          </p:cNvSpPr>
          <p:nvPr/>
        </p:nvSpPr>
        <p:spPr bwMode="auto">
          <a:xfrm>
            <a:off x="5083175" y="5622925"/>
            <a:ext cx="2967038" cy="396875"/>
          </a:xfrm>
          <a:prstGeom prst="rect">
            <a:avLst/>
          </a:prstGeom>
          <a:noFill/>
          <a:ln w="12700">
            <a:noFill/>
            <a:miter lim="800000"/>
            <a:headEnd type="none" w="sm" len="sm"/>
            <a:tailEnd type="none" w="sm" len="sm"/>
          </a:ln>
          <a:effectLst/>
        </p:spPr>
        <p:txBody>
          <a:bodyPr wrap="none">
            <a:spAutoFit/>
          </a:bodyPr>
          <a:lstStyle/>
          <a:p>
            <a:r>
              <a:rPr lang="en-US" altLang="en-US" sz="2000"/>
              <a:t>3x3 Laplacian Enhanced</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122" name="Rectangle 2"/>
          <p:cNvSpPr>
            <a:spLocks noGrp="1" noChangeArrowheads="1"/>
          </p:cNvSpPr>
          <p:nvPr>
            <p:ph type="title"/>
          </p:nvPr>
        </p:nvSpPr>
        <p:spPr>
          <a:xfrm>
            <a:off x="7762875" y="285750"/>
            <a:ext cx="1381125" cy="609600"/>
          </a:xfrm>
        </p:spPr>
        <p:txBody>
          <a:bodyPr/>
          <a:lstStyle/>
          <a:p>
            <a:r>
              <a:rPr lang="en-US" altLang="en-US"/>
              <a:t>Noise</a:t>
            </a:r>
          </a:p>
        </p:txBody>
      </p:sp>
      <p:sp>
        <p:nvSpPr>
          <p:cNvPr id="1029123" name="Rectangle 3"/>
          <p:cNvSpPr>
            <a:spLocks noGrp="1" noChangeArrowheads="1"/>
          </p:cNvSpPr>
          <p:nvPr>
            <p:ph type="body" idx="1"/>
          </p:nvPr>
        </p:nvSpPr>
        <p:spPr>
          <a:xfrm>
            <a:off x="304800" y="1066800"/>
            <a:ext cx="6934200" cy="2362200"/>
          </a:xfrm>
        </p:spPr>
        <p:txBody>
          <a:bodyPr/>
          <a:lstStyle/>
          <a:p>
            <a:r>
              <a:rPr lang="en-US" altLang="en-US" dirty="0"/>
              <a:t>Second derivative, like first derivative, enhances noise</a:t>
            </a:r>
          </a:p>
          <a:p>
            <a:r>
              <a:rPr lang="en-US" altLang="en-US" dirty="0"/>
              <a:t>Combine second derivative operator with a smoothing operator.</a:t>
            </a:r>
          </a:p>
          <a:p>
            <a:r>
              <a:rPr lang="en-US" altLang="en-US" dirty="0"/>
              <a:t>Questions:</a:t>
            </a:r>
          </a:p>
          <a:p>
            <a:pPr lvl="1"/>
            <a:r>
              <a:rPr lang="en-US" altLang="en-US" sz="2000" dirty="0"/>
              <a:t>Nature of optimal smoothing filter.</a:t>
            </a:r>
          </a:p>
          <a:p>
            <a:pPr lvl="1"/>
            <a:r>
              <a:rPr lang="en-US" altLang="en-US" sz="2000" dirty="0"/>
              <a:t>How to detect intensity changes at a given scale.</a:t>
            </a:r>
          </a:p>
          <a:p>
            <a:pPr lvl="1"/>
            <a:r>
              <a:rPr lang="en-US" altLang="en-US" sz="2000" dirty="0"/>
              <a:t>How to combine information across multiple scales.</a:t>
            </a:r>
          </a:p>
          <a:p>
            <a:r>
              <a:rPr lang="en-US" altLang="en-US" dirty="0"/>
              <a:t>Smoothing operator should be</a:t>
            </a:r>
          </a:p>
          <a:p>
            <a:pPr lvl="1"/>
            <a:r>
              <a:rPr lang="en-US" altLang="en-US" sz="2000" dirty="0"/>
              <a:t>'tunable' in what it leaves behind</a:t>
            </a:r>
          </a:p>
          <a:p>
            <a:pPr lvl="1"/>
            <a:r>
              <a:rPr lang="en-US" altLang="en-US" sz="2000" dirty="0"/>
              <a:t>smooth and localized in image space.</a:t>
            </a:r>
          </a:p>
          <a:p>
            <a:r>
              <a:rPr lang="en-US" altLang="en-US" dirty="0"/>
              <a:t>One operator which satisfies these two constraints is the Gaussian:</a:t>
            </a:r>
          </a:p>
        </p:txBody>
      </p:sp>
      <p:pic>
        <p:nvPicPr>
          <p:cNvPr id="1029124" name="Picture 4"/>
          <p:cNvPicPr>
            <a:picLocks noChangeAspect="1" noChangeArrowheads="1"/>
          </p:cNvPicPr>
          <p:nvPr/>
        </p:nvPicPr>
        <p:blipFill>
          <a:blip r:embed="rId3" cstate="print"/>
          <a:srcRect/>
          <a:stretch>
            <a:fillRect/>
          </a:stretch>
        </p:blipFill>
        <p:spPr bwMode="auto">
          <a:xfrm>
            <a:off x="6248400" y="4648200"/>
            <a:ext cx="2133600" cy="1903413"/>
          </a:xfrm>
          <a:prstGeom prst="rect">
            <a:avLst/>
          </a:prstGeom>
          <a:noFill/>
          <a:ln w="12700">
            <a:noFill/>
            <a:miter lim="800000"/>
            <a:headEnd type="none" w="sm" len="sm"/>
            <a:tailEnd type="none" w="sm" len="sm"/>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146" name="Rectangle 2"/>
          <p:cNvSpPr>
            <a:spLocks noGrp="1" noChangeArrowheads="1"/>
          </p:cNvSpPr>
          <p:nvPr>
            <p:ph type="title"/>
          </p:nvPr>
        </p:nvSpPr>
        <p:spPr>
          <a:xfrm>
            <a:off x="4495800" y="285750"/>
            <a:ext cx="4581525" cy="609600"/>
          </a:xfrm>
        </p:spPr>
        <p:txBody>
          <a:bodyPr/>
          <a:lstStyle/>
          <a:p>
            <a:r>
              <a:rPr lang="en-US" altLang="en-US"/>
              <a:t>2D Gaussian Distribution</a:t>
            </a:r>
          </a:p>
        </p:txBody>
      </p:sp>
      <p:sp>
        <p:nvSpPr>
          <p:cNvPr id="1030147" name="Rectangle 3"/>
          <p:cNvSpPr>
            <a:spLocks noGrp="1" noChangeArrowheads="1"/>
          </p:cNvSpPr>
          <p:nvPr>
            <p:ph type="body" idx="1"/>
          </p:nvPr>
        </p:nvSpPr>
        <p:spPr>
          <a:xfrm>
            <a:off x="381000" y="1371600"/>
            <a:ext cx="8267700" cy="2362200"/>
          </a:xfrm>
        </p:spPr>
        <p:txBody>
          <a:bodyPr/>
          <a:lstStyle/>
          <a:p>
            <a:r>
              <a:rPr lang="en-US" altLang="en-US"/>
              <a:t>The two-dimensional Gaussian distribution is defined by:</a:t>
            </a:r>
          </a:p>
          <a:p>
            <a:endParaRPr lang="en-US" altLang="en-US"/>
          </a:p>
          <a:p>
            <a:endParaRPr lang="en-US" altLang="en-US"/>
          </a:p>
          <a:p>
            <a:endParaRPr lang="en-US" altLang="en-US"/>
          </a:p>
          <a:p>
            <a:endParaRPr lang="en-US" altLang="en-US"/>
          </a:p>
          <a:p>
            <a:endParaRPr lang="en-US" altLang="en-US"/>
          </a:p>
          <a:p>
            <a:r>
              <a:rPr lang="en-US" altLang="en-US"/>
              <a:t>From this distribution, can generate smoothing masks whose width depends upon</a:t>
            </a:r>
            <a:r>
              <a:rPr lang="en-US" altLang="en-US">
                <a:latin typeface="Symbol" pitchFamily="18" charset="2"/>
              </a:rPr>
              <a:t> s</a:t>
            </a:r>
            <a:r>
              <a:rPr lang="en-US" altLang="en-US"/>
              <a:t>:</a:t>
            </a:r>
          </a:p>
        </p:txBody>
      </p:sp>
      <p:pic>
        <p:nvPicPr>
          <p:cNvPr id="1030148" name="Picture 4"/>
          <p:cNvPicPr>
            <a:picLocks noChangeAspect="1" noChangeArrowheads="1"/>
          </p:cNvPicPr>
          <p:nvPr/>
        </p:nvPicPr>
        <p:blipFill>
          <a:blip r:embed="rId2" cstate="print"/>
          <a:srcRect/>
          <a:stretch>
            <a:fillRect/>
          </a:stretch>
        </p:blipFill>
        <p:spPr bwMode="auto">
          <a:xfrm>
            <a:off x="2057400" y="2209800"/>
            <a:ext cx="5105400" cy="1398588"/>
          </a:xfrm>
          <a:prstGeom prst="rect">
            <a:avLst/>
          </a:prstGeom>
          <a:solidFill>
            <a:schemeClr val="folHlink"/>
          </a:solidFill>
          <a:ln w="12700">
            <a:noFill/>
            <a:miter lim="800000"/>
            <a:headEnd type="none" w="sm" len="sm"/>
            <a:tailEnd type="none" w="sm" len="sm"/>
          </a:ln>
          <a:effectLst/>
        </p:spPr>
      </p:pic>
      <p:pic>
        <p:nvPicPr>
          <p:cNvPr id="1030149" name="Picture 5"/>
          <p:cNvPicPr>
            <a:picLocks noChangeAspect="1" noChangeArrowheads="1"/>
          </p:cNvPicPr>
          <p:nvPr/>
        </p:nvPicPr>
        <p:blipFill>
          <a:blip r:embed="rId3" cstate="print"/>
          <a:srcRect/>
          <a:stretch>
            <a:fillRect/>
          </a:stretch>
        </p:blipFill>
        <p:spPr bwMode="auto">
          <a:xfrm>
            <a:off x="5029200" y="4495800"/>
            <a:ext cx="2239963" cy="2286000"/>
          </a:xfrm>
          <a:prstGeom prst="rect">
            <a:avLst/>
          </a:prstGeom>
          <a:noFill/>
          <a:ln w="12700">
            <a:noFill/>
            <a:miter lim="800000"/>
            <a:headEnd type="none" w="sm" len="sm"/>
            <a:tailEnd type="none" w="sm" len="sm"/>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170" name="Rectangle 2"/>
          <p:cNvSpPr>
            <a:spLocks noGrp="1" noChangeArrowheads="1"/>
          </p:cNvSpPr>
          <p:nvPr>
            <p:ph type="title"/>
          </p:nvPr>
        </p:nvSpPr>
        <p:spPr>
          <a:xfrm>
            <a:off x="4794250" y="309563"/>
            <a:ext cx="4276725" cy="609600"/>
          </a:xfrm>
        </p:spPr>
        <p:txBody>
          <a:bodyPr/>
          <a:lstStyle/>
          <a:p>
            <a:r>
              <a:rPr lang="en-US" altLang="en-US">
                <a:latin typeface="Symbol" pitchFamily="18" charset="2"/>
              </a:rPr>
              <a:t>s</a:t>
            </a:r>
            <a:r>
              <a:rPr lang="en-US" altLang="en-US"/>
              <a:t> Defines Kernel ‘Width’</a:t>
            </a:r>
          </a:p>
        </p:txBody>
      </p:sp>
      <p:pic>
        <p:nvPicPr>
          <p:cNvPr id="1031172" name="Picture 4"/>
          <p:cNvPicPr>
            <a:picLocks noChangeAspect="1" noChangeArrowheads="1"/>
          </p:cNvPicPr>
          <p:nvPr/>
        </p:nvPicPr>
        <p:blipFill>
          <a:blip r:embed="rId2" cstate="print"/>
          <a:srcRect l="2652" t="2983" r="2374" b="3667"/>
          <a:stretch>
            <a:fillRect/>
          </a:stretch>
        </p:blipFill>
        <p:spPr bwMode="auto">
          <a:xfrm>
            <a:off x="719138" y="1371600"/>
            <a:ext cx="2286000" cy="1998663"/>
          </a:xfrm>
          <a:prstGeom prst="rect">
            <a:avLst/>
          </a:prstGeom>
          <a:noFill/>
          <a:ln w="28575">
            <a:solidFill>
              <a:schemeClr val="folHlink"/>
            </a:solidFill>
            <a:miter lim="800000"/>
            <a:headEnd type="none" w="sm" len="sm"/>
            <a:tailEnd type="none" w="sm" len="sm"/>
          </a:ln>
          <a:effectLst/>
        </p:spPr>
      </p:pic>
      <p:pic>
        <p:nvPicPr>
          <p:cNvPr id="1031173" name="Picture 5"/>
          <p:cNvPicPr>
            <a:picLocks noChangeAspect="1" noChangeArrowheads="1"/>
          </p:cNvPicPr>
          <p:nvPr/>
        </p:nvPicPr>
        <p:blipFill>
          <a:blip r:embed="rId3" cstate="print"/>
          <a:srcRect l="2650" t="2675" r="2652" b="2985"/>
          <a:stretch>
            <a:fillRect/>
          </a:stretch>
        </p:blipFill>
        <p:spPr bwMode="auto">
          <a:xfrm>
            <a:off x="3505200" y="1371600"/>
            <a:ext cx="2279650" cy="2017713"/>
          </a:xfrm>
          <a:prstGeom prst="rect">
            <a:avLst/>
          </a:prstGeom>
          <a:noFill/>
          <a:ln w="28575">
            <a:solidFill>
              <a:schemeClr val="folHlink"/>
            </a:solidFill>
            <a:miter lim="800000"/>
            <a:headEnd type="none" w="sm" len="sm"/>
            <a:tailEnd type="none" w="sm" len="sm"/>
          </a:ln>
          <a:effectLst/>
        </p:spPr>
      </p:pic>
      <p:pic>
        <p:nvPicPr>
          <p:cNvPr id="1031174" name="Picture 6"/>
          <p:cNvPicPr>
            <a:picLocks noChangeAspect="1" noChangeArrowheads="1"/>
          </p:cNvPicPr>
          <p:nvPr/>
        </p:nvPicPr>
        <p:blipFill>
          <a:blip r:embed="rId4" cstate="print"/>
          <a:srcRect l="2650" t="2983" r="2652" b="3604"/>
          <a:stretch>
            <a:fillRect/>
          </a:stretch>
        </p:blipFill>
        <p:spPr bwMode="auto">
          <a:xfrm>
            <a:off x="6318250" y="1371600"/>
            <a:ext cx="2279650" cy="2000250"/>
          </a:xfrm>
          <a:prstGeom prst="rect">
            <a:avLst/>
          </a:prstGeom>
          <a:noFill/>
          <a:ln w="28575">
            <a:solidFill>
              <a:schemeClr val="folHlink"/>
            </a:solidFill>
            <a:miter lim="800000"/>
            <a:headEnd type="none" w="sm" len="sm"/>
            <a:tailEnd type="none" w="sm" len="sm"/>
          </a:ln>
          <a:effectLst/>
        </p:spPr>
      </p:pic>
      <p:sp>
        <p:nvSpPr>
          <p:cNvPr id="1031175" name="Text Box 7"/>
          <p:cNvSpPr txBox="1">
            <a:spLocks noChangeArrowheads="1"/>
          </p:cNvSpPr>
          <p:nvPr/>
        </p:nvSpPr>
        <p:spPr bwMode="auto">
          <a:xfrm>
            <a:off x="1295400" y="3565525"/>
            <a:ext cx="1068388" cy="396875"/>
          </a:xfrm>
          <a:prstGeom prst="rect">
            <a:avLst/>
          </a:prstGeom>
          <a:noFill/>
          <a:ln w="12700">
            <a:noFill/>
            <a:miter lim="800000"/>
            <a:headEnd type="none" w="sm" len="sm"/>
            <a:tailEnd type="none" w="sm" len="sm"/>
          </a:ln>
          <a:effectLst/>
        </p:spPr>
        <p:txBody>
          <a:bodyPr wrap="none">
            <a:spAutoFit/>
          </a:bodyPr>
          <a:lstStyle/>
          <a:p>
            <a:r>
              <a:rPr lang="en-US" altLang="en-US" sz="2000">
                <a:latin typeface="Symbol" pitchFamily="18" charset="2"/>
              </a:rPr>
              <a:t>s</a:t>
            </a:r>
            <a:r>
              <a:rPr lang="en-US" altLang="en-US" sz="2000" baseline="20000"/>
              <a:t>2</a:t>
            </a:r>
            <a:r>
              <a:rPr lang="en-US" altLang="en-US" sz="2000"/>
              <a:t> = .25</a:t>
            </a:r>
          </a:p>
        </p:txBody>
      </p:sp>
      <p:sp>
        <p:nvSpPr>
          <p:cNvPr id="1031176" name="Text Box 8"/>
          <p:cNvSpPr txBox="1">
            <a:spLocks noChangeArrowheads="1"/>
          </p:cNvSpPr>
          <p:nvPr/>
        </p:nvSpPr>
        <p:spPr bwMode="auto">
          <a:xfrm>
            <a:off x="4038600" y="3565525"/>
            <a:ext cx="1068388" cy="396875"/>
          </a:xfrm>
          <a:prstGeom prst="rect">
            <a:avLst/>
          </a:prstGeom>
          <a:noFill/>
          <a:ln w="12700">
            <a:noFill/>
            <a:miter lim="800000"/>
            <a:headEnd type="none" w="sm" len="sm"/>
            <a:tailEnd type="none" w="sm" len="sm"/>
          </a:ln>
          <a:effectLst/>
        </p:spPr>
        <p:txBody>
          <a:bodyPr wrap="none">
            <a:spAutoFit/>
          </a:bodyPr>
          <a:lstStyle/>
          <a:p>
            <a:r>
              <a:rPr lang="en-US" altLang="en-US" sz="2000">
                <a:latin typeface="Symbol" pitchFamily="18" charset="2"/>
              </a:rPr>
              <a:t>s</a:t>
            </a:r>
            <a:r>
              <a:rPr lang="en-US" altLang="en-US" sz="2000" baseline="20000"/>
              <a:t>2</a:t>
            </a:r>
            <a:r>
              <a:rPr lang="en-US" altLang="en-US" sz="2000"/>
              <a:t> = 1.0</a:t>
            </a:r>
          </a:p>
        </p:txBody>
      </p:sp>
      <p:sp>
        <p:nvSpPr>
          <p:cNvPr id="1031177" name="Text Box 9"/>
          <p:cNvSpPr txBox="1">
            <a:spLocks noChangeArrowheads="1"/>
          </p:cNvSpPr>
          <p:nvPr/>
        </p:nvSpPr>
        <p:spPr bwMode="auto">
          <a:xfrm>
            <a:off x="6858000" y="3565525"/>
            <a:ext cx="1068388" cy="396875"/>
          </a:xfrm>
          <a:prstGeom prst="rect">
            <a:avLst/>
          </a:prstGeom>
          <a:noFill/>
          <a:ln w="12700">
            <a:noFill/>
            <a:miter lim="800000"/>
            <a:headEnd type="none" w="sm" len="sm"/>
            <a:tailEnd type="none" w="sm" len="sm"/>
          </a:ln>
          <a:effectLst/>
        </p:spPr>
        <p:txBody>
          <a:bodyPr wrap="none">
            <a:spAutoFit/>
          </a:bodyPr>
          <a:lstStyle/>
          <a:p>
            <a:r>
              <a:rPr lang="en-US" altLang="en-US" sz="2000">
                <a:latin typeface="Symbol" pitchFamily="18" charset="2"/>
              </a:rPr>
              <a:t>s</a:t>
            </a:r>
            <a:r>
              <a:rPr lang="en-US" altLang="en-US" sz="2000" baseline="20000"/>
              <a:t>2</a:t>
            </a:r>
            <a:r>
              <a:rPr lang="en-US" altLang="en-US" sz="2000"/>
              <a:t> = 4.0</a:t>
            </a:r>
          </a:p>
        </p:txBody>
      </p:sp>
      <p:pic>
        <p:nvPicPr>
          <p:cNvPr id="1031178" name="Picture 10"/>
          <p:cNvPicPr>
            <a:picLocks noChangeAspect="1" noChangeArrowheads="1"/>
          </p:cNvPicPr>
          <p:nvPr/>
        </p:nvPicPr>
        <p:blipFill>
          <a:blip r:embed="rId5" cstate="print"/>
          <a:srcRect l="7542" t="2408" r="8107" b="2728"/>
          <a:stretch>
            <a:fillRect/>
          </a:stretch>
        </p:blipFill>
        <p:spPr bwMode="auto">
          <a:xfrm>
            <a:off x="762000" y="4191000"/>
            <a:ext cx="2293938" cy="2289175"/>
          </a:xfrm>
          <a:prstGeom prst="rect">
            <a:avLst/>
          </a:prstGeom>
          <a:noFill/>
          <a:ln w="28575">
            <a:solidFill>
              <a:schemeClr val="folHlink"/>
            </a:solidFill>
            <a:miter lim="800000"/>
            <a:headEnd type="none" w="sm" len="sm"/>
            <a:tailEnd type="none" w="sm" len="sm"/>
          </a:ln>
          <a:effectLst/>
        </p:spPr>
      </p:pic>
      <p:pic>
        <p:nvPicPr>
          <p:cNvPr id="1031179" name="Picture 11"/>
          <p:cNvPicPr>
            <a:picLocks noChangeAspect="1" noChangeArrowheads="1"/>
          </p:cNvPicPr>
          <p:nvPr/>
        </p:nvPicPr>
        <p:blipFill>
          <a:blip r:embed="rId6" cstate="print"/>
          <a:srcRect l="7826" t="2409" r="8105" b="2728"/>
          <a:stretch>
            <a:fillRect/>
          </a:stretch>
        </p:blipFill>
        <p:spPr bwMode="auto">
          <a:xfrm>
            <a:off x="3505200" y="4191000"/>
            <a:ext cx="2286000" cy="2289175"/>
          </a:xfrm>
          <a:prstGeom prst="rect">
            <a:avLst/>
          </a:prstGeom>
          <a:noFill/>
          <a:ln w="28575">
            <a:solidFill>
              <a:schemeClr val="folHlink"/>
            </a:solidFill>
            <a:miter lim="800000"/>
            <a:headEnd type="none" w="sm" len="sm"/>
            <a:tailEnd type="none" w="sm" len="sm"/>
          </a:ln>
          <a:effectLst/>
        </p:spPr>
      </p:pic>
      <p:pic>
        <p:nvPicPr>
          <p:cNvPr id="1031180" name="Picture 12"/>
          <p:cNvPicPr>
            <a:picLocks noChangeAspect="1" noChangeArrowheads="1"/>
          </p:cNvPicPr>
          <p:nvPr/>
        </p:nvPicPr>
        <p:blipFill>
          <a:blip r:embed="rId7" cstate="print"/>
          <a:srcRect l="7826" t="2347" r="8107" b="2728"/>
          <a:stretch>
            <a:fillRect/>
          </a:stretch>
        </p:blipFill>
        <p:spPr bwMode="auto">
          <a:xfrm>
            <a:off x="6324600" y="4156075"/>
            <a:ext cx="2286000" cy="2290763"/>
          </a:xfrm>
          <a:prstGeom prst="rect">
            <a:avLst/>
          </a:prstGeom>
          <a:noFill/>
          <a:ln w="28575">
            <a:solidFill>
              <a:schemeClr val="folHlink"/>
            </a:solidFill>
            <a:miter lim="800000"/>
            <a:headEnd type="none" w="sm" len="sm"/>
            <a:tailEnd type="none" w="sm" len="sm"/>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194" name="Rectangle 2"/>
          <p:cNvSpPr>
            <a:spLocks noGrp="1" noChangeArrowheads="1"/>
          </p:cNvSpPr>
          <p:nvPr>
            <p:ph type="title"/>
          </p:nvPr>
        </p:nvSpPr>
        <p:spPr/>
        <p:txBody>
          <a:bodyPr/>
          <a:lstStyle/>
          <a:p>
            <a:r>
              <a:rPr lang="en-US" altLang="en-US"/>
              <a:t>Creating Gaussian Kernels</a:t>
            </a:r>
          </a:p>
        </p:txBody>
      </p:sp>
      <p:sp>
        <p:nvSpPr>
          <p:cNvPr id="1032195" name="Rectangle 3"/>
          <p:cNvSpPr>
            <a:spLocks noGrp="1" noChangeArrowheads="1"/>
          </p:cNvSpPr>
          <p:nvPr>
            <p:ph type="body" idx="1"/>
          </p:nvPr>
        </p:nvSpPr>
        <p:spPr>
          <a:xfrm>
            <a:off x="533400" y="1295400"/>
            <a:ext cx="7848600" cy="2362200"/>
          </a:xfrm>
        </p:spPr>
        <p:txBody>
          <a:bodyPr/>
          <a:lstStyle/>
          <a:p>
            <a:r>
              <a:rPr lang="en-US" altLang="en-US" dirty="0"/>
              <a:t>The mask weights are evaluated from the Gaussian distribution:</a:t>
            </a:r>
          </a:p>
          <a:p>
            <a:endParaRPr lang="en-US" altLang="en-US" dirty="0"/>
          </a:p>
          <a:p>
            <a:endParaRPr lang="en-US" altLang="en-US" dirty="0"/>
          </a:p>
          <a:p>
            <a:endParaRPr lang="en-US" altLang="en-US" dirty="0"/>
          </a:p>
          <a:p>
            <a:r>
              <a:rPr lang="en-US" altLang="en-US" dirty="0"/>
              <a:t>This can be rewritten as:</a:t>
            </a:r>
          </a:p>
          <a:p>
            <a:endParaRPr lang="en-US" altLang="en-US" dirty="0"/>
          </a:p>
          <a:p>
            <a:endParaRPr lang="en-US" altLang="en-US" dirty="0"/>
          </a:p>
          <a:p>
            <a:endParaRPr lang="en-US" altLang="en-US" dirty="0"/>
          </a:p>
          <a:p>
            <a:r>
              <a:rPr lang="en-US" altLang="en-US" dirty="0"/>
              <a:t>This can now be evaluated over a window of size </a:t>
            </a:r>
            <a:r>
              <a:rPr lang="en-US" altLang="en-US" dirty="0" err="1"/>
              <a:t>nxn</a:t>
            </a:r>
            <a:r>
              <a:rPr lang="en-US" altLang="en-US" dirty="0"/>
              <a:t> to obtain a kernel in which the (0,0) value is 1.</a:t>
            </a:r>
          </a:p>
          <a:p>
            <a:r>
              <a:rPr lang="en-US" altLang="en-US" dirty="0"/>
              <a:t>k is a scaling constant</a:t>
            </a:r>
          </a:p>
        </p:txBody>
      </p:sp>
      <p:grpSp>
        <p:nvGrpSpPr>
          <p:cNvPr id="1032202" name="Group 10"/>
          <p:cNvGrpSpPr>
            <a:grpSpLocks/>
          </p:cNvGrpSpPr>
          <p:nvPr/>
        </p:nvGrpSpPr>
        <p:grpSpPr bwMode="auto">
          <a:xfrm>
            <a:off x="2743200" y="2209800"/>
            <a:ext cx="3068638" cy="749300"/>
            <a:chOff x="1238" y="2749"/>
            <a:chExt cx="1933" cy="472"/>
          </a:xfrm>
        </p:grpSpPr>
        <p:sp>
          <p:nvSpPr>
            <p:cNvPr id="1032197" name="Text Box 5"/>
            <p:cNvSpPr txBox="1">
              <a:spLocks noChangeArrowheads="1"/>
            </p:cNvSpPr>
            <p:nvPr/>
          </p:nvSpPr>
          <p:spPr bwMode="auto">
            <a:xfrm>
              <a:off x="1238" y="2839"/>
              <a:ext cx="1933" cy="250"/>
            </a:xfrm>
            <a:prstGeom prst="rect">
              <a:avLst/>
            </a:prstGeom>
            <a:noFill/>
            <a:ln w="12700">
              <a:noFill/>
              <a:miter lim="800000"/>
              <a:headEnd type="none" w="sm" len="sm"/>
              <a:tailEnd type="none" w="sm" len="sm"/>
            </a:ln>
            <a:effectLst/>
          </p:spPr>
          <p:txBody>
            <a:bodyPr wrap="none">
              <a:spAutoFit/>
            </a:bodyPr>
            <a:lstStyle/>
            <a:p>
              <a:r>
                <a:rPr lang="en-US" altLang="en-US" sz="2000"/>
                <a:t>W(i,j) = k * exp (-             )</a:t>
              </a:r>
            </a:p>
          </p:txBody>
        </p:sp>
        <p:grpSp>
          <p:nvGrpSpPr>
            <p:cNvPr id="1032201" name="Group 9"/>
            <p:cNvGrpSpPr>
              <a:grpSpLocks/>
            </p:cNvGrpSpPr>
            <p:nvPr/>
          </p:nvGrpSpPr>
          <p:grpSpPr bwMode="auto">
            <a:xfrm>
              <a:off x="2544" y="2749"/>
              <a:ext cx="485" cy="472"/>
              <a:chOff x="2880" y="2640"/>
              <a:chExt cx="485" cy="472"/>
            </a:xfrm>
          </p:grpSpPr>
          <p:sp>
            <p:nvSpPr>
              <p:cNvPr id="1032198" name="Text Box 6"/>
              <p:cNvSpPr txBox="1">
                <a:spLocks noChangeArrowheads="1"/>
              </p:cNvSpPr>
              <p:nvPr/>
            </p:nvSpPr>
            <p:spPr bwMode="auto">
              <a:xfrm>
                <a:off x="2880" y="2640"/>
                <a:ext cx="485" cy="250"/>
              </a:xfrm>
              <a:prstGeom prst="rect">
                <a:avLst/>
              </a:prstGeom>
              <a:noFill/>
              <a:ln w="12700">
                <a:noFill/>
                <a:miter lim="800000"/>
                <a:headEnd type="none" w="sm" len="sm"/>
                <a:tailEnd type="none" w="sm" len="sm"/>
              </a:ln>
              <a:effectLst/>
            </p:spPr>
            <p:txBody>
              <a:bodyPr wrap="none">
                <a:spAutoFit/>
              </a:bodyPr>
              <a:lstStyle/>
              <a:p>
                <a:r>
                  <a:rPr lang="en-US" altLang="en-US" sz="2000"/>
                  <a:t>i</a:t>
                </a:r>
                <a:r>
                  <a:rPr lang="en-US" altLang="en-US" sz="2000" baseline="20000"/>
                  <a:t>2</a:t>
                </a:r>
                <a:r>
                  <a:rPr lang="en-US" altLang="en-US" sz="2000"/>
                  <a:t> + j</a:t>
                </a:r>
                <a:r>
                  <a:rPr lang="en-US" altLang="en-US" sz="2000" baseline="20000"/>
                  <a:t>2</a:t>
                </a:r>
              </a:p>
            </p:txBody>
          </p:sp>
          <p:sp>
            <p:nvSpPr>
              <p:cNvPr id="1032199" name="Line 7"/>
              <p:cNvSpPr>
                <a:spLocks noChangeShapeType="1"/>
              </p:cNvSpPr>
              <p:nvPr/>
            </p:nvSpPr>
            <p:spPr bwMode="auto">
              <a:xfrm>
                <a:off x="2928" y="2880"/>
                <a:ext cx="432"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032200" name="Text Box 8"/>
              <p:cNvSpPr txBox="1">
                <a:spLocks noChangeArrowheads="1"/>
              </p:cNvSpPr>
              <p:nvPr/>
            </p:nvSpPr>
            <p:spPr bwMode="auto">
              <a:xfrm>
                <a:off x="2928" y="2862"/>
                <a:ext cx="403" cy="250"/>
              </a:xfrm>
              <a:prstGeom prst="rect">
                <a:avLst/>
              </a:prstGeom>
              <a:noFill/>
              <a:ln w="12700">
                <a:noFill/>
                <a:miter lim="800000"/>
                <a:headEnd type="none" w="sm" len="sm"/>
                <a:tailEnd type="none" w="sm" len="sm"/>
              </a:ln>
              <a:effectLst/>
            </p:spPr>
            <p:txBody>
              <a:bodyPr wrap="none">
                <a:spAutoFit/>
              </a:bodyPr>
              <a:lstStyle/>
              <a:p>
                <a:r>
                  <a:rPr lang="en-US" altLang="en-US" sz="2000"/>
                  <a:t>2 </a:t>
                </a:r>
                <a:r>
                  <a:rPr lang="en-US" altLang="en-US" sz="2000">
                    <a:latin typeface="Symbol" pitchFamily="18" charset="2"/>
                  </a:rPr>
                  <a:t>s</a:t>
                </a:r>
                <a:r>
                  <a:rPr lang="en-US" altLang="en-US" sz="2000" baseline="20000"/>
                  <a:t>2</a:t>
                </a:r>
              </a:p>
            </p:txBody>
          </p:sp>
        </p:grpSp>
      </p:grpSp>
      <p:grpSp>
        <p:nvGrpSpPr>
          <p:cNvPr id="1032213" name="Group 21"/>
          <p:cNvGrpSpPr>
            <a:grpSpLocks/>
          </p:cNvGrpSpPr>
          <p:nvPr/>
        </p:nvGrpSpPr>
        <p:grpSpPr bwMode="auto">
          <a:xfrm>
            <a:off x="2743200" y="4038600"/>
            <a:ext cx="2803525" cy="777875"/>
            <a:chOff x="1344" y="2630"/>
            <a:chExt cx="1766" cy="490"/>
          </a:xfrm>
        </p:grpSpPr>
        <p:sp>
          <p:nvSpPr>
            <p:cNvPr id="1032204" name="Text Box 12"/>
            <p:cNvSpPr txBox="1">
              <a:spLocks noChangeArrowheads="1"/>
            </p:cNvSpPr>
            <p:nvPr/>
          </p:nvSpPr>
          <p:spPr bwMode="auto">
            <a:xfrm>
              <a:off x="1824" y="2738"/>
              <a:ext cx="1286" cy="250"/>
            </a:xfrm>
            <a:prstGeom prst="rect">
              <a:avLst/>
            </a:prstGeom>
            <a:noFill/>
            <a:ln w="12700">
              <a:noFill/>
              <a:miter lim="800000"/>
              <a:headEnd type="none" w="sm" len="sm"/>
              <a:tailEnd type="none" w="sm" len="sm"/>
            </a:ln>
            <a:effectLst/>
          </p:spPr>
          <p:txBody>
            <a:bodyPr wrap="none">
              <a:spAutoFit/>
            </a:bodyPr>
            <a:lstStyle/>
            <a:p>
              <a:r>
                <a:rPr lang="en-US" altLang="en-US" sz="2000"/>
                <a:t>= exp (-             )</a:t>
              </a:r>
            </a:p>
          </p:txBody>
        </p:sp>
        <p:grpSp>
          <p:nvGrpSpPr>
            <p:cNvPr id="1032205" name="Group 13"/>
            <p:cNvGrpSpPr>
              <a:grpSpLocks/>
            </p:cNvGrpSpPr>
            <p:nvPr/>
          </p:nvGrpSpPr>
          <p:grpSpPr bwMode="auto">
            <a:xfrm>
              <a:off x="2476" y="2648"/>
              <a:ext cx="485" cy="472"/>
              <a:chOff x="2880" y="2640"/>
              <a:chExt cx="485" cy="472"/>
            </a:xfrm>
          </p:grpSpPr>
          <p:sp>
            <p:nvSpPr>
              <p:cNvPr id="1032206" name="Text Box 14"/>
              <p:cNvSpPr txBox="1">
                <a:spLocks noChangeArrowheads="1"/>
              </p:cNvSpPr>
              <p:nvPr/>
            </p:nvSpPr>
            <p:spPr bwMode="auto">
              <a:xfrm>
                <a:off x="2880" y="2640"/>
                <a:ext cx="485" cy="250"/>
              </a:xfrm>
              <a:prstGeom prst="rect">
                <a:avLst/>
              </a:prstGeom>
              <a:noFill/>
              <a:ln w="12700">
                <a:noFill/>
                <a:miter lim="800000"/>
                <a:headEnd type="none" w="sm" len="sm"/>
                <a:tailEnd type="none" w="sm" len="sm"/>
              </a:ln>
              <a:effectLst/>
            </p:spPr>
            <p:txBody>
              <a:bodyPr wrap="none">
                <a:spAutoFit/>
              </a:bodyPr>
              <a:lstStyle/>
              <a:p>
                <a:r>
                  <a:rPr lang="en-US" altLang="en-US" sz="2000"/>
                  <a:t>i</a:t>
                </a:r>
                <a:r>
                  <a:rPr lang="en-US" altLang="en-US" sz="2000" baseline="20000"/>
                  <a:t>2</a:t>
                </a:r>
                <a:r>
                  <a:rPr lang="en-US" altLang="en-US" sz="2000"/>
                  <a:t> + j</a:t>
                </a:r>
                <a:r>
                  <a:rPr lang="en-US" altLang="en-US" sz="2000" baseline="20000"/>
                  <a:t>2</a:t>
                </a:r>
              </a:p>
            </p:txBody>
          </p:sp>
          <p:sp>
            <p:nvSpPr>
              <p:cNvPr id="1032207" name="Line 15"/>
              <p:cNvSpPr>
                <a:spLocks noChangeShapeType="1"/>
              </p:cNvSpPr>
              <p:nvPr/>
            </p:nvSpPr>
            <p:spPr bwMode="auto">
              <a:xfrm>
                <a:off x="2928" y="2880"/>
                <a:ext cx="432"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032208" name="Text Box 16"/>
              <p:cNvSpPr txBox="1">
                <a:spLocks noChangeArrowheads="1"/>
              </p:cNvSpPr>
              <p:nvPr/>
            </p:nvSpPr>
            <p:spPr bwMode="auto">
              <a:xfrm>
                <a:off x="2928" y="2862"/>
                <a:ext cx="403" cy="250"/>
              </a:xfrm>
              <a:prstGeom prst="rect">
                <a:avLst/>
              </a:prstGeom>
              <a:noFill/>
              <a:ln w="12700">
                <a:noFill/>
                <a:miter lim="800000"/>
                <a:headEnd type="none" w="sm" len="sm"/>
                <a:tailEnd type="none" w="sm" len="sm"/>
              </a:ln>
              <a:effectLst/>
            </p:spPr>
            <p:txBody>
              <a:bodyPr wrap="none">
                <a:spAutoFit/>
              </a:bodyPr>
              <a:lstStyle/>
              <a:p>
                <a:r>
                  <a:rPr lang="en-US" altLang="en-US" sz="2000"/>
                  <a:t>2 </a:t>
                </a:r>
                <a:r>
                  <a:rPr lang="en-US" altLang="en-US" sz="2000">
                    <a:latin typeface="Symbol" pitchFamily="18" charset="2"/>
                  </a:rPr>
                  <a:t>s</a:t>
                </a:r>
                <a:r>
                  <a:rPr lang="en-US" altLang="en-US" sz="2000" baseline="20000"/>
                  <a:t>2</a:t>
                </a:r>
              </a:p>
            </p:txBody>
          </p:sp>
        </p:grpSp>
        <p:grpSp>
          <p:nvGrpSpPr>
            <p:cNvPr id="1032212" name="Group 20"/>
            <p:cNvGrpSpPr>
              <a:grpSpLocks/>
            </p:cNvGrpSpPr>
            <p:nvPr/>
          </p:nvGrpSpPr>
          <p:grpSpPr bwMode="auto">
            <a:xfrm>
              <a:off x="1344" y="2630"/>
              <a:ext cx="489" cy="462"/>
              <a:chOff x="1152" y="2688"/>
              <a:chExt cx="489" cy="462"/>
            </a:xfrm>
          </p:grpSpPr>
          <p:sp>
            <p:nvSpPr>
              <p:cNvPr id="1032209" name="Rectangle 17"/>
              <p:cNvSpPr>
                <a:spLocks noChangeArrowheads="1"/>
              </p:cNvSpPr>
              <p:nvPr/>
            </p:nvSpPr>
            <p:spPr bwMode="auto">
              <a:xfrm>
                <a:off x="1152" y="2688"/>
                <a:ext cx="489" cy="250"/>
              </a:xfrm>
              <a:prstGeom prst="rect">
                <a:avLst/>
              </a:prstGeom>
              <a:noFill/>
              <a:ln w="12700">
                <a:noFill/>
                <a:miter lim="800000"/>
                <a:headEnd type="none" w="sm" len="sm"/>
                <a:tailEnd type="none" w="sm" len="sm"/>
              </a:ln>
              <a:effectLst/>
            </p:spPr>
            <p:txBody>
              <a:bodyPr wrap="none">
                <a:spAutoFit/>
              </a:bodyPr>
              <a:lstStyle/>
              <a:p>
                <a:r>
                  <a:rPr lang="en-US" altLang="en-US" sz="2000"/>
                  <a:t>W(i,j)</a:t>
                </a:r>
              </a:p>
            </p:txBody>
          </p:sp>
          <p:sp>
            <p:nvSpPr>
              <p:cNvPr id="1032210" name="Line 18"/>
              <p:cNvSpPr>
                <a:spLocks noChangeShapeType="1"/>
              </p:cNvSpPr>
              <p:nvPr/>
            </p:nvSpPr>
            <p:spPr bwMode="auto">
              <a:xfrm>
                <a:off x="1200" y="2928"/>
                <a:ext cx="384"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032211" name="Text Box 19"/>
              <p:cNvSpPr txBox="1">
                <a:spLocks noChangeArrowheads="1"/>
              </p:cNvSpPr>
              <p:nvPr/>
            </p:nvSpPr>
            <p:spPr bwMode="auto">
              <a:xfrm>
                <a:off x="1296" y="2900"/>
                <a:ext cx="196" cy="250"/>
              </a:xfrm>
              <a:prstGeom prst="rect">
                <a:avLst/>
              </a:prstGeom>
              <a:noFill/>
              <a:ln w="12700">
                <a:noFill/>
                <a:miter lim="800000"/>
                <a:headEnd type="none" w="sm" len="sm"/>
                <a:tailEnd type="none" w="sm" len="sm"/>
              </a:ln>
              <a:effectLst/>
            </p:spPr>
            <p:txBody>
              <a:bodyPr wrap="none">
                <a:spAutoFit/>
              </a:bodyPr>
              <a:lstStyle/>
              <a:p>
                <a:r>
                  <a:rPr lang="en-US" altLang="en-US" sz="2000"/>
                  <a:t>k</a:t>
                </a:r>
              </a:p>
            </p:txBody>
          </p:sp>
        </p:gr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218" name="Rectangle 2"/>
          <p:cNvSpPr>
            <a:spLocks noGrp="1" noChangeArrowheads="1"/>
          </p:cNvSpPr>
          <p:nvPr>
            <p:ph type="title"/>
          </p:nvPr>
        </p:nvSpPr>
        <p:spPr>
          <a:xfrm>
            <a:off x="7391400" y="285750"/>
            <a:ext cx="1685925" cy="609600"/>
          </a:xfrm>
        </p:spPr>
        <p:txBody>
          <a:bodyPr/>
          <a:lstStyle/>
          <a:p>
            <a:r>
              <a:rPr lang="en-US" altLang="en-US"/>
              <a:t>Example</a:t>
            </a:r>
          </a:p>
        </p:txBody>
      </p:sp>
      <p:sp>
        <p:nvSpPr>
          <p:cNvPr id="1033219" name="Rectangle 3"/>
          <p:cNvSpPr>
            <a:spLocks noGrp="1" noChangeArrowheads="1"/>
          </p:cNvSpPr>
          <p:nvPr>
            <p:ph type="body" idx="1"/>
          </p:nvPr>
        </p:nvSpPr>
        <p:spPr>
          <a:xfrm>
            <a:off x="457200" y="1447800"/>
            <a:ext cx="7848600" cy="2362200"/>
          </a:xfrm>
        </p:spPr>
        <p:txBody>
          <a:bodyPr/>
          <a:lstStyle/>
          <a:p>
            <a:r>
              <a:rPr lang="en-US" altLang="en-US"/>
              <a:t>Choose </a:t>
            </a:r>
            <a:r>
              <a:rPr lang="en-US" altLang="en-US">
                <a:latin typeface="Symbol" pitchFamily="18" charset="2"/>
              </a:rPr>
              <a:t>s</a:t>
            </a:r>
            <a:r>
              <a:rPr lang="en-US" altLang="en-US"/>
              <a:t>   = 2. and n = 7, then:</a:t>
            </a:r>
          </a:p>
        </p:txBody>
      </p:sp>
      <p:sp>
        <p:nvSpPr>
          <p:cNvPr id="1033220" name="Text Box 4"/>
          <p:cNvSpPr txBox="1">
            <a:spLocks noChangeArrowheads="1"/>
          </p:cNvSpPr>
          <p:nvPr/>
        </p:nvSpPr>
        <p:spPr bwMode="auto">
          <a:xfrm>
            <a:off x="2133600" y="1447800"/>
            <a:ext cx="282575" cy="304800"/>
          </a:xfrm>
          <a:prstGeom prst="rect">
            <a:avLst/>
          </a:prstGeom>
          <a:noFill/>
          <a:ln w="12700">
            <a:noFill/>
            <a:miter lim="800000"/>
            <a:headEnd type="none" w="sm" len="sm"/>
            <a:tailEnd type="none" w="sm" len="sm"/>
          </a:ln>
          <a:effectLst/>
        </p:spPr>
        <p:txBody>
          <a:bodyPr wrap="none">
            <a:spAutoFit/>
          </a:bodyPr>
          <a:lstStyle/>
          <a:p>
            <a:r>
              <a:rPr lang="en-US" altLang="en-US"/>
              <a:t>2</a:t>
            </a:r>
          </a:p>
        </p:txBody>
      </p:sp>
      <p:grpSp>
        <p:nvGrpSpPr>
          <p:cNvPr id="1033242" name="Group 26"/>
          <p:cNvGrpSpPr>
            <a:grpSpLocks/>
          </p:cNvGrpSpPr>
          <p:nvPr/>
        </p:nvGrpSpPr>
        <p:grpSpPr bwMode="auto">
          <a:xfrm>
            <a:off x="1447800" y="1905000"/>
            <a:ext cx="4953000" cy="3352800"/>
            <a:chOff x="1152" y="1392"/>
            <a:chExt cx="3120" cy="2112"/>
          </a:xfrm>
        </p:grpSpPr>
        <p:grpSp>
          <p:nvGrpSpPr>
            <p:cNvPr id="1033239" name="Group 23"/>
            <p:cNvGrpSpPr>
              <a:grpSpLocks/>
            </p:cNvGrpSpPr>
            <p:nvPr/>
          </p:nvGrpSpPr>
          <p:grpSpPr bwMode="auto">
            <a:xfrm>
              <a:off x="1152" y="1392"/>
              <a:ext cx="3120" cy="2112"/>
              <a:chOff x="1152" y="1392"/>
              <a:chExt cx="3120" cy="2112"/>
            </a:xfrm>
          </p:grpSpPr>
          <p:sp>
            <p:nvSpPr>
              <p:cNvPr id="1033222" name="Rectangle 6"/>
              <p:cNvSpPr>
                <a:spLocks noChangeArrowheads="1"/>
              </p:cNvSpPr>
              <p:nvPr/>
            </p:nvSpPr>
            <p:spPr bwMode="auto">
              <a:xfrm>
                <a:off x="1152" y="1440"/>
                <a:ext cx="3120" cy="2064"/>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pic>
            <p:nvPicPr>
              <p:cNvPr id="1033221" name="Picture 5"/>
              <p:cNvPicPr>
                <a:picLocks noChangeAspect="1" noChangeArrowheads="1"/>
              </p:cNvPicPr>
              <p:nvPr/>
            </p:nvPicPr>
            <p:blipFill>
              <a:blip r:embed="rId2" cstate="print"/>
              <a:srcRect/>
              <a:stretch>
                <a:fillRect/>
              </a:stretch>
            </p:blipFill>
            <p:spPr bwMode="auto">
              <a:xfrm>
                <a:off x="1488" y="1811"/>
                <a:ext cx="2784" cy="1657"/>
              </a:xfrm>
              <a:prstGeom prst="rect">
                <a:avLst/>
              </a:prstGeom>
              <a:solidFill>
                <a:schemeClr val="folHlink"/>
              </a:solidFill>
              <a:ln w="12700">
                <a:noFill/>
                <a:miter lim="800000"/>
                <a:headEnd type="none" w="sm" len="sm"/>
                <a:tailEnd type="none" w="sm" len="sm"/>
              </a:ln>
              <a:effectLst/>
            </p:spPr>
          </p:pic>
          <p:sp>
            <p:nvSpPr>
              <p:cNvPr id="1033223" name="Text Box 7"/>
              <p:cNvSpPr txBox="1">
                <a:spLocks noChangeArrowheads="1"/>
              </p:cNvSpPr>
              <p:nvPr/>
            </p:nvSpPr>
            <p:spPr bwMode="auto">
              <a:xfrm>
                <a:off x="1296" y="1872"/>
                <a:ext cx="215"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-3</a:t>
                </a:r>
              </a:p>
            </p:txBody>
          </p:sp>
          <p:sp>
            <p:nvSpPr>
              <p:cNvPr id="1033224" name="Text Box 8"/>
              <p:cNvSpPr txBox="1">
                <a:spLocks noChangeArrowheads="1"/>
              </p:cNvSpPr>
              <p:nvPr/>
            </p:nvSpPr>
            <p:spPr bwMode="auto">
              <a:xfrm>
                <a:off x="1296" y="2089"/>
                <a:ext cx="215"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-2</a:t>
                </a:r>
              </a:p>
            </p:txBody>
          </p:sp>
          <p:sp>
            <p:nvSpPr>
              <p:cNvPr id="1033225" name="Text Box 9"/>
              <p:cNvSpPr txBox="1">
                <a:spLocks noChangeArrowheads="1"/>
              </p:cNvSpPr>
              <p:nvPr/>
            </p:nvSpPr>
            <p:spPr bwMode="auto">
              <a:xfrm>
                <a:off x="1296" y="2291"/>
                <a:ext cx="215"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-1</a:t>
                </a:r>
              </a:p>
            </p:txBody>
          </p:sp>
          <p:sp>
            <p:nvSpPr>
              <p:cNvPr id="1033226" name="Text Box 10"/>
              <p:cNvSpPr txBox="1">
                <a:spLocks noChangeArrowheads="1"/>
              </p:cNvSpPr>
              <p:nvPr/>
            </p:nvSpPr>
            <p:spPr bwMode="auto">
              <a:xfrm>
                <a:off x="1333" y="2511"/>
                <a:ext cx="17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0</a:t>
                </a:r>
              </a:p>
            </p:txBody>
          </p:sp>
          <p:sp>
            <p:nvSpPr>
              <p:cNvPr id="1033227" name="Text Box 11"/>
              <p:cNvSpPr txBox="1">
                <a:spLocks noChangeArrowheads="1"/>
              </p:cNvSpPr>
              <p:nvPr/>
            </p:nvSpPr>
            <p:spPr bwMode="auto">
              <a:xfrm>
                <a:off x="1333" y="2731"/>
                <a:ext cx="17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1</a:t>
                </a:r>
              </a:p>
            </p:txBody>
          </p:sp>
          <p:sp>
            <p:nvSpPr>
              <p:cNvPr id="1033228" name="Text Box 12"/>
              <p:cNvSpPr txBox="1">
                <a:spLocks noChangeArrowheads="1"/>
              </p:cNvSpPr>
              <p:nvPr/>
            </p:nvSpPr>
            <p:spPr bwMode="auto">
              <a:xfrm>
                <a:off x="1333" y="2968"/>
                <a:ext cx="17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2</a:t>
                </a:r>
              </a:p>
            </p:txBody>
          </p:sp>
          <p:sp>
            <p:nvSpPr>
              <p:cNvPr id="1033229" name="Text Box 13"/>
              <p:cNvSpPr txBox="1">
                <a:spLocks noChangeArrowheads="1"/>
              </p:cNvSpPr>
              <p:nvPr/>
            </p:nvSpPr>
            <p:spPr bwMode="auto">
              <a:xfrm>
                <a:off x="1333" y="3193"/>
                <a:ext cx="17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3</a:t>
                </a:r>
              </a:p>
            </p:txBody>
          </p:sp>
          <p:sp>
            <p:nvSpPr>
              <p:cNvPr id="1033230" name="Text Box 14"/>
              <p:cNvSpPr txBox="1">
                <a:spLocks noChangeArrowheads="1"/>
              </p:cNvSpPr>
              <p:nvPr/>
            </p:nvSpPr>
            <p:spPr bwMode="auto">
              <a:xfrm>
                <a:off x="1584" y="1680"/>
                <a:ext cx="215"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-3</a:t>
                </a:r>
              </a:p>
            </p:txBody>
          </p:sp>
          <p:sp>
            <p:nvSpPr>
              <p:cNvPr id="1033231" name="Text Box 15"/>
              <p:cNvSpPr txBox="1">
                <a:spLocks noChangeArrowheads="1"/>
              </p:cNvSpPr>
              <p:nvPr/>
            </p:nvSpPr>
            <p:spPr bwMode="auto">
              <a:xfrm>
                <a:off x="1968" y="1680"/>
                <a:ext cx="215"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-2</a:t>
                </a:r>
              </a:p>
            </p:txBody>
          </p:sp>
          <p:sp>
            <p:nvSpPr>
              <p:cNvPr id="1033232" name="Text Box 16"/>
              <p:cNvSpPr txBox="1">
                <a:spLocks noChangeArrowheads="1"/>
              </p:cNvSpPr>
              <p:nvPr/>
            </p:nvSpPr>
            <p:spPr bwMode="auto">
              <a:xfrm>
                <a:off x="2400" y="1680"/>
                <a:ext cx="215"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-1</a:t>
                </a:r>
              </a:p>
            </p:txBody>
          </p:sp>
          <p:sp>
            <p:nvSpPr>
              <p:cNvPr id="1033233" name="Text Box 17"/>
              <p:cNvSpPr txBox="1">
                <a:spLocks noChangeArrowheads="1"/>
              </p:cNvSpPr>
              <p:nvPr/>
            </p:nvSpPr>
            <p:spPr bwMode="auto">
              <a:xfrm>
                <a:off x="2784" y="1680"/>
                <a:ext cx="17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0</a:t>
                </a:r>
              </a:p>
            </p:txBody>
          </p:sp>
          <p:sp>
            <p:nvSpPr>
              <p:cNvPr id="1033234" name="Text Box 18"/>
              <p:cNvSpPr txBox="1">
                <a:spLocks noChangeArrowheads="1"/>
              </p:cNvSpPr>
              <p:nvPr/>
            </p:nvSpPr>
            <p:spPr bwMode="auto">
              <a:xfrm>
                <a:off x="3216" y="1680"/>
                <a:ext cx="17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1</a:t>
                </a:r>
              </a:p>
            </p:txBody>
          </p:sp>
          <p:sp>
            <p:nvSpPr>
              <p:cNvPr id="1033235" name="Text Box 19"/>
              <p:cNvSpPr txBox="1">
                <a:spLocks noChangeArrowheads="1"/>
              </p:cNvSpPr>
              <p:nvPr/>
            </p:nvSpPr>
            <p:spPr bwMode="auto">
              <a:xfrm>
                <a:off x="3552" y="1680"/>
                <a:ext cx="17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2</a:t>
                </a:r>
              </a:p>
            </p:txBody>
          </p:sp>
          <p:sp>
            <p:nvSpPr>
              <p:cNvPr id="1033236" name="Text Box 20"/>
              <p:cNvSpPr txBox="1">
                <a:spLocks noChangeArrowheads="1"/>
              </p:cNvSpPr>
              <p:nvPr/>
            </p:nvSpPr>
            <p:spPr bwMode="auto">
              <a:xfrm>
                <a:off x="3936" y="1680"/>
                <a:ext cx="17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3</a:t>
                </a:r>
              </a:p>
            </p:txBody>
          </p:sp>
          <p:sp>
            <p:nvSpPr>
              <p:cNvPr id="1033237" name="Text Box 21"/>
              <p:cNvSpPr txBox="1">
                <a:spLocks noChangeArrowheads="1"/>
              </p:cNvSpPr>
              <p:nvPr/>
            </p:nvSpPr>
            <p:spPr bwMode="auto">
              <a:xfrm>
                <a:off x="1158" y="2382"/>
                <a:ext cx="159"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i</a:t>
                </a:r>
              </a:p>
            </p:txBody>
          </p:sp>
          <p:sp>
            <p:nvSpPr>
              <p:cNvPr id="1033238" name="Text Box 22"/>
              <p:cNvSpPr txBox="1">
                <a:spLocks noChangeArrowheads="1"/>
              </p:cNvSpPr>
              <p:nvPr/>
            </p:nvSpPr>
            <p:spPr bwMode="auto">
              <a:xfrm>
                <a:off x="2640" y="1392"/>
                <a:ext cx="159"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j</a:t>
                </a:r>
              </a:p>
            </p:txBody>
          </p:sp>
        </p:grpSp>
        <p:sp>
          <p:nvSpPr>
            <p:cNvPr id="1033240" name="Rectangle 24"/>
            <p:cNvSpPr>
              <a:spLocks noChangeArrowheads="1"/>
            </p:cNvSpPr>
            <p:nvPr/>
          </p:nvSpPr>
          <p:spPr bwMode="auto">
            <a:xfrm>
              <a:off x="3504" y="2736"/>
              <a:ext cx="288" cy="192"/>
            </a:xfrm>
            <a:prstGeom prst="rect">
              <a:avLst/>
            </a:prstGeom>
            <a:noFill/>
            <a:ln w="28575">
              <a:solidFill>
                <a:srgbClr val="D82204"/>
              </a:solidFill>
              <a:miter lim="800000"/>
              <a:headEnd type="none" w="sm" len="sm"/>
              <a:tailEnd type="none" w="sm" len="sm"/>
            </a:ln>
            <a:effectLst/>
          </p:spPr>
          <p:txBody>
            <a:bodyPr wrap="none" anchor="ctr"/>
            <a:lstStyle/>
            <a:p>
              <a:endParaRPr lang="en-US"/>
            </a:p>
          </p:txBody>
        </p:sp>
        <p:sp>
          <p:nvSpPr>
            <p:cNvPr id="1033241" name="Rectangle 25"/>
            <p:cNvSpPr>
              <a:spLocks noChangeArrowheads="1"/>
            </p:cNvSpPr>
            <p:nvPr/>
          </p:nvSpPr>
          <p:spPr bwMode="auto">
            <a:xfrm>
              <a:off x="3861" y="3190"/>
              <a:ext cx="288" cy="192"/>
            </a:xfrm>
            <a:prstGeom prst="rect">
              <a:avLst/>
            </a:prstGeom>
            <a:noFill/>
            <a:ln w="28575">
              <a:solidFill>
                <a:srgbClr val="D82204"/>
              </a:solidFill>
              <a:miter lim="800000"/>
              <a:headEnd type="none" w="sm" len="sm"/>
              <a:tailEnd type="none" w="sm" len="sm"/>
            </a:ln>
            <a:effectLst/>
          </p:spPr>
          <p:txBody>
            <a:bodyPr wrap="none" anchor="ctr"/>
            <a:lstStyle/>
            <a:p>
              <a:endParaRPr lang="en-US"/>
            </a:p>
          </p:txBody>
        </p:sp>
      </p:grpSp>
      <p:pic>
        <p:nvPicPr>
          <p:cNvPr id="1033244" name="Picture 28"/>
          <p:cNvPicPr>
            <a:picLocks noChangeAspect="1" noChangeArrowheads="1"/>
          </p:cNvPicPr>
          <p:nvPr/>
        </p:nvPicPr>
        <p:blipFill>
          <a:blip r:embed="rId3" cstate="print"/>
          <a:srcRect/>
          <a:stretch>
            <a:fillRect/>
          </a:stretch>
        </p:blipFill>
        <p:spPr bwMode="auto">
          <a:xfrm>
            <a:off x="914400" y="5562600"/>
            <a:ext cx="2998788" cy="673100"/>
          </a:xfrm>
          <a:prstGeom prst="rect">
            <a:avLst/>
          </a:prstGeom>
          <a:solidFill>
            <a:srgbClr val="DDDDDD"/>
          </a:solidFill>
          <a:ln w="12700">
            <a:solidFill>
              <a:srgbClr val="D82204"/>
            </a:solidFill>
            <a:miter lim="800000"/>
            <a:headEnd type="none" w="sm" len="sm"/>
            <a:tailEnd type="none" w="sm" len="sm"/>
          </a:ln>
          <a:effectLst/>
        </p:spPr>
      </p:pic>
      <p:sp>
        <p:nvSpPr>
          <p:cNvPr id="1033245" name="Line 29"/>
          <p:cNvSpPr>
            <a:spLocks noChangeShapeType="1"/>
          </p:cNvSpPr>
          <p:nvPr/>
        </p:nvSpPr>
        <p:spPr bwMode="auto">
          <a:xfrm flipH="1">
            <a:off x="3657600" y="4343400"/>
            <a:ext cx="1524000" cy="1219200"/>
          </a:xfrm>
          <a:prstGeom prst="line">
            <a:avLst/>
          </a:prstGeom>
          <a:noFill/>
          <a:ln w="12700">
            <a:solidFill>
              <a:srgbClr val="D82204"/>
            </a:solidFill>
            <a:round/>
            <a:headEnd type="none" w="sm" len="sm"/>
            <a:tailEnd type="triangle" w="sm" len="sm"/>
          </a:ln>
          <a:effectLst/>
        </p:spPr>
        <p:txBody>
          <a:bodyPr wrap="none" anchor="ctr"/>
          <a:lstStyle/>
          <a:p>
            <a:endParaRPr lang="en-US"/>
          </a:p>
        </p:txBody>
      </p:sp>
      <p:pic>
        <p:nvPicPr>
          <p:cNvPr id="1033246" name="Picture 30"/>
          <p:cNvPicPr>
            <a:picLocks noChangeAspect="1" noChangeArrowheads="1"/>
          </p:cNvPicPr>
          <p:nvPr/>
        </p:nvPicPr>
        <p:blipFill>
          <a:blip r:embed="rId4" cstate="print"/>
          <a:srcRect/>
          <a:stretch>
            <a:fillRect/>
          </a:stretch>
        </p:blipFill>
        <p:spPr bwMode="auto">
          <a:xfrm>
            <a:off x="6477000" y="5562600"/>
            <a:ext cx="2209800" cy="990600"/>
          </a:xfrm>
          <a:prstGeom prst="rect">
            <a:avLst/>
          </a:prstGeom>
          <a:solidFill>
            <a:srgbClr val="DDDDDD"/>
          </a:solidFill>
          <a:ln w="12700">
            <a:noFill/>
            <a:miter lim="800000"/>
            <a:headEnd type="none" w="sm" len="sm"/>
            <a:tailEnd type="none" w="sm" len="sm"/>
          </a:ln>
          <a:effectLst/>
        </p:spPr>
      </p:pic>
      <p:sp>
        <p:nvSpPr>
          <p:cNvPr id="1033247" name="Line 31"/>
          <p:cNvSpPr>
            <a:spLocks noChangeShapeType="1"/>
          </p:cNvSpPr>
          <p:nvPr/>
        </p:nvSpPr>
        <p:spPr bwMode="auto">
          <a:xfrm>
            <a:off x="6215063" y="5072063"/>
            <a:ext cx="406400" cy="474662"/>
          </a:xfrm>
          <a:prstGeom prst="line">
            <a:avLst/>
          </a:prstGeom>
          <a:noFill/>
          <a:ln w="12700">
            <a:solidFill>
              <a:srgbClr val="D82204"/>
            </a:solidFill>
            <a:round/>
            <a:headEnd type="none" w="sm" len="sm"/>
            <a:tailEnd type="triangle" w="sm" len="sm"/>
          </a:ln>
          <a:effectLst/>
        </p:spPr>
        <p:txBody>
          <a:bodyPr wrap="none" anchor="ctr"/>
          <a:lstStyle/>
          <a:p>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a:xfrm>
            <a:off x="7381875" y="285750"/>
            <a:ext cx="1685925" cy="609600"/>
          </a:xfrm>
        </p:spPr>
        <p:txBody>
          <a:bodyPr/>
          <a:lstStyle/>
          <a:p>
            <a:r>
              <a:rPr lang="en-US" altLang="en-US"/>
              <a:t>Example</a:t>
            </a:r>
          </a:p>
        </p:txBody>
      </p:sp>
      <p:pic>
        <p:nvPicPr>
          <p:cNvPr id="1034244" name="Picture 4"/>
          <p:cNvPicPr>
            <a:picLocks noChangeAspect="1" noChangeArrowheads="1"/>
          </p:cNvPicPr>
          <p:nvPr/>
        </p:nvPicPr>
        <p:blipFill>
          <a:blip r:embed="rId3" cstate="print"/>
          <a:srcRect/>
          <a:stretch>
            <a:fillRect/>
          </a:stretch>
        </p:blipFill>
        <p:spPr bwMode="auto">
          <a:xfrm>
            <a:off x="990600" y="1524000"/>
            <a:ext cx="2389188" cy="2182813"/>
          </a:xfrm>
          <a:prstGeom prst="rect">
            <a:avLst/>
          </a:prstGeom>
          <a:solidFill>
            <a:schemeClr val="folHlink"/>
          </a:solidFill>
          <a:ln w="12700">
            <a:noFill/>
            <a:miter lim="800000"/>
            <a:headEnd type="none" w="sm" len="sm"/>
            <a:tailEnd type="none" w="sm" len="sm"/>
          </a:ln>
          <a:effectLst/>
        </p:spPr>
      </p:pic>
      <p:pic>
        <p:nvPicPr>
          <p:cNvPr id="1034245" name="Picture 5"/>
          <p:cNvPicPr>
            <a:picLocks noChangeAspect="1" noChangeArrowheads="1"/>
          </p:cNvPicPr>
          <p:nvPr/>
        </p:nvPicPr>
        <p:blipFill>
          <a:blip r:embed="rId4" cstate="print"/>
          <a:srcRect/>
          <a:stretch>
            <a:fillRect/>
          </a:stretch>
        </p:blipFill>
        <p:spPr bwMode="auto">
          <a:xfrm>
            <a:off x="914400" y="4495800"/>
            <a:ext cx="2514600" cy="638175"/>
          </a:xfrm>
          <a:prstGeom prst="rect">
            <a:avLst/>
          </a:prstGeom>
          <a:solidFill>
            <a:schemeClr val="folHlink"/>
          </a:solidFill>
          <a:ln w="12700">
            <a:noFill/>
            <a:miter lim="800000"/>
            <a:headEnd type="none" w="sm" len="sm"/>
            <a:tailEnd type="none" w="sm" len="sm"/>
          </a:ln>
          <a:effectLst/>
        </p:spPr>
      </p:pic>
      <p:pic>
        <p:nvPicPr>
          <p:cNvPr id="1034246" name="Picture 6"/>
          <p:cNvPicPr>
            <a:picLocks noChangeAspect="1" noChangeArrowheads="1"/>
          </p:cNvPicPr>
          <p:nvPr/>
        </p:nvPicPr>
        <p:blipFill>
          <a:blip r:embed="rId5" cstate="print"/>
          <a:srcRect/>
          <a:stretch>
            <a:fillRect/>
          </a:stretch>
        </p:blipFill>
        <p:spPr bwMode="auto">
          <a:xfrm>
            <a:off x="4572000" y="3200400"/>
            <a:ext cx="4038600" cy="3275013"/>
          </a:xfrm>
          <a:prstGeom prst="rect">
            <a:avLst/>
          </a:prstGeom>
          <a:solidFill>
            <a:schemeClr val="folHlink"/>
          </a:solidFill>
          <a:ln w="12700">
            <a:noFill/>
            <a:miter lim="800000"/>
            <a:headEnd type="none" w="sm" len="sm"/>
            <a:tailEnd type="none" w="sm" len="sm"/>
          </a:ln>
          <a:effectLst/>
        </p:spPr>
      </p:pic>
      <p:sp>
        <p:nvSpPr>
          <p:cNvPr id="1034247" name="Text Box 7"/>
          <p:cNvSpPr txBox="1">
            <a:spLocks noChangeArrowheads="1"/>
          </p:cNvSpPr>
          <p:nvPr/>
        </p:nvSpPr>
        <p:spPr bwMode="auto">
          <a:xfrm>
            <a:off x="990600" y="3721100"/>
            <a:ext cx="2371725" cy="396875"/>
          </a:xfrm>
          <a:prstGeom prst="rect">
            <a:avLst/>
          </a:prstGeom>
          <a:noFill/>
          <a:ln w="12700">
            <a:noFill/>
            <a:miter lim="800000"/>
            <a:headEnd type="none" w="sm" len="sm"/>
            <a:tailEnd type="none" w="sm" len="sm"/>
          </a:ln>
          <a:effectLst/>
        </p:spPr>
        <p:txBody>
          <a:bodyPr wrap="none">
            <a:spAutoFit/>
          </a:bodyPr>
          <a:lstStyle/>
          <a:p>
            <a:r>
              <a:rPr lang="en-US" altLang="en-US" sz="2000"/>
              <a:t>7x7 Gaussian Filter</a:t>
            </a:r>
          </a:p>
        </p:txBody>
      </p:sp>
      <p:sp>
        <p:nvSpPr>
          <p:cNvPr id="1034248" name="Text Box 8"/>
          <p:cNvSpPr txBox="1">
            <a:spLocks noChangeArrowheads="1"/>
          </p:cNvSpPr>
          <p:nvPr/>
        </p:nvSpPr>
        <p:spPr bwMode="auto">
          <a:xfrm>
            <a:off x="4953000" y="2590800"/>
            <a:ext cx="3098800" cy="457200"/>
          </a:xfrm>
          <a:prstGeom prst="rect">
            <a:avLst/>
          </a:prstGeom>
          <a:noFill/>
          <a:ln w="12700">
            <a:noFill/>
            <a:miter lim="800000"/>
            <a:headEnd type="none" w="sm" len="sm"/>
            <a:tailEnd type="none" w="sm" len="sm"/>
          </a:ln>
          <a:effectLst/>
        </p:spPr>
        <p:txBody>
          <a:bodyPr wrap="none">
            <a:spAutoFit/>
          </a:bodyPr>
          <a:lstStyle/>
          <a:p>
            <a:r>
              <a:rPr lang="en-US" altLang="en-US" sz="2400"/>
              <a:t>Plot of Weight Values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084E-173D-4C6D-8946-436802935DD2}"/>
              </a:ext>
            </a:extLst>
          </p:cNvPr>
          <p:cNvSpPr>
            <a:spLocks noGrp="1"/>
          </p:cNvSpPr>
          <p:nvPr>
            <p:ph type="title"/>
          </p:nvPr>
        </p:nvSpPr>
        <p:spPr/>
        <p:txBody>
          <a:bodyPr/>
          <a:lstStyle/>
          <a:p>
            <a:r>
              <a:rPr lang="en-US" dirty="0"/>
              <a:t>Detecting features: edge</a:t>
            </a:r>
          </a:p>
        </p:txBody>
      </p:sp>
      <p:sp>
        <p:nvSpPr>
          <p:cNvPr id="3" name="Content Placeholder 2">
            <a:extLst>
              <a:ext uri="{FF2B5EF4-FFF2-40B4-BE49-F238E27FC236}">
                <a16:creationId xmlns:a16="http://schemas.microsoft.com/office/drawing/2014/main" id="{05A81722-85B1-4841-BD17-2D691579EA01}"/>
              </a:ext>
            </a:extLst>
          </p:cNvPr>
          <p:cNvSpPr>
            <a:spLocks noGrp="1"/>
          </p:cNvSpPr>
          <p:nvPr>
            <p:ph idx="1"/>
          </p:nvPr>
        </p:nvSpPr>
        <p:spPr>
          <a:xfrm>
            <a:off x="304800" y="1657396"/>
            <a:ext cx="8610600" cy="4041548"/>
          </a:xfrm>
        </p:spPr>
        <p:txBody>
          <a:bodyPr/>
          <a:lstStyle/>
          <a:p>
            <a:r>
              <a:rPr lang="en-US" dirty="0"/>
              <a:t>We can use specific filters to identify features in an image </a:t>
            </a:r>
          </a:p>
          <a:p>
            <a:r>
              <a:rPr lang="en-US" dirty="0"/>
              <a:t>Consider: edges, corners, blobs, patterns (e.g., polka-dots, stripes) </a:t>
            </a:r>
          </a:p>
        </p:txBody>
      </p:sp>
      <p:sp>
        <p:nvSpPr>
          <p:cNvPr id="4" name="Slide Number Placeholder 3">
            <a:extLst>
              <a:ext uri="{FF2B5EF4-FFF2-40B4-BE49-F238E27FC236}">
                <a16:creationId xmlns:a16="http://schemas.microsoft.com/office/drawing/2014/main" id="{769071C7-C181-4FA3-B3AD-8DA4451AE6E0}"/>
              </a:ext>
            </a:extLst>
          </p:cNvPr>
          <p:cNvSpPr>
            <a:spLocks noGrp="1"/>
          </p:cNvSpPr>
          <p:nvPr>
            <p:ph type="sldNum" sz="quarter" idx="10"/>
          </p:nvPr>
        </p:nvSpPr>
        <p:spPr bwMode="auto">
          <a:xfrm>
            <a:off x="304952" y="6324514"/>
            <a:ext cx="304800" cy="381000"/>
          </a:xfrm>
          <a:prstGeom prst="rect">
            <a:avLst/>
          </a:prstGeom>
          <a:noFill/>
          <a:ln w="9525">
            <a:noFill/>
            <a:miter lim="800000"/>
            <a:headEnd/>
            <a:tailEnd/>
          </a:ln>
        </p:spPr>
        <p:txBody>
          <a:bodyPr vert="horz" wrap="none" lIns="0" tIns="0" rIns="0" bIns="0" numCol="1" anchor="ctr" anchorCtr="1" compatLnSpc="1">
            <a:prstTxWarp prst="textNoShape">
              <a:avLst/>
            </a:prstTxWarp>
            <a:normAutofit/>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fld id="{C5BA8352-AAC4-1C46-A5C8-C7A9427DEBB3}" type="slidenum">
              <a:rPr lang="en-US" altLang="en-US" smtClean="0"/>
              <a:pPr/>
              <a:t>8</a:t>
            </a:fld>
            <a:endParaRPr lang="en-US" altLang="en-US"/>
          </a:p>
        </p:txBody>
      </p:sp>
      <p:sp>
        <p:nvSpPr>
          <p:cNvPr id="6" name="Content Placeholder 2">
            <a:extLst>
              <a:ext uri="{FF2B5EF4-FFF2-40B4-BE49-F238E27FC236}">
                <a16:creationId xmlns:a16="http://schemas.microsoft.com/office/drawing/2014/main" id="{ED0FA80A-15E1-2050-580C-15F000433D7A}"/>
              </a:ext>
            </a:extLst>
          </p:cNvPr>
          <p:cNvSpPr txBox="1">
            <a:spLocks/>
          </p:cNvSpPr>
          <p:nvPr/>
        </p:nvSpPr>
        <p:spPr bwMode="auto">
          <a:xfrm>
            <a:off x="4610100" y="4786279"/>
            <a:ext cx="2971722" cy="35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457200" indent="-457200" algn="l" rtl="0" eaLnBrk="0" fontAlgn="base" hangingPunct="0">
              <a:spcBef>
                <a:spcPct val="50000"/>
              </a:spcBef>
              <a:spcAft>
                <a:spcPct val="0"/>
              </a:spcAft>
              <a:buFont typeface="Wingdings" pitchFamily="2" charset="2"/>
              <a:buChar char="v"/>
              <a:defRPr sz="2800">
                <a:solidFill>
                  <a:schemeClr val="tx1"/>
                </a:solidFill>
                <a:latin typeface="+mn-lt"/>
                <a:ea typeface="MS PGothic" panose="020B0600070205080204" pitchFamily="34" charset="-128"/>
                <a:cs typeface="+mn-cs"/>
              </a:defRPr>
            </a:lvl1pPr>
            <a:lvl2pPr marL="563563" indent="-223838" algn="l" rtl="0" eaLnBrk="0" fontAlgn="base" hangingPunct="0">
              <a:spcBef>
                <a:spcPct val="10000"/>
              </a:spcBef>
              <a:spcAft>
                <a:spcPct val="0"/>
              </a:spcAft>
              <a:buChar char="•"/>
              <a:defRPr sz="2400">
                <a:solidFill>
                  <a:schemeClr val="tx1"/>
                </a:solidFill>
                <a:latin typeface="+mn-lt"/>
                <a:ea typeface="MS PGothic" panose="020B0600070205080204" pitchFamily="34" charset="-128"/>
              </a:defRPr>
            </a:lvl2pPr>
            <a:lvl3pPr marL="911225" indent="-233363" algn="l" rtl="0" eaLnBrk="0" fontAlgn="base" hangingPunct="0">
              <a:spcBef>
                <a:spcPct val="10000"/>
              </a:spcBef>
              <a:spcAft>
                <a:spcPct val="0"/>
              </a:spcAft>
              <a:buChar char="•"/>
              <a:defRPr sz="2000">
                <a:solidFill>
                  <a:schemeClr val="tx1"/>
                </a:solidFill>
                <a:latin typeface="+mn-lt"/>
                <a:ea typeface="MS PGothic" panose="020B0600070205080204" pitchFamily="34" charset="-128"/>
              </a:defRPr>
            </a:lvl3pPr>
            <a:lvl4pPr marL="1258888" indent="-233363" algn="l" rtl="0" eaLnBrk="0" fontAlgn="base" hangingPunct="0">
              <a:spcBef>
                <a:spcPct val="10000"/>
              </a:spcBef>
              <a:spcAft>
                <a:spcPct val="0"/>
              </a:spcAft>
              <a:buChar char="•"/>
              <a:defRPr sz="1800">
                <a:solidFill>
                  <a:schemeClr val="tx1"/>
                </a:solidFill>
                <a:latin typeface="+mn-lt"/>
                <a:ea typeface="MS PGothic" panose="020B0600070205080204" pitchFamily="34" charset="-128"/>
              </a:defRPr>
            </a:lvl4pPr>
            <a:lvl5pPr marL="1597025" indent="-223838" algn="l" rtl="0" eaLnBrk="0" fontAlgn="base" hangingPunct="0">
              <a:spcBef>
                <a:spcPct val="10000"/>
              </a:spcBef>
              <a:spcAft>
                <a:spcPct val="0"/>
              </a:spcAft>
              <a:buChar char="•"/>
              <a:defRPr sz="1600">
                <a:solidFill>
                  <a:schemeClr val="tx1"/>
                </a:solidFill>
                <a:latin typeface="+mn-lt"/>
                <a:ea typeface="MS PGothic" panose="020B0600070205080204" pitchFamily="34" charset="-128"/>
              </a:defRPr>
            </a:lvl5pPr>
            <a:lvl6pPr marL="2054225" indent="-223838" algn="l" rtl="0" eaLnBrk="0" fontAlgn="base" hangingPunct="0">
              <a:spcBef>
                <a:spcPct val="10000"/>
              </a:spcBef>
              <a:spcAft>
                <a:spcPct val="0"/>
              </a:spcAft>
              <a:buChar char="•"/>
              <a:defRPr sz="2000">
                <a:solidFill>
                  <a:schemeClr val="accent2"/>
                </a:solidFill>
                <a:latin typeface="+mn-lt"/>
                <a:ea typeface="+mn-ea"/>
              </a:defRPr>
            </a:lvl6pPr>
            <a:lvl7pPr marL="2511425" indent="-223838" algn="l" rtl="0" eaLnBrk="0" fontAlgn="base" hangingPunct="0">
              <a:spcBef>
                <a:spcPct val="10000"/>
              </a:spcBef>
              <a:spcAft>
                <a:spcPct val="0"/>
              </a:spcAft>
              <a:buChar char="•"/>
              <a:defRPr sz="2000">
                <a:solidFill>
                  <a:schemeClr val="accent2"/>
                </a:solidFill>
                <a:latin typeface="+mn-lt"/>
                <a:ea typeface="+mn-ea"/>
              </a:defRPr>
            </a:lvl7pPr>
            <a:lvl8pPr marL="2968625" indent="-223838" algn="l" rtl="0" eaLnBrk="0" fontAlgn="base" hangingPunct="0">
              <a:spcBef>
                <a:spcPct val="10000"/>
              </a:spcBef>
              <a:spcAft>
                <a:spcPct val="0"/>
              </a:spcAft>
              <a:buChar char="•"/>
              <a:defRPr sz="2000">
                <a:solidFill>
                  <a:schemeClr val="accent2"/>
                </a:solidFill>
                <a:latin typeface="+mn-lt"/>
                <a:ea typeface="+mn-ea"/>
              </a:defRPr>
            </a:lvl8pPr>
            <a:lvl9pPr marL="3425825" indent="-223838" algn="l" rtl="0" eaLnBrk="0" fontAlgn="base" hangingPunct="0">
              <a:spcBef>
                <a:spcPct val="10000"/>
              </a:spcBef>
              <a:spcAft>
                <a:spcPct val="0"/>
              </a:spcAft>
              <a:buChar char="•"/>
              <a:defRPr sz="2000">
                <a:solidFill>
                  <a:schemeClr val="accent2"/>
                </a:solidFill>
                <a:latin typeface="+mn-lt"/>
                <a:ea typeface="+mn-ea"/>
              </a:defRPr>
            </a:lvl9pPr>
          </a:lstStyle>
          <a:p>
            <a:pPr marL="0" indent="0">
              <a:buNone/>
            </a:pPr>
            <a:endParaRPr lang="en-US" sz="1800" kern="0" dirty="0"/>
          </a:p>
        </p:txBody>
      </p:sp>
      <p:pic>
        <p:nvPicPr>
          <p:cNvPr id="9" name="Picture 8">
            <a:extLst>
              <a:ext uri="{FF2B5EF4-FFF2-40B4-BE49-F238E27FC236}">
                <a16:creationId xmlns:a16="http://schemas.microsoft.com/office/drawing/2014/main" id="{5BBE3C2B-6091-D196-75E3-995918842C53}"/>
              </a:ext>
            </a:extLst>
          </p:cNvPr>
          <p:cNvPicPr>
            <a:picLocks noChangeAspect="1"/>
          </p:cNvPicPr>
          <p:nvPr/>
        </p:nvPicPr>
        <p:blipFill>
          <a:blip r:embed="rId3"/>
          <a:stretch>
            <a:fillRect/>
          </a:stretch>
        </p:blipFill>
        <p:spPr>
          <a:xfrm>
            <a:off x="459840" y="2514624"/>
            <a:ext cx="2797745" cy="2789886"/>
          </a:xfrm>
          <a:prstGeom prst="rect">
            <a:avLst/>
          </a:prstGeom>
        </p:spPr>
      </p:pic>
      <p:pic>
        <p:nvPicPr>
          <p:cNvPr id="11" name="Picture 10">
            <a:extLst>
              <a:ext uri="{FF2B5EF4-FFF2-40B4-BE49-F238E27FC236}">
                <a16:creationId xmlns:a16="http://schemas.microsoft.com/office/drawing/2014/main" id="{9B3A6E5C-F0A1-63EA-673A-DCA74769064B}"/>
              </a:ext>
            </a:extLst>
          </p:cNvPr>
          <p:cNvPicPr>
            <a:picLocks noChangeAspect="1"/>
          </p:cNvPicPr>
          <p:nvPr/>
        </p:nvPicPr>
        <p:blipFill>
          <a:blip r:embed="rId4"/>
          <a:stretch>
            <a:fillRect/>
          </a:stretch>
        </p:blipFill>
        <p:spPr>
          <a:xfrm>
            <a:off x="3296720" y="2857515"/>
            <a:ext cx="2550675" cy="2014819"/>
          </a:xfrm>
          <a:prstGeom prst="rect">
            <a:avLst/>
          </a:prstGeom>
        </p:spPr>
      </p:pic>
      <p:pic>
        <p:nvPicPr>
          <p:cNvPr id="13" name="Picture 12">
            <a:extLst>
              <a:ext uri="{FF2B5EF4-FFF2-40B4-BE49-F238E27FC236}">
                <a16:creationId xmlns:a16="http://schemas.microsoft.com/office/drawing/2014/main" id="{1CBCBF38-E47A-FD2D-C9BB-C21D0BFC9D6E}"/>
              </a:ext>
            </a:extLst>
          </p:cNvPr>
          <p:cNvPicPr>
            <a:picLocks noChangeAspect="1"/>
          </p:cNvPicPr>
          <p:nvPr/>
        </p:nvPicPr>
        <p:blipFill>
          <a:blip r:embed="rId5"/>
          <a:stretch>
            <a:fillRect/>
          </a:stretch>
        </p:blipFill>
        <p:spPr>
          <a:xfrm>
            <a:off x="6064588" y="2857515"/>
            <a:ext cx="2507807" cy="2064832"/>
          </a:xfrm>
          <a:prstGeom prst="rect">
            <a:avLst/>
          </a:prstGeom>
        </p:spPr>
      </p:pic>
      <p:sp>
        <p:nvSpPr>
          <p:cNvPr id="14" name="Content Placeholder 2">
            <a:extLst>
              <a:ext uri="{FF2B5EF4-FFF2-40B4-BE49-F238E27FC236}">
                <a16:creationId xmlns:a16="http://schemas.microsoft.com/office/drawing/2014/main" id="{AEB41C5E-8654-50CE-38FC-1E34CD50DAE4}"/>
              </a:ext>
            </a:extLst>
          </p:cNvPr>
          <p:cNvSpPr txBox="1">
            <a:spLocks/>
          </p:cNvSpPr>
          <p:nvPr/>
        </p:nvSpPr>
        <p:spPr bwMode="auto">
          <a:xfrm>
            <a:off x="4551135" y="5005041"/>
            <a:ext cx="3124578" cy="35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457200" indent="-457200" algn="l" rtl="0" eaLnBrk="0" fontAlgn="base" hangingPunct="0">
              <a:spcBef>
                <a:spcPct val="50000"/>
              </a:spcBef>
              <a:spcAft>
                <a:spcPct val="0"/>
              </a:spcAft>
              <a:buFont typeface="Wingdings" pitchFamily="2" charset="2"/>
              <a:buChar char="v"/>
              <a:defRPr sz="2800">
                <a:solidFill>
                  <a:schemeClr val="tx1"/>
                </a:solidFill>
                <a:latin typeface="+mn-lt"/>
                <a:ea typeface="MS PGothic" panose="020B0600070205080204" pitchFamily="34" charset="-128"/>
                <a:cs typeface="+mn-cs"/>
              </a:defRPr>
            </a:lvl1pPr>
            <a:lvl2pPr marL="563563" indent="-223838" algn="l" rtl="0" eaLnBrk="0" fontAlgn="base" hangingPunct="0">
              <a:spcBef>
                <a:spcPct val="10000"/>
              </a:spcBef>
              <a:spcAft>
                <a:spcPct val="0"/>
              </a:spcAft>
              <a:buChar char="•"/>
              <a:defRPr sz="2400">
                <a:solidFill>
                  <a:schemeClr val="tx1"/>
                </a:solidFill>
                <a:latin typeface="+mn-lt"/>
                <a:ea typeface="MS PGothic" panose="020B0600070205080204" pitchFamily="34" charset="-128"/>
              </a:defRPr>
            </a:lvl2pPr>
            <a:lvl3pPr marL="911225" indent="-233363" algn="l" rtl="0" eaLnBrk="0" fontAlgn="base" hangingPunct="0">
              <a:spcBef>
                <a:spcPct val="10000"/>
              </a:spcBef>
              <a:spcAft>
                <a:spcPct val="0"/>
              </a:spcAft>
              <a:buChar char="•"/>
              <a:defRPr sz="2000">
                <a:solidFill>
                  <a:schemeClr val="tx1"/>
                </a:solidFill>
                <a:latin typeface="+mn-lt"/>
                <a:ea typeface="MS PGothic" panose="020B0600070205080204" pitchFamily="34" charset="-128"/>
              </a:defRPr>
            </a:lvl3pPr>
            <a:lvl4pPr marL="1258888" indent="-233363" algn="l" rtl="0" eaLnBrk="0" fontAlgn="base" hangingPunct="0">
              <a:spcBef>
                <a:spcPct val="10000"/>
              </a:spcBef>
              <a:spcAft>
                <a:spcPct val="0"/>
              </a:spcAft>
              <a:buChar char="•"/>
              <a:defRPr sz="1800">
                <a:solidFill>
                  <a:schemeClr val="tx1"/>
                </a:solidFill>
                <a:latin typeface="+mn-lt"/>
                <a:ea typeface="MS PGothic" panose="020B0600070205080204" pitchFamily="34" charset="-128"/>
              </a:defRPr>
            </a:lvl4pPr>
            <a:lvl5pPr marL="1597025" indent="-223838" algn="l" rtl="0" eaLnBrk="0" fontAlgn="base" hangingPunct="0">
              <a:spcBef>
                <a:spcPct val="10000"/>
              </a:spcBef>
              <a:spcAft>
                <a:spcPct val="0"/>
              </a:spcAft>
              <a:buChar char="•"/>
              <a:defRPr sz="1600">
                <a:solidFill>
                  <a:schemeClr val="tx1"/>
                </a:solidFill>
                <a:latin typeface="+mn-lt"/>
                <a:ea typeface="MS PGothic" panose="020B0600070205080204" pitchFamily="34" charset="-128"/>
              </a:defRPr>
            </a:lvl5pPr>
            <a:lvl6pPr marL="2054225" indent="-223838" algn="l" rtl="0" eaLnBrk="0" fontAlgn="base" hangingPunct="0">
              <a:spcBef>
                <a:spcPct val="10000"/>
              </a:spcBef>
              <a:spcAft>
                <a:spcPct val="0"/>
              </a:spcAft>
              <a:buChar char="•"/>
              <a:defRPr sz="2000">
                <a:solidFill>
                  <a:schemeClr val="accent2"/>
                </a:solidFill>
                <a:latin typeface="+mn-lt"/>
                <a:ea typeface="+mn-ea"/>
              </a:defRPr>
            </a:lvl6pPr>
            <a:lvl7pPr marL="2511425" indent="-223838" algn="l" rtl="0" eaLnBrk="0" fontAlgn="base" hangingPunct="0">
              <a:spcBef>
                <a:spcPct val="10000"/>
              </a:spcBef>
              <a:spcAft>
                <a:spcPct val="0"/>
              </a:spcAft>
              <a:buChar char="•"/>
              <a:defRPr sz="2000">
                <a:solidFill>
                  <a:schemeClr val="accent2"/>
                </a:solidFill>
                <a:latin typeface="+mn-lt"/>
                <a:ea typeface="+mn-ea"/>
              </a:defRPr>
            </a:lvl7pPr>
            <a:lvl8pPr marL="2968625" indent="-223838" algn="l" rtl="0" eaLnBrk="0" fontAlgn="base" hangingPunct="0">
              <a:spcBef>
                <a:spcPct val="10000"/>
              </a:spcBef>
              <a:spcAft>
                <a:spcPct val="0"/>
              </a:spcAft>
              <a:buChar char="•"/>
              <a:defRPr sz="2000">
                <a:solidFill>
                  <a:schemeClr val="accent2"/>
                </a:solidFill>
                <a:latin typeface="+mn-lt"/>
                <a:ea typeface="+mn-ea"/>
              </a:defRPr>
            </a:lvl8pPr>
            <a:lvl9pPr marL="3425825" indent="-223838" algn="l" rtl="0" eaLnBrk="0" fontAlgn="base" hangingPunct="0">
              <a:spcBef>
                <a:spcPct val="10000"/>
              </a:spcBef>
              <a:spcAft>
                <a:spcPct val="0"/>
              </a:spcAft>
              <a:buChar char="•"/>
              <a:defRPr sz="2000">
                <a:solidFill>
                  <a:schemeClr val="accent2"/>
                </a:solidFill>
                <a:latin typeface="+mn-lt"/>
                <a:ea typeface="+mn-ea"/>
              </a:defRPr>
            </a:lvl9pPr>
          </a:lstStyle>
          <a:p>
            <a:pPr marL="0" indent="0">
              <a:buNone/>
            </a:pPr>
            <a:r>
              <a:rPr lang="en-US" sz="1800" dirty="0">
                <a:solidFill>
                  <a:srgbClr val="333333"/>
                </a:solidFill>
                <a:latin typeface="Ubuntu" panose="020B0504030602030204" pitchFamily="34" charset="0"/>
              </a:rPr>
              <a:t>Line detection with 4 filters</a:t>
            </a:r>
            <a:endParaRPr lang="en-US" sz="1800" kern="0" dirty="0"/>
          </a:p>
        </p:txBody>
      </p:sp>
      <p:sp>
        <p:nvSpPr>
          <p:cNvPr id="17" name="Content Placeholder 2">
            <a:extLst>
              <a:ext uri="{FF2B5EF4-FFF2-40B4-BE49-F238E27FC236}">
                <a16:creationId xmlns:a16="http://schemas.microsoft.com/office/drawing/2014/main" id="{4D4DA058-E5FE-B468-F027-DB65B43E9C81}"/>
              </a:ext>
            </a:extLst>
          </p:cNvPr>
          <p:cNvSpPr txBox="1">
            <a:spLocks/>
          </p:cNvSpPr>
          <p:nvPr/>
        </p:nvSpPr>
        <p:spPr bwMode="auto">
          <a:xfrm>
            <a:off x="1657426" y="5429198"/>
            <a:ext cx="5200514" cy="35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457200" indent="-457200" algn="l" rtl="0" eaLnBrk="0" fontAlgn="base" hangingPunct="0">
              <a:spcBef>
                <a:spcPct val="50000"/>
              </a:spcBef>
              <a:spcAft>
                <a:spcPct val="0"/>
              </a:spcAft>
              <a:buFont typeface="Wingdings" pitchFamily="2" charset="2"/>
              <a:buChar char="v"/>
              <a:defRPr sz="2800">
                <a:solidFill>
                  <a:schemeClr val="tx1"/>
                </a:solidFill>
                <a:latin typeface="+mn-lt"/>
                <a:ea typeface="MS PGothic" panose="020B0600070205080204" pitchFamily="34" charset="-128"/>
                <a:cs typeface="+mn-cs"/>
              </a:defRPr>
            </a:lvl1pPr>
            <a:lvl2pPr marL="563563" indent="-223838" algn="l" rtl="0" eaLnBrk="0" fontAlgn="base" hangingPunct="0">
              <a:spcBef>
                <a:spcPct val="10000"/>
              </a:spcBef>
              <a:spcAft>
                <a:spcPct val="0"/>
              </a:spcAft>
              <a:buChar char="•"/>
              <a:defRPr sz="2400">
                <a:solidFill>
                  <a:schemeClr val="tx1"/>
                </a:solidFill>
                <a:latin typeface="+mn-lt"/>
                <a:ea typeface="MS PGothic" panose="020B0600070205080204" pitchFamily="34" charset="-128"/>
              </a:defRPr>
            </a:lvl2pPr>
            <a:lvl3pPr marL="911225" indent="-233363" algn="l" rtl="0" eaLnBrk="0" fontAlgn="base" hangingPunct="0">
              <a:spcBef>
                <a:spcPct val="10000"/>
              </a:spcBef>
              <a:spcAft>
                <a:spcPct val="0"/>
              </a:spcAft>
              <a:buChar char="•"/>
              <a:defRPr sz="2000">
                <a:solidFill>
                  <a:schemeClr val="tx1"/>
                </a:solidFill>
                <a:latin typeface="+mn-lt"/>
                <a:ea typeface="MS PGothic" panose="020B0600070205080204" pitchFamily="34" charset="-128"/>
              </a:defRPr>
            </a:lvl3pPr>
            <a:lvl4pPr marL="1258888" indent="-233363" algn="l" rtl="0" eaLnBrk="0" fontAlgn="base" hangingPunct="0">
              <a:spcBef>
                <a:spcPct val="10000"/>
              </a:spcBef>
              <a:spcAft>
                <a:spcPct val="0"/>
              </a:spcAft>
              <a:buChar char="•"/>
              <a:defRPr sz="1800">
                <a:solidFill>
                  <a:schemeClr val="tx1"/>
                </a:solidFill>
                <a:latin typeface="+mn-lt"/>
                <a:ea typeface="MS PGothic" panose="020B0600070205080204" pitchFamily="34" charset="-128"/>
              </a:defRPr>
            </a:lvl4pPr>
            <a:lvl5pPr marL="1597025" indent="-223838" algn="l" rtl="0" eaLnBrk="0" fontAlgn="base" hangingPunct="0">
              <a:spcBef>
                <a:spcPct val="10000"/>
              </a:spcBef>
              <a:spcAft>
                <a:spcPct val="0"/>
              </a:spcAft>
              <a:buChar char="•"/>
              <a:defRPr sz="1600">
                <a:solidFill>
                  <a:schemeClr val="tx1"/>
                </a:solidFill>
                <a:latin typeface="+mn-lt"/>
                <a:ea typeface="MS PGothic" panose="020B0600070205080204" pitchFamily="34" charset="-128"/>
              </a:defRPr>
            </a:lvl5pPr>
            <a:lvl6pPr marL="2054225" indent="-223838" algn="l" rtl="0" eaLnBrk="0" fontAlgn="base" hangingPunct="0">
              <a:spcBef>
                <a:spcPct val="10000"/>
              </a:spcBef>
              <a:spcAft>
                <a:spcPct val="0"/>
              </a:spcAft>
              <a:buChar char="•"/>
              <a:defRPr sz="2000">
                <a:solidFill>
                  <a:schemeClr val="accent2"/>
                </a:solidFill>
                <a:latin typeface="+mn-lt"/>
                <a:ea typeface="+mn-ea"/>
              </a:defRPr>
            </a:lvl6pPr>
            <a:lvl7pPr marL="2511425" indent="-223838" algn="l" rtl="0" eaLnBrk="0" fontAlgn="base" hangingPunct="0">
              <a:spcBef>
                <a:spcPct val="10000"/>
              </a:spcBef>
              <a:spcAft>
                <a:spcPct val="0"/>
              </a:spcAft>
              <a:buChar char="•"/>
              <a:defRPr sz="2000">
                <a:solidFill>
                  <a:schemeClr val="accent2"/>
                </a:solidFill>
                <a:latin typeface="+mn-lt"/>
                <a:ea typeface="+mn-ea"/>
              </a:defRPr>
            </a:lvl7pPr>
            <a:lvl8pPr marL="2968625" indent="-223838" algn="l" rtl="0" eaLnBrk="0" fontAlgn="base" hangingPunct="0">
              <a:spcBef>
                <a:spcPct val="10000"/>
              </a:spcBef>
              <a:spcAft>
                <a:spcPct val="0"/>
              </a:spcAft>
              <a:buChar char="•"/>
              <a:defRPr sz="2000">
                <a:solidFill>
                  <a:schemeClr val="accent2"/>
                </a:solidFill>
                <a:latin typeface="+mn-lt"/>
                <a:ea typeface="+mn-ea"/>
              </a:defRPr>
            </a:lvl8pPr>
            <a:lvl9pPr marL="3425825" indent="-223838" algn="l" rtl="0" eaLnBrk="0" fontAlgn="base" hangingPunct="0">
              <a:spcBef>
                <a:spcPct val="10000"/>
              </a:spcBef>
              <a:spcAft>
                <a:spcPct val="0"/>
              </a:spcAft>
              <a:buChar char="•"/>
              <a:defRPr sz="2000">
                <a:solidFill>
                  <a:schemeClr val="accent2"/>
                </a:solidFill>
                <a:latin typeface="+mn-lt"/>
                <a:ea typeface="+mn-ea"/>
              </a:defRPr>
            </a:lvl9pPr>
          </a:lstStyle>
          <a:p>
            <a:pPr marL="0" indent="0">
              <a:buNone/>
            </a:pPr>
            <a:r>
              <a:rPr lang="en-US" sz="1500" kern="0" dirty="0"/>
              <a:t>https://aishack.in/tutorials/image-convolution-examples/</a:t>
            </a:r>
          </a:p>
        </p:txBody>
      </p:sp>
    </p:spTree>
    <p:extLst>
      <p:ext uri="{BB962C8B-B14F-4D97-AF65-F5344CB8AC3E}">
        <p14:creationId xmlns:p14="http://schemas.microsoft.com/office/powerpoint/2010/main" val="17735448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a:xfrm>
            <a:off x="5705475" y="285750"/>
            <a:ext cx="3362325" cy="609600"/>
          </a:xfrm>
        </p:spPr>
        <p:txBody>
          <a:bodyPr/>
          <a:lstStyle/>
          <a:p>
            <a:r>
              <a:rPr lang="en-US" altLang="en-US"/>
              <a:t>Kernel Application</a:t>
            </a:r>
          </a:p>
        </p:txBody>
      </p:sp>
      <p:pic>
        <p:nvPicPr>
          <p:cNvPr id="1035269" name="Picture 5"/>
          <p:cNvPicPr>
            <a:picLocks noGrp="1" noChangeAspect="1" noChangeArrowheads="1"/>
          </p:cNvPicPr>
          <p:nvPr>
            <p:ph type="body" idx="1"/>
          </p:nvPr>
        </p:nvPicPr>
        <p:blipFill>
          <a:blip r:embed="rId2" cstate="print"/>
          <a:srcRect l="2129" t="2432" r="4874" b="4805"/>
          <a:stretch>
            <a:fillRect/>
          </a:stretch>
        </p:blipFill>
        <p:spPr>
          <a:xfrm>
            <a:off x="855663" y="1744663"/>
            <a:ext cx="3133725" cy="2806700"/>
          </a:xfrm>
          <a:noFill/>
          <a:ln w="28575" cap="flat">
            <a:solidFill>
              <a:schemeClr val="folHlink"/>
            </a:solidFill>
            <a:headEnd type="none" w="sm" len="sm"/>
            <a:tailEnd type="none" w="sm" len="sm"/>
          </a:ln>
        </p:spPr>
      </p:pic>
      <p:pic>
        <p:nvPicPr>
          <p:cNvPr id="1035270" name="Picture 6"/>
          <p:cNvPicPr>
            <a:picLocks noChangeAspect="1" noChangeArrowheads="1"/>
          </p:cNvPicPr>
          <p:nvPr/>
        </p:nvPicPr>
        <p:blipFill>
          <a:blip r:embed="rId3" cstate="print"/>
          <a:srcRect l="2068" t="2631" r="4231" b="4933"/>
          <a:stretch>
            <a:fillRect/>
          </a:stretch>
        </p:blipFill>
        <p:spPr bwMode="auto">
          <a:xfrm>
            <a:off x="4903788" y="1752600"/>
            <a:ext cx="3173412" cy="2811463"/>
          </a:xfrm>
          <a:prstGeom prst="rect">
            <a:avLst/>
          </a:prstGeom>
          <a:noFill/>
          <a:ln w="28575">
            <a:solidFill>
              <a:schemeClr val="folHlink"/>
            </a:solidFill>
            <a:miter lim="800000"/>
            <a:headEnd type="none" w="sm" len="sm"/>
            <a:tailEnd type="none" w="sm" len="sm"/>
          </a:ln>
          <a:effectLst/>
        </p:spPr>
      </p:pic>
      <p:sp>
        <p:nvSpPr>
          <p:cNvPr id="1035271" name="Text Box 7"/>
          <p:cNvSpPr txBox="1">
            <a:spLocks noChangeArrowheads="1"/>
          </p:cNvSpPr>
          <p:nvPr/>
        </p:nvSpPr>
        <p:spPr bwMode="auto">
          <a:xfrm>
            <a:off x="1017588" y="4648200"/>
            <a:ext cx="2541587" cy="396875"/>
          </a:xfrm>
          <a:prstGeom prst="rect">
            <a:avLst/>
          </a:prstGeom>
          <a:noFill/>
          <a:ln w="12700">
            <a:noFill/>
            <a:miter lim="800000"/>
            <a:headEnd type="none" w="sm" len="sm"/>
            <a:tailEnd type="none" w="sm" len="sm"/>
          </a:ln>
          <a:effectLst/>
        </p:spPr>
        <p:txBody>
          <a:bodyPr wrap="none">
            <a:spAutoFit/>
          </a:bodyPr>
          <a:lstStyle/>
          <a:p>
            <a:r>
              <a:rPr lang="en-US" altLang="en-US" sz="2000"/>
              <a:t>7x7 Gaussian Kernel</a:t>
            </a:r>
          </a:p>
        </p:txBody>
      </p:sp>
      <p:sp>
        <p:nvSpPr>
          <p:cNvPr id="1035272" name="Text Box 8"/>
          <p:cNvSpPr txBox="1">
            <a:spLocks noChangeArrowheads="1"/>
          </p:cNvSpPr>
          <p:nvPr/>
        </p:nvSpPr>
        <p:spPr bwMode="auto">
          <a:xfrm>
            <a:off x="5132388" y="4648200"/>
            <a:ext cx="2824162" cy="396875"/>
          </a:xfrm>
          <a:prstGeom prst="rect">
            <a:avLst/>
          </a:prstGeom>
          <a:noFill/>
          <a:ln w="12700">
            <a:noFill/>
            <a:miter lim="800000"/>
            <a:headEnd type="none" w="sm" len="sm"/>
            <a:tailEnd type="none" w="sm" len="sm"/>
          </a:ln>
          <a:effectLst/>
        </p:spPr>
        <p:txBody>
          <a:bodyPr wrap="none">
            <a:spAutoFit/>
          </a:bodyPr>
          <a:lstStyle/>
          <a:p>
            <a:r>
              <a:rPr lang="en-US" altLang="en-US" sz="2000"/>
              <a:t>15x15 Gaussian Kernel</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0322" name="Picture 2"/>
          <p:cNvPicPr>
            <a:picLocks noChangeAspect="1" noChangeArrowheads="1"/>
          </p:cNvPicPr>
          <p:nvPr/>
        </p:nvPicPr>
        <p:blipFill>
          <a:blip r:embed="rId2" cstate="print"/>
          <a:srcRect/>
          <a:stretch>
            <a:fillRect/>
          </a:stretch>
        </p:blipFill>
        <p:spPr bwMode="auto">
          <a:xfrm>
            <a:off x="2514600" y="3657600"/>
            <a:ext cx="3048000" cy="904875"/>
          </a:xfrm>
          <a:prstGeom prst="rect">
            <a:avLst/>
          </a:prstGeom>
          <a:noFill/>
          <a:ln w="9525">
            <a:noFill/>
            <a:miter lim="800000"/>
            <a:headEnd/>
            <a:tailEnd/>
          </a:ln>
          <a:effectLst/>
        </p:spPr>
      </p:pic>
      <p:sp>
        <p:nvSpPr>
          <p:cNvPr id="1080323" name="Rectangle 3"/>
          <p:cNvSpPr>
            <a:spLocks noGrp="1" noChangeArrowheads="1"/>
          </p:cNvSpPr>
          <p:nvPr>
            <p:ph type="title"/>
          </p:nvPr>
        </p:nvSpPr>
        <p:spPr/>
        <p:txBody>
          <a:bodyPr/>
          <a:lstStyle/>
          <a:p>
            <a:r>
              <a:rPr lang="en-US" altLang="en-US"/>
              <a:t>Why Gaussian for Smoothing</a:t>
            </a:r>
          </a:p>
        </p:txBody>
      </p:sp>
      <p:sp>
        <p:nvSpPr>
          <p:cNvPr id="1080324" name="Rectangle 4"/>
          <p:cNvSpPr>
            <a:spLocks noGrp="1" noChangeArrowheads="1"/>
          </p:cNvSpPr>
          <p:nvPr>
            <p:ph type="body" idx="1"/>
          </p:nvPr>
        </p:nvSpPr>
        <p:spPr>
          <a:xfrm>
            <a:off x="609600" y="1447800"/>
            <a:ext cx="7848600" cy="2362200"/>
          </a:xfrm>
        </p:spPr>
        <p:txBody>
          <a:bodyPr/>
          <a:lstStyle/>
          <a:p>
            <a:r>
              <a:rPr lang="en-US" altLang="en-US" dirty="0"/>
              <a:t>Gaussian is not the only choice, but it has a number of important properties</a:t>
            </a:r>
          </a:p>
          <a:p>
            <a:pPr lvl="1"/>
            <a:r>
              <a:rPr lang="en-US" altLang="en-US" dirty="0"/>
              <a:t>If we convolve a Gaussian with another Gaussian, the result is a Gaussian</a:t>
            </a:r>
          </a:p>
          <a:p>
            <a:pPr lvl="2"/>
            <a:r>
              <a:rPr lang="en-US" altLang="en-US" dirty="0"/>
              <a:t>This is called linear scale space</a:t>
            </a:r>
          </a:p>
          <a:p>
            <a:pPr lvl="2"/>
            <a:endParaRPr lang="en-US" altLang="en-US" dirty="0"/>
          </a:p>
          <a:p>
            <a:pPr lvl="2"/>
            <a:endParaRPr lang="en-US" altLang="en-US" dirty="0"/>
          </a:p>
          <a:p>
            <a:pPr lvl="2"/>
            <a:endParaRPr lang="en-US" altLang="en-US" dirty="0"/>
          </a:p>
          <a:p>
            <a:pPr lvl="2"/>
            <a:endParaRPr lang="en-US" altLang="en-US" dirty="0"/>
          </a:p>
          <a:p>
            <a:pPr lvl="1"/>
            <a:r>
              <a:rPr lang="en-US" altLang="en-US" dirty="0"/>
              <a:t>Efficiency: separable</a:t>
            </a:r>
          </a:p>
          <a:p>
            <a:pPr lvl="1"/>
            <a:r>
              <a:rPr lang="en-US" altLang="en-US" dirty="0"/>
              <a:t>Central limit theorem</a:t>
            </a:r>
          </a:p>
        </p:txBody>
      </p:sp>
      <p:sp>
        <p:nvSpPr>
          <p:cNvPr id="1080325" name="Rectangle 5"/>
          <p:cNvSpPr>
            <a:spLocks noChangeArrowheads="1"/>
          </p:cNvSpPr>
          <p:nvPr/>
        </p:nvSpPr>
        <p:spPr bwMode="auto">
          <a:xfrm>
            <a:off x="3429000" y="3962400"/>
            <a:ext cx="187325" cy="141288"/>
          </a:xfrm>
          <a:prstGeom prst="rect">
            <a:avLst/>
          </a:prstGeom>
          <a:solidFill>
            <a:srgbClr val="FFFFFF"/>
          </a:solidFill>
          <a:ln w="12700">
            <a:solidFill>
              <a:srgbClr val="FFFFFF"/>
            </a:solidFill>
            <a:miter lim="800000"/>
            <a:headEnd type="none" w="sm" len="sm"/>
            <a:tailEnd type="none" w="sm" len="sm"/>
          </a:ln>
          <a:effectLst/>
        </p:spPr>
        <p:txBody>
          <a:bodyPr wrap="none" anchor="ctr"/>
          <a:lstStyle/>
          <a:p>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346" name="Rectangle 2"/>
          <p:cNvSpPr>
            <a:spLocks noGrp="1" noChangeArrowheads="1"/>
          </p:cNvSpPr>
          <p:nvPr>
            <p:ph type="title"/>
          </p:nvPr>
        </p:nvSpPr>
        <p:spPr>
          <a:xfrm>
            <a:off x="4562475" y="285750"/>
            <a:ext cx="4581525" cy="609600"/>
          </a:xfrm>
        </p:spPr>
        <p:txBody>
          <a:bodyPr/>
          <a:lstStyle/>
          <a:p>
            <a:r>
              <a:rPr lang="en-US" altLang="en-US" sz="2400"/>
              <a:t>Why Gaussian for Smoothing</a:t>
            </a:r>
          </a:p>
        </p:txBody>
      </p:sp>
      <p:sp>
        <p:nvSpPr>
          <p:cNvPr id="1081347" name="Rectangle 3"/>
          <p:cNvSpPr>
            <a:spLocks noGrp="1" noChangeArrowheads="1"/>
          </p:cNvSpPr>
          <p:nvPr>
            <p:ph type="body" idx="1"/>
          </p:nvPr>
        </p:nvSpPr>
        <p:spPr/>
        <p:txBody>
          <a:bodyPr/>
          <a:lstStyle/>
          <a:p>
            <a:r>
              <a:rPr lang="en-US" altLang="en-US"/>
              <a:t>Gaussian is separable</a:t>
            </a:r>
          </a:p>
        </p:txBody>
      </p:sp>
      <p:pic>
        <p:nvPicPr>
          <p:cNvPr id="1081348" name="Picture 4"/>
          <p:cNvPicPr>
            <a:picLocks noChangeAspect="1" noChangeArrowheads="1"/>
          </p:cNvPicPr>
          <p:nvPr/>
        </p:nvPicPr>
        <p:blipFill>
          <a:blip r:embed="rId2" cstate="print"/>
          <a:srcRect/>
          <a:stretch>
            <a:fillRect/>
          </a:stretch>
        </p:blipFill>
        <p:spPr bwMode="auto">
          <a:xfrm>
            <a:off x="838200" y="2438400"/>
            <a:ext cx="7543800" cy="1970088"/>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370" name="Rectangle 2"/>
          <p:cNvSpPr>
            <a:spLocks noGrp="1" noChangeArrowheads="1"/>
          </p:cNvSpPr>
          <p:nvPr>
            <p:ph type="title"/>
          </p:nvPr>
        </p:nvSpPr>
        <p:spPr>
          <a:xfrm>
            <a:off x="3429000" y="285750"/>
            <a:ext cx="5735638" cy="609600"/>
          </a:xfrm>
        </p:spPr>
        <p:txBody>
          <a:bodyPr/>
          <a:lstStyle/>
          <a:p>
            <a:r>
              <a:rPr lang="en-US" altLang="en-US" sz="2400"/>
              <a:t>Why Gaussian for Smoothing – cont.</a:t>
            </a:r>
          </a:p>
        </p:txBody>
      </p:sp>
      <p:sp>
        <p:nvSpPr>
          <p:cNvPr id="1082371" name="Rectangle 3"/>
          <p:cNvSpPr>
            <a:spLocks noGrp="1" noChangeArrowheads="1"/>
          </p:cNvSpPr>
          <p:nvPr>
            <p:ph type="body" idx="1"/>
          </p:nvPr>
        </p:nvSpPr>
        <p:spPr>
          <a:xfrm>
            <a:off x="533400" y="1219200"/>
            <a:ext cx="8001000" cy="4876800"/>
          </a:xfrm>
        </p:spPr>
        <p:txBody>
          <a:bodyPr/>
          <a:lstStyle/>
          <a:p>
            <a:r>
              <a:rPr lang="en-US" altLang="en-US" sz="2000"/>
              <a:t>Gaussian is the solution to the diffusion equation</a:t>
            </a:r>
          </a:p>
          <a:p>
            <a:endParaRPr lang="en-US" altLang="en-US" sz="2000"/>
          </a:p>
          <a:p>
            <a:endParaRPr lang="en-US" altLang="en-US" sz="2000"/>
          </a:p>
          <a:p>
            <a:endParaRPr lang="en-US" altLang="en-US" sz="2000"/>
          </a:p>
          <a:p>
            <a:endParaRPr lang="en-US" altLang="en-US" sz="1600"/>
          </a:p>
          <a:p>
            <a:endParaRPr lang="en-US" altLang="en-US" sz="2000"/>
          </a:p>
          <a:p>
            <a:r>
              <a:rPr lang="en-US" altLang="en-US" sz="2000"/>
              <a:t>We can extend it to non-linear smoothing</a:t>
            </a:r>
          </a:p>
          <a:p>
            <a:endParaRPr lang="en-US" altLang="en-US" sz="2000"/>
          </a:p>
        </p:txBody>
      </p:sp>
      <p:graphicFrame>
        <p:nvGraphicFramePr>
          <p:cNvPr id="1090560" name="Object 0"/>
          <p:cNvGraphicFramePr>
            <a:graphicFrameLocks noChangeAspect="1"/>
          </p:cNvGraphicFramePr>
          <p:nvPr/>
        </p:nvGraphicFramePr>
        <p:xfrm>
          <a:off x="2667000" y="1676400"/>
          <a:ext cx="3733800" cy="1368425"/>
        </p:xfrm>
        <a:graphic>
          <a:graphicData uri="http://schemas.openxmlformats.org/presentationml/2006/ole">
            <mc:AlternateContent xmlns:mc="http://schemas.openxmlformats.org/markup-compatibility/2006">
              <mc:Choice xmlns:v="urn:schemas-microsoft-com:vml" Requires="v">
                <p:oleObj name="Bitmap Image" r:id="rId2" imgW="2467319" imgH="905001" progId="PBrush">
                  <p:embed/>
                </p:oleObj>
              </mc:Choice>
              <mc:Fallback>
                <p:oleObj name="Bitmap Image" r:id="rId2" imgW="2467319" imgH="905001" progId="PBrush">
                  <p:embed/>
                  <p:pic>
                    <p:nvPicPr>
                      <p:cNvPr id="1090560" name="Object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676400"/>
                        <a:ext cx="3733800" cy="1368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082373" name="Picture 5"/>
          <p:cNvPicPr>
            <a:picLocks noChangeAspect="1" noChangeArrowheads="1"/>
          </p:cNvPicPr>
          <p:nvPr/>
        </p:nvPicPr>
        <p:blipFill>
          <a:blip r:embed="rId4" cstate="print">
            <a:lum contrast="12000"/>
          </a:blip>
          <a:srcRect/>
          <a:stretch>
            <a:fillRect/>
          </a:stretch>
        </p:blipFill>
        <p:spPr bwMode="auto">
          <a:xfrm>
            <a:off x="1371600" y="3857625"/>
            <a:ext cx="6553200" cy="1689100"/>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a:xfrm>
            <a:off x="7086600" y="309563"/>
            <a:ext cx="2066925" cy="609600"/>
          </a:xfrm>
        </p:spPr>
        <p:txBody>
          <a:bodyPr/>
          <a:lstStyle/>
          <a:p>
            <a:r>
              <a:rPr lang="en-US" altLang="en-US">
                <a:solidFill>
                  <a:schemeClr val="tx1"/>
                </a:solidFill>
                <a:latin typeface="Symbol" pitchFamily="18" charset="2"/>
              </a:rPr>
              <a:t>Ñ</a:t>
            </a:r>
            <a:r>
              <a:rPr lang="en-US" altLang="en-US" baseline="20000"/>
              <a:t>2</a:t>
            </a:r>
            <a:r>
              <a:rPr lang="en-US" altLang="en-US"/>
              <a:t>G Filter</a:t>
            </a:r>
            <a:endParaRPr lang="en-US" altLang="en-US" baseline="20000"/>
          </a:p>
        </p:txBody>
      </p:sp>
      <p:sp>
        <p:nvSpPr>
          <p:cNvPr id="1036291" name="Rectangle 3"/>
          <p:cNvSpPr>
            <a:spLocks noGrp="1" noChangeArrowheads="1"/>
          </p:cNvSpPr>
          <p:nvPr>
            <p:ph type="body" idx="1"/>
          </p:nvPr>
        </p:nvSpPr>
        <p:spPr>
          <a:xfrm>
            <a:off x="533400" y="1143000"/>
            <a:ext cx="8458200" cy="2362200"/>
          </a:xfrm>
        </p:spPr>
        <p:txBody>
          <a:bodyPr/>
          <a:lstStyle/>
          <a:p>
            <a:r>
              <a:rPr lang="en-US" altLang="en-US" dirty="0"/>
              <a:t>Marr and </a:t>
            </a:r>
            <a:r>
              <a:rPr lang="en-US" altLang="en-US" dirty="0" err="1"/>
              <a:t>Hildreth</a:t>
            </a:r>
            <a:r>
              <a:rPr lang="en-US" altLang="en-US" dirty="0"/>
              <a:t> approach:</a:t>
            </a:r>
          </a:p>
          <a:p>
            <a:pPr lvl="1">
              <a:buFont typeface="Zapf Dingbats" charset="2"/>
              <a:buNone/>
            </a:pPr>
            <a:r>
              <a:rPr lang="en-US" altLang="en-US" dirty="0"/>
              <a:t>1.  Apply Gaussian smoothing using </a:t>
            </a:r>
            <a:r>
              <a:rPr lang="en-US" altLang="en-US" dirty="0" err="1">
                <a:latin typeface="Symbol" pitchFamily="18" charset="2"/>
              </a:rPr>
              <a:t>s</a:t>
            </a:r>
            <a:r>
              <a:rPr lang="en-US" altLang="en-US" dirty="0" err="1"/>
              <a:t>'s</a:t>
            </a:r>
            <a:r>
              <a:rPr lang="en-US" altLang="en-US" dirty="0"/>
              <a:t> of increasing size:</a:t>
            </a:r>
          </a:p>
          <a:p>
            <a:pPr lvl="1">
              <a:buFont typeface="Zapf Dingbats" charset="2"/>
              <a:buNone/>
            </a:pPr>
            <a:endParaRPr lang="en-US" altLang="en-US" dirty="0"/>
          </a:p>
          <a:p>
            <a:pPr lvl="1">
              <a:buFont typeface="Zapf Dingbats" charset="2"/>
              <a:buNone/>
            </a:pPr>
            <a:endParaRPr lang="en-US" altLang="en-US" dirty="0"/>
          </a:p>
          <a:p>
            <a:pPr lvl="1">
              <a:buFont typeface="Zapf Dingbats" charset="2"/>
              <a:buNone/>
            </a:pPr>
            <a:r>
              <a:rPr lang="en-US" altLang="en-US" dirty="0"/>
              <a:t>2.  Take the Laplacian of the resulting images:</a:t>
            </a:r>
          </a:p>
          <a:p>
            <a:pPr lvl="1">
              <a:buFont typeface="Zapf Dingbats" charset="2"/>
              <a:buNone/>
            </a:pPr>
            <a:endParaRPr lang="en-US" altLang="en-US" dirty="0"/>
          </a:p>
          <a:p>
            <a:pPr lvl="1">
              <a:buFont typeface="Zapf Dingbats" charset="2"/>
              <a:buNone/>
            </a:pPr>
            <a:endParaRPr lang="en-US" altLang="en-US" dirty="0"/>
          </a:p>
          <a:p>
            <a:pPr lvl="1">
              <a:buFont typeface="Zapf Dingbats" charset="2"/>
              <a:buNone/>
            </a:pPr>
            <a:r>
              <a:rPr lang="en-US" altLang="en-US" dirty="0"/>
              <a:t>3.  Look for zero crossings.</a:t>
            </a:r>
          </a:p>
          <a:p>
            <a:pPr lvl="1">
              <a:buFont typeface="Zapf Dingbats" charset="2"/>
              <a:buNone/>
            </a:pPr>
            <a:endParaRPr lang="en-US" altLang="en-US" dirty="0"/>
          </a:p>
          <a:p>
            <a:r>
              <a:rPr lang="en-US" altLang="en-US" dirty="0"/>
              <a:t>Second expression can be written as:</a:t>
            </a:r>
          </a:p>
          <a:p>
            <a:endParaRPr lang="en-US" altLang="en-US" dirty="0"/>
          </a:p>
          <a:p>
            <a:r>
              <a:rPr lang="en-US" altLang="en-US" dirty="0"/>
              <a:t>Thus, can take Laplacian of the Gaussian and use that as the operator.</a:t>
            </a:r>
          </a:p>
        </p:txBody>
      </p:sp>
      <p:pic>
        <p:nvPicPr>
          <p:cNvPr id="1036292" name="Picture 4"/>
          <p:cNvPicPr>
            <a:picLocks noChangeAspect="1" noChangeArrowheads="1"/>
          </p:cNvPicPr>
          <p:nvPr/>
        </p:nvPicPr>
        <p:blipFill>
          <a:blip r:embed="rId2" cstate="print"/>
          <a:srcRect r="52415" b="32175"/>
          <a:stretch>
            <a:fillRect/>
          </a:stretch>
        </p:blipFill>
        <p:spPr bwMode="auto">
          <a:xfrm>
            <a:off x="3962400" y="2133600"/>
            <a:ext cx="906463" cy="465138"/>
          </a:xfrm>
          <a:prstGeom prst="rect">
            <a:avLst/>
          </a:prstGeom>
          <a:solidFill>
            <a:schemeClr val="folHlink"/>
          </a:solidFill>
          <a:ln w="12700">
            <a:noFill/>
            <a:miter lim="800000"/>
            <a:headEnd type="none" w="sm" len="sm"/>
            <a:tailEnd type="none" w="sm" len="sm"/>
          </a:ln>
          <a:effectLst/>
        </p:spPr>
      </p:pic>
      <p:pic>
        <p:nvPicPr>
          <p:cNvPr id="1036293" name="Picture 5"/>
          <p:cNvPicPr>
            <a:picLocks noChangeAspect="1" noChangeArrowheads="1"/>
          </p:cNvPicPr>
          <p:nvPr/>
        </p:nvPicPr>
        <p:blipFill>
          <a:blip r:embed="rId3" cstate="print"/>
          <a:srcRect r="43042" b="30507"/>
          <a:stretch>
            <a:fillRect/>
          </a:stretch>
        </p:blipFill>
        <p:spPr bwMode="auto">
          <a:xfrm>
            <a:off x="3733800" y="3276600"/>
            <a:ext cx="1390650" cy="520700"/>
          </a:xfrm>
          <a:prstGeom prst="rect">
            <a:avLst/>
          </a:prstGeom>
          <a:solidFill>
            <a:schemeClr val="folHlink"/>
          </a:solidFill>
          <a:ln w="12700">
            <a:noFill/>
            <a:miter lim="800000"/>
            <a:headEnd type="none" w="sm" len="sm"/>
            <a:tailEnd type="none" w="sm" len="sm"/>
          </a:ln>
          <a:effectLst/>
        </p:spPr>
      </p:pic>
      <p:pic>
        <p:nvPicPr>
          <p:cNvPr id="1036294" name="Picture 6"/>
          <p:cNvPicPr>
            <a:picLocks noChangeAspect="1" noChangeArrowheads="1"/>
          </p:cNvPicPr>
          <p:nvPr/>
        </p:nvPicPr>
        <p:blipFill>
          <a:blip r:embed="rId4" cstate="print"/>
          <a:srcRect r="13321" b="28470"/>
          <a:stretch>
            <a:fillRect/>
          </a:stretch>
        </p:blipFill>
        <p:spPr bwMode="auto">
          <a:xfrm>
            <a:off x="6096000" y="4800600"/>
            <a:ext cx="1487488" cy="490538"/>
          </a:xfrm>
          <a:prstGeom prst="rect">
            <a:avLst/>
          </a:prstGeom>
          <a:solidFill>
            <a:schemeClr val="folHlink"/>
          </a:solidFill>
          <a:ln w="12700">
            <a:noFill/>
            <a:miter lim="800000"/>
            <a:headEnd type="none" w="sm" len="sm"/>
            <a:tailEnd type="none" w="sm" len="sm"/>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4" name="Rectangle 2"/>
          <p:cNvSpPr>
            <a:spLocks noGrp="1" noChangeArrowheads="1"/>
          </p:cNvSpPr>
          <p:nvPr>
            <p:ph type="title"/>
          </p:nvPr>
        </p:nvSpPr>
        <p:spPr>
          <a:xfrm>
            <a:off x="5705475" y="285750"/>
            <a:ext cx="3438525" cy="609600"/>
          </a:xfrm>
        </p:spPr>
        <p:txBody>
          <a:bodyPr/>
          <a:lstStyle/>
          <a:p>
            <a:r>
              <a:rPr lang="en-US" altLang="en-US"/>
              <a:t>Mexican Hat Filter</a:t>
            </a:r>
          </a:p>
        </p:txBody>
      </p:sp>
      <p:sp>
        <p:nvSpPr>
          <p:cNvPr id="1037315" name="Rectangle 3"/>
          <p:cNvSpPr>
            <a:spLocks noGrp="1" noChangeArrowheads="1"/>
          </p:cNvSpPr>
          <p:nvPr>
            <p:ph type="body" idx="1"/>
          </p:nvPr>
        </p:nvSpPr>
        <p:spPr>
          <a:xfrm>
            <a:off x="533400" y="1371600"/>
            <a:ext cx="7848600" cy="2362200"/>
          </a:xfrm>
        </p:spPr>
        <p:txBody>
          <a:bodyPr/>
          <a:lstStyle/>
          <a:p>
            <a:r>
              <a:rPr lang="en-US" altLang="en-US" dirty="0"/>
              <a:t>Laplacian of the Gaussian</a:t>
            </a:r>
          </a:p>
          <a:p>
            <a:endParaRPr lang="en-US" altLang="en-US" dirty="0"/>
          </a:p>
          <a:p>
            <a:endParaRPr lang="en-US" altLang="en-US" dirty="0"/>
          </a:p>
          <a:p>
            <a:endParaRPr lang="en-US" altLang="en-US" dirty="0"/>
          </a:p>
          <a:p>
            <a:r>
              <a:rPr lang="en-US" altLang="en-US" dirty="0">
                <a:solidFill>
                  <a:schemeClr val="tx1"/>
                </a:solidFill>
                <a:latin typeface="Symbol" pitchFamily="18" charset="2"/>
              </a:rPr>
              <a:t>Ñ</a:t>
            </a:r>
            <a:r>
              <a:rPr lang="en-US" altLang="en-US" baseline="20000" dirty="0"/>
              <a:t>2</a:t>
            </a:r>
            <a:r>
              <a:rPr lang="en-US" altLang="en-US" dirty="0"/>
              <a:t>G is a circularly symmetric operator.</a:t>
            </a:r>
          </a:p>
          <a:p>
            <a:r>
              <a:rPr lang="en-US" altLang="en-US" dirty="0"/>
              <a:t>Also called the hat  or Mexican-hat operator.</a:t>
            </a:r>
          </a:p>
        </p:txBody>
      </p:sp>
      <p:pic>
        <p:nvPicPr>
          <p:cNvPr id="1037316" name="Picture 4"/>
          <p:cNvPicPr>
            <a:picLocks noChangeAspect="1" noChangeArrowheads="1"/>
          </p:cNvPicPr>
          <p:nvPr/>
        </p:nvPicPr>
        <p:blipFill>
          <a:blip r:embed="rId2" cstate="print"/>
          <a:srcRect/>
          <a:stretch>
            <a:fillRect/>
          </a:stretch>
        </p:blipFill>
        <p:spPr bwMode="auto">
          <a:xfrm>
            <a:off x="1752600" y="1981200"/>
            <a:ext cx="5715000" cy="1130300"/>
          </a:xfrm>
          <a:prstGeom prst="rect">
            <a:avLst/>
          </a:prstGeom>
          <a:solidFill>
            <a:schemeClr val="folHlink"/>
          </a:solidFill>
          <a:ln w="12700">
            <a:noFill/>
            <a:miter lim="800000"/>
            <a:headEnd type="none" w="sm" len="sm"/>
            <a:tailEnd type="none" w="sm" len="sm"/>
          </a:ln>
          <a:effectLst/>
        </p:spPr>
      </p:pic>
      <p:grpSp>
        <p:nvGrpSpPr>
          <p:cNvPr id="7" name="Group 6"/>
          <p:cNvGrpSpPr/>
          <p:nvPr/>
        </p:nvGrpSpPr>
        <p:grpSpPr>
          <a:xfrm>
            <a:off x="1447800" y="4191000"/>
            <a:ext cx="5486400" cy="2209800"/>
            <a:chOff x="1447800" y="4191000"/>
            <a:chExt cx="5486400" cy="2209800"/>
          </a:xfrm>
        </p:grpSpPr>
        <p:pic>
          <p:nvPicPr>
            <p:cNvPr id="1037317" name="Picture 5"/>
            <p:cNvPicPr>
              <a:picLocks noChangeAspect="1" noChangeArrowheads="1"/>
            </p:cNvPicPr>
            <p:nvPr/>
          </p:nvPicPr>
          <p:blipFill>
            <a:blip r:embed="rId3" cstate="print"/>
            <a:srcRect l="2553" t="20375" r="2977" b="7167"/>
            <a:stretch>
              <a:fillRect/>
            </a:stretch>
          </p:blipFill>
          <p:spPr bwMode="auto">
            <a:xfrm>
              <a:off x="1447800" y="4191000"/>
              <a:ext cx="2514600" cy="2174875"/>
            </a:xfrm>
            <a:prstGeom prst="rect">
              <a:avLst/>
            </a:prstGeom>
            <a:noFill/>
            <a:ln w="28575">
              <a:solidFill>
                <a:schemeClr val="folHlink"/>
              </a:solidFill>
              <a:miter lim="800000"/>
              <a:headEnd type="none" w="sm" len="sm"/>
              <a:tailEnd type="none" w="sm" len="sm"/>
            </a:ln>
            <a:effectLst/>
          </p:spPr>
        </p:pic>
        <p:pic>
          <p:nvPicPr>
            <p:cNvPr id="1037318" name="Picture 6"/>
            <p:cNvPicPr>
              <a:picLocks noChangeAspect="1" noChangeArrowheads="1"/>
            </p:cNvPicPr>
            <p:nvPr/>
          </p:nvPicPr>
          <p:blipFill>
            <a:blip r:embed="rId4" cstate="print"/>
            <a:srcRect l="7626" t="15848" r="3387" b="18489"/>
            <a:stretch>
              <a:fillRect/>
            </a:stretch>
          </p:blipFill>
          <p:spPr bwMode="auto">
            <a:xfrm>
              <a:off x="4267200" y="4191000"/>
              <a:ext cx="2667000" cy="2209800"/>
            </a:xfrm>
            <a:prstGeom prst="rect">
              <a:avLst/>
            </a:prstGeom>
            <a:noFill/>
            <a:ln w="28575">
              <a:solidFill>
                <a:schemeClr val="folHlink"/>
              </a:solidFill>
              <a:miter lim="800000"/>
              <a:headEnd type="none" w="sm" len="sm"/>
              <a:tailEnd type="none" w="sm" len="sm"/>
            </a:ln>
            <a:effectLst/>
          </p:spPr>
        </p:pic>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8" name="Rectangle 2"/>
          <p:cNvSpPr>
            <a:spLocks noGrp="1" noChangeArrowheads="1"/>
          </p:cNvSpPr>
          <p:nvPr>
            <p:ph type="title"/>
          </p:nvPr>
        </p:nvSpPr>
        <p:spPr>
          <a:xfrm>
            <a:off x="6086475" y="309563"/>
            <a:ext cx="2981325" cy="609600"/>
          </a:xfrm>
        </p:spPr>
        <p:txBody>
          <a:bodyPr/>
          <a:lstStyle/>
          <a:p>
            <a:r>
              <a:rPr lang="en-US" altLang="en-US">
                <a:latin typeface="Symbol" pitchFamily="18" charset="2"/>
              </a:rPr>
              <a:t>s</a:t>
            </a:r>
            <a:r>
              <a:rPr lang="en-US" altLang="en-US" baseline="20000"/>
              <a:t>2</a:t>
            </a:r>
            <a:r>
              <a:rPr lang="en-US" altLang="en-US"/>
              <a:t> Controls Size</a:t>
            </a:r>
          </a:p>
        </p:txBody>
      </p:sp>
      <p:pic>
        <p:nvPicPr>
          <p:cNvPr id="1038340" name="Picture 4"/>
          <p:cNvPicPr>
            <a:picLocks noChangeAspect="1" noChangeArrowheads="1"/>
          </p:cNvPicPr>
          <p:nvPr/>
        </p:nvPicPr>
        <p:blipFill>
          <a:blip r:embed="rId2" cstate="print"/>
          <a:srcRect l="2582" t="2399" r="5170" b="5637"/>
          <a:stretch>
            <a:fillRect/>
          </a:stretch>
        </p:blipFill>
        <p:spPr bwMode="auto">
          <a:xfrm>
            <a:off x="914400" y="1752600"/>
            <a:ext cx="2133600" cy="2051050"/>
          </a:xfrm>
          <a:prstGeom prst="rect">
            <a:avLst/>
          </a:prstGeom>
          <a:noFill/>
          <a:ln w="19050">
            <a:solidFill>
              <a:schemeClr val="folHlink"/>
            </a:solidFill>
            <a:miter lim="800000"/>
            <a:headEnd type="none" w="sm" len="sm"/>
            <a:tailEnd type="none" w="sm" len="sm"/>
          </a:ln>
          <a:effectLst/>
        </p:spPr>
      </p:pic>
      <p:pic>
        <p:nvPicPr>
          <p:cNvPr id="1038341" name="Picture 5"/>
          <p:cNvPicPr>
            <a:picLocks noChangeAspect="1" noChangeArrowheads="1"/>
          </p:cNvPicPr>
          <p:nvPr/>
        </p:nvPicPr>
        <p:blipFill>
          <a:blip r:embed="rId3" cstate="print"/>
          <a:srcRect l="2583" t="2400" r="5170" b="5359"/>
          <a:stretch>
            <a:fillRect/>
          </a:stretch>
        </p:blipFill>
        <p:spPr bwMode="auto">
          <a:xfrm>
            <a:off x="3429000" y="1744663"/>
            <a:ext cx="2133600" cy="2057400"/>
          </a:xfrm>
          <a:prstGeom prst="rect">
            <a:avLst/>
          </a:prstGeom>
          <a:noFill/>
          <a:ln w="19050">
            <a:solidFill>
              <a:schemeClr val="folHlink"/>
            </a:solidFill>
            <a:miter lim="800000"/>
            <a:headEnd type="none" w="sm" len="sm"/>
            <a:tailEnd type="none" w="sm" len="sm"/>
          </a:ln>
          <a:effectLst/>
        </p:spPr>
      </p:pic>
      <p:pic>
        <p:nvPicPr>
          <p:cNvPr id="1038342" name="Picture 6"/>
          <p:cNvPicPr>
            <a:picLocks noChangeAspect="1" noChangeArrowheads="1"/>
          </p:cNvPicPr>
          <p:nvPr/>
        </p:nvPicPr>
        <p:blipFill>
          <a:blip r:embed="rId4" cstate="print"/>
          <a:srcRect l="2583" t="2869" r="5170" b="5740"/>
          <a:stretch>
            <a:fillRect/>
          </a:stretch>
        </p:blipFill>
        <p:spPr bwMode="auto">
          <a:xfrm>
            <a:off x="5943600" y="1752600"/>
            <a:ext cx="2286000" cy="2039938"/>
          </a:xfrm>
          <a:prstGeom prst="rect">
            <a:avLst/>
          </a:prstGeom>
          <a:noFill/>
          <a:ln w="19050">
            <a:solidFill>
              <a:schemeClr val="folHlink"/>
            </a:solidFill>
            <a:miter lim="800000"/>
            <a:headEnd type="none" w="sm" len="sm"/>
            <a:tailEnd type="none" w="sm" len="sm"/>
          </a:ln>
          <a:effectLst/>
        </p:spPr>
      </p:pic>
      <p:sp>
        <p:nvSpPr>
          <p:cNvPr id="1038343" name="Text Box 7"/>
          <p:cNvSpPr txBox="1">
            <a:spLocks noChangeArrowheads="1"/>
          </p:cNvSpPr>
          <p:nvPr/>
        </p:nvSpPr>
        <p:spPr bwMode="auto">
          <a:xfrm>
            <a:off x="1371600" y="3886200"/>
            <a:ext cx="1250950" cy="457200"/>
          </a:xfrm>
          <a:prstGeom prst="rect">
            <a:avLst/>
          </a:prstGeom>
          <a:noFill/>
          <a:ln w="12700">
            <a:noFill/>
            <a:miter lim="800000"/>
            <a:headEnd type="none" w="sm" len="sm"/>
            <a:tailEnd type="none" w="sm" len="sm"/>
          </a:ln>
          <a:effectLst/>
        </p:spPr>
        <p:txBody>
          <a:bodyPr wrap="none">
            <a:spAutoFit/>
          </a:bodyPr>
          <a:lstStyle/>
          <a:p>
            <a:r>
              <a:rPr lang="en-US" altLang="en-US" sz="2400">
                <a:latin typeface="Symbol" pitchFamily="18" charset="2"/>
              </a:rPr>
              <a:t>s</a:t>
            </a:r>
            <a:r>
              <a:rPr lang="en-US" altLang="en-US" sz="2400" baseline="30000"/>
              <a:t>2</a:t>
            </a:r>
            <a:r>
              <a:rPr lang="en-US" altLang="en-US" sz="2400"/>
              <a:t> = 0.5</a:t>
            </a:r>
          </a:p>
        </p:txBody>
      </p:sp>
      <p:sp>
        <p:nvSpPr>
          <p:cNvPr id="1038344" name="Text Box 8"/>
          <p:cNvSpPr txBox="1">
            <a:spLocks noChangeArrowheads="1"/>
          </p:cNvSpPr>
          <p:nvPr/>
        </p:nvSpPr>
        <p:spPr bwMode="auto">
          <a:xfrm>
            <a:off x="3810000" y="3886200"/>
            <a:ext cx="1250950" cy="457200"/>
          </a:xfrm>
          <a:prstGeom prst="rect">
            <a:avLst/>
          </a:prstGeom>
          <a:noFill/>
          <a:ln w="12700">
            <a:noFill/>
            <a:miter lim="800000"/>
            <a:headEnd type="none" w="sm" len="sm"/>
            <a:tailEnd type="none" w="sm" len="sm"/>
          </a:ln>
          <a:effectLst/>
        </p:spPr>
        <p:txBody>
          <a:bodyPr wrap="none">
            <a:spAutoFit/>
          </a:bodyPr>
          <a:lstStyle/>
          <a:p>
            <a:r>
              <a:rPr lang="en-US" altLang="en-US" sz="2400">
                <a:latin typeface="Symbol" pitchFamily="18" charset="2"/>
              </a:rPr>
              <a:t>s</a:t>
            </a:r>
            <a:r>
              <a:rPr lang="en-US" altLang="en-US" sz="2400" baseline="30000"/>
              <a:t>2</a:t>
            </a:r>
            <a:r>
              <a:rPr lang="en-US" altLang="en-US" sz="2400"/>
              <a:t> = 1.0</a:t>
            </a:r>
          </a:p>
        </p:txBody>
      </p:sp>
      <p:sp>
        <p:nvSpPr>
          <p:cNvPr id="1038345" name="Text Box 9"/>
          <p:cNvSpPr txBox="1">
            <a:spLocks noChangeArrowheads="1"/>
          </p:cNvSpPr>
          <p:nvPr/>
        </p:nvSpPr>
        <p:spPr bwMode="auto">
          <a:xfrm>
            <a:off x="6553200" y="3886200"/>
            <a:ext cx="1250950" cy="457200"/>
          </a:xfrm>
          <a:prstGeom prst="rect">
            <a:avLst/>
          </a:prstGeom>
          <a:noFill/>
          <a:ln w="12700">
            <a:noFill/>
            <a:miter lim="800000"/>
            <a:headEnd type="none" w="sm" len="sm"/>
            <a:tailEnd type="none" w="sm" len="sm"/>
          </a:ln>
          <a:effectLst/>
        </p:spPr>
        <p:txBody>
          <a:bodyPr wrap="none">
            <a:spAutoFit/>
          </a:bodyPr>
          <a:lstStyle/>
          <a:p>
            <a:r>
              <a:rPr lang="en-US" altLang="en-US" sz="2400">
                <a:latin typeface="Symbol" pitchFamily="18" charset="2"/>
              </a:rPr>
              <a:t>s</a:t>
            </a:r>
            <a:r>
              <a:rPr lang="en-US" altLang="en-US" sz="2400" baseline="30000"/>
              <a:t>2</a:t>
            </a:r>
            <a:r>
              <a:rPr lang="en-US" altLang="en-US" sz="2400"/>
              <a:t> = 2.0</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2" name="Rectangle 2"/>
          <p:cNvSpPr>
            <a:spLocks noGrp="1" noChangeArrowheads="1"/>
          </p:cNvSpPr>
          <p:nvPr>
            <p:ph type="title"/>
          </p:nvPr>
        </p:nvSpPr>
        <p:spPr>
          <a:xfrm>
            <a:off x="7534275" y="285750"/>
            <a:ext cx="1533525" cy="609600"/>
          </a:xfrm>
        </p:spPr>
        <p:txBody>
          <a:bodyPr/>
          <a:lstStyle/>
          <a:p>
            <a:r>
              <a:rPr lang="en-US" altLang="en-US"/>
              <a:t>Kernels</a:t>
            </a:r>
          </a:p>
        </p:txBody>
      </p:sp>
      <p:sp>
        <p:nvSpPr>
          <p:cNvPr id="1039363" name="Rectangle 3"/>
          <p:cNvSpPr>
            <a:spLocks noGrp="1" noChangeArrowheads="1"/>
          </p:cNvSpPr>
          <p:nvPr>
            <p:ph type="body" idx="1"/>
          </p:nvPr>
        </p:nvSpPr>
        <p:spPr>
          <a:xfrm>
            <a:off x="838200" y="5638800"/>
            <a:ext cx="7848600" cy="838200"/>
          </a:xfrm>
        </p:spPr>
        <p:txBody>
          <a:bodyPr/>
          <a:lstStyle/>
          <a:p>
            <a:r>
              <a:rPr lang="en-US" altLang="en-US"/>
              <a:t>Remember the center surround cells in the human system?</a:t>
            </a:r>
          </a:p>
        </p:txBody>
      </p:sp>
      <p:pic>
        <p:nvPicPr>
          <p:cNvPr id="1039364" name="Picture 4"/>
          <p:cNvPicPr>
            <a:picLocks noChangeAspect="1" noChangeArrowheads="1"/>
          </p:cNvPicPr>
          <p:nvPr/>
        </p:nvPicPr>
        <p:blipFill>
          <a:blip r:embed="rId2" cstate="print"/>
          <a:srcRect/>
          <a:stretch>
            <a:fillRect/>
          </a:stretch>
        </p:blipFill>
        <p:spPr bwMode="auto">
          <a:xfrm>
            <a:off x="1295400" y="2681288"/>
            <a:ext cx="2044700" cy="2120900"/>
          </a:xfrm>
          <a:prstGeom prst="rect">
            <a:avLst/>
          </a:prstGeom>
          <a:solidFill>
            <a:schemeClr val="folHlink"/>
          </a:solidFill>
          <a:ln w="12700">
            <a:noFill/>
            <a:miter lim="800000"/>
            <a:headEnd type="none" w="sm" len="sm"/>
            <a:tailEnd type="none" w="sm" len="sm"/>
          </a:ln>
          <a:effectLst/>
        </p:spPr>
      </p:pic>
      <p:pic>
        <p:nvPicPr>
          <p:cNvPr id="1039365" name="Picture 5"/>
          <p:cNvPicPr>
            <a:picLocks noChangeAspect="1" noChangeArrowheads="1"/>
          </p:cNvPicPr>
          <p:nvPr/>
        </p:nvPicPr>
        <p:blipFill>
          <a:blip r:embed="rId3" cstate="print"/>
          <a:srcRect/>
          <a:stretch>
            <a:fillRect/>
          </a:stretch>
        </p:blipFill>
        <p:spPr bwMode="auto">
          <a:xfrm>
            <a:off x="4114800" y="1614488"/>
            <a:ext cx="4351338" cy="3795712"/>
          </a:xfrm>
          <a:prstGeom prst="rect">
            <a:avLst/>
          </a:prstGeom>
          <a:solidFill>
            <a:schemeClr val="folHlink"/>
          </a:solidFill>
          <a:ln w="12700">
            <a:noFill/>
            <a:miter lim="800000"/>
            <a:headEnd type="none" w="sm" len="sm"/>
            <a:tailEnd type="none" w="sm" len="sm"/>
          </a:ln>
          <a:effectLst/>
        </p:spPr>
      </p:pic>
      <p:sp>
        <p:nvSpPr>
          <p:cNvPr id="1039366" name="Text Box 6"/>
          <p:cNvSpPr txBox="1">
            <a:spLocks noChangeArrowheads="1"/>
          </p:cNvSpPr>
          <p:nvPr/>
        </p:nvSpPr>
        <p:spPr bwMode="auto">
          <a:xfrm>
            <a:off x="1981200" y="2147888"/>
            <a:ext cx="676275" cy="457200"/>
          </a:xfrm>
          <a:prstGeom prst="rect">
            <a:avLst/>
          </a:prstGeom>
          <a:noFill/>
          <a:ln w="12700">
            <a:noFill/>
            <a:miter lim="800000"/>
            <a:headEnd type="none" w="sm" len="sm"/>
            <a:tailEnd type="none" w="sm" len="sm"/>
          </a:ln>
          <a:effectLst/>
        </p:spPr>
        <p:txBody>
          <a:bodyPr wrap="none">
            <a:spAutoFit/>
          </a:bodyPr>
          <a:lstStyle/>
          <a:p>
            <a:r>
              <a:rPr lang="en-US" altLang="en-US" sz="2400"/>
              <a:t>5x5</a:t>
            </a:r>
          </a:p>
        </p:txBody>
      </p:sp>
      <p:sp>
        <p:nvSpPr>
          <p:cNvPr id="1039367" name="Text Box 7"/>
          <p:cNvSpPr txBox="1">
            <a:spLocks noChangeArrowheads="1"/>
          </p:cNvSpPr>
          <p:nvPr/>
        </p:nvSpPr>
        <p:spPr bwMode="auto">
          <a:xfrm>
            <a:off x="5791200" y="1157288"/>
            <a:ext cx="1184275" cy="457200"/>
          </a:xfrm>
          <a:prstGeom prst="rect">
            <a:avLst/>
          </a:prstGeom>
          <a:noFill/>
          <a:ln w="12700">
            <a:noFill/>
            <a:miter lim="800000"/>
            <a:headEnd type="none" w="sm" len="sm"/>
            <a:tailEnd type="none" w="sm" len="sm"/>
          </a:ln>
          <a:effectLst/>
        </p:spPr>
        <p:txBody>
          <a:bodyPr wrap="none">
            <a:spAutoFit/>
          </a:bodyPr>
          <a:lstStyle/>
          <a:p>
            <a:r>
              <a:rPr lang="en-US" altLang="en-US" sz="2400"/>
              <a:t>17 x 17</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386" name="Rectangle 2"/>
          <p:cNvSpPr>
            <a:spLocks noGrp="1" noChangeArrowheads="1"/>
          </p:cNvSpPr>
          <p:nvPr>
            <p:ph type="title"/>
          </p:nvPr>
        </p:nvSpPr>
        <p:spPr>
          <a:xfrm>
            <a:off x="7305675" y="285750"/>
            <a:ext cx="1838325" cy="609600"/>
          </a:xfrm>
        </p:spPr>
        <p:txBody>
          <a:bodyPr/>
          <a:lstStyle/>
          <a:p>
            <a:r>
              <a:rPr lang="en-US" altLang="en-US"/>
              <a:t>Example</a:t>
            </a:r>
          </a:p>
        </p:txBody>
      </p:sp>
      <p:pic>
        <p:nvPicPr>
          <p:cNvPr id="1040388" name="Picture 4"/>
          <p:cNvPicPr>
            <a:picLocks noChangeAspect="1" noChangeArrowheads="1"/>
          </p:cNvPicPr>
          <p:nvPr/>
        </p:nvPicPr>
        <p:blipFill>
          <a:blip r:embed="rId2" cstate="print"/>
          <a:srcRect l="1492" t="1218" r="1283" b="1363"/>
          <a:stretch>
            <a:fillRect/>
          </a:stretch>
        </p:blipFill>
        <p:spPr bwMode="auto">
          <a:xfrm>
            <a:off x="2946400" y="1058863"/>
            <a:ext cx="4445000" cy="5445125"/>
          </a:xfrm>
          <a:prstGeom prst="rect">
            <a:avLst/>
          </a:prstGeom>
          <a:noFill/>
          <a:ln w="28575">
            <a:solidFill>
              <a:schemeClr val="folHlink"/>
            </a:solidFill>
            <a:miter lim="800000"/>
            <a:headEnd type="none" w="sm" len="sm"/>
            <a:tailEnd type="none" w="sm" len="sm"/>
          </a:ln>
          <a:effectLst/>
        </p:spPr>
      </p:pic>
      <p:sp>
        <p:nvSpPr>
          <p:cNvPr id="1040389" name="Text Box 5"/>
          <p:cNvSpPr txBox="1">
            <a:spLocks noChangeArrowheads="1"/>
          </p:cNvSpPr>
          <p:nvPr/>
        </p:nvSpPr>
        <p:spPr bwMode="auto">
          <a:xfrm>
            <a:off x="990600" y="3657600"/>
            <a:ext cx="1751013" cy="396875"/>
          </a:xfrm>
          <a:prstGeom prst="rect">
            <a:avLst/>
          </a:prstGeom>
          <a:noFill/>
          <a:ln w="12700">
            <a:noFill/>
            <a:miter lim="800000"/>
            <a:headEnd type="none" w="sm" len="sm"/>
            <a:tailEnd type="none" w="sm" len="sm"/>
          </a:ln>
          <a:effectLst/>
        </p:spPr>
        <p:txBody>
          <a:bodyPr wrap="none">
            <a:spAutoFit/>
          </a:bodyPr>
          <a:lstStyle/>
          <a:p>
            <a:r>
              <a:rPr lang="en-US" altLang="en-US" sz="2000"/>
              <a:t>13x13 Kernel </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0" name="Rectangle 2"/>
          <p:cNvSpPr>
            <a:spLocks noGrp="1" noChangeArrowheads="1"/>
          </p:cNvSpPr>
          <p:nvPr>
            <p:ph type="title"/>
          </p:nvPr>
        </p:nvSpPr>
        <p:spPr>
          <a:xfrm>
            <a:off x="7381875" y="285750"/>
            <a:ext cx="1685925" cy="609600"/>
          </a:xfrm>
        </p:spPr>
        <p:txBody>
          <a:bodyPr/>
          <a:lstStyle/>
          <a:p>
            <a:r>
              <a:rPr lang="en-US" altLang="en-US"/>
              <a:t>Example</a:t>
            </a:r>
          </a:p>
        </p:txBody>
      </p:sp>
      <p:pic>
        <p:nvPicPr>
          <p:cNvPr id="1041412" name="Picture 4"/>
          <p:cNvPicPr>
            <a:picLocks noChangeAspect="1" noChangeArrowheads="1"/>
          </p:cNvPicPr>
          <p:nvPr/>
        </p:nvPicPr>
        <p:blipFill>
          <a:blip r:embed="rId2" cstate="print"/>
          <a:srcRect l="1811" t="1434" r="1762" b="2551"/>
          <a:stretch>
            <a:fillRect/>
          </a:stretch>
        </p:blipFill>
        <p:spPr bwMode="auto">
          <a:xfrm>
            <a:off x="1295400" y="1143000"/>
            <a:ext cx="2681288" cy="2393950"/>
          </a:xfrm>
          <a:prstGeom prst="rect">
            <a:avLst/>
          </a:prstGeom>
          <a:noFill/>
          <a:ln w="19050">
            <a:solidFill>
              <a:schemeClr val="folHlink"/>
            </a:solidFill>
            <a:miter lim="800000"/>
            <a:headEnd type="none" w="sm" len="sm"/>
            <a:tailEnd type="none" w="sm" len="sm"/>
          </a:ln>
          <a:effectLst/>
        </p:spPr>
      </p:pic>
      <p:pic>
        <p:nvPicPr>
          <p:cNvPr id="1041413" name="Picture 5"/>
          <p:cNvPicPr>
            <a:picLocks noChangeAspect="1" noChangeArrowheads="1"/>
          </p:cNvPicPr>
          <p:nvPr/>
        </p:nvPicPr>
        <p:blipFill>
          <a:blip r:embed="rId3" cstate="print"/>
          <a:srcRect l="1999" t="1964" r="2000" b="2553"/>
          <a:stretch>
            <a:fillRect/>
          </a:stretch>
        </p:blipFill>
        <p:spPr bwMode="auto">
          <a:xfrm>
            <a:off x="4800600" y="1149350"/>
            <a:ext cx="2670175" cy="2381250"/>
          </a:xfrm>
          <a:prstGeom prst="rect">
            <a:avLst/>
          </a:prstGeom>
          <a:noFill/>
          <a:ln w="19050">
            <a:solidFill>
              <a:schemeClr val="folHlink"/>
            </a:solidFill>
            <a:miter lim="800000"/>
            <a:headEnd type="none" w="sm" len="sm"/>
            <a:tailEnd type="none" w="sm" len="sm"/>
          </a:ln>
          <a:effectLst/>
        </p:spPr>
      </p:pic>
      <p:pic>
        <p:nvPicPr>
          <p:cNvPr id="1041414" name="Picture 6"/>
          <p:cNvPicPr>
            <a:picLocks noChangeAspect="1" noChangeArrowheads="1"/>
          </p:cNvPicPr>
          <p:nvPr/>
        </p:nvPicPr>
        <p:blipFill>
          <a:blip r:embed="rId4" cstate="print"/>
          <a:srcRect l="1764" t="1434" r="1808" b="2550"/>
          <a:stretch>
            <a:fillRect/>
          </a:stretch>
        </p:blipFill>
        <p:spPr bwMode="auto">
          <a:xfrm>
            <a:off x="1295400" y="4057650"/>
            <a:ext cx="2682875" cy="2397125"/>
          </a:xfrm>
          <a:prstGeom prst="rect">
            <a:avLst/>
          </a:prstGeom>
          <a:noFill/>
          <a:ln w="19050">
            <a:solidFill>
              <a:schemeClr val="folHlink"/>
            </a:solidFill>
            <a:miter lim="800000"/>
            <a:headEnd type="none" w="sm" len="sm"/>
            <a:tailEnd type="none" w="sm" len="sm"/>
          </a:ln>
          <a:effectLst/>
        </p:spPr>
      </p:pic>
      <p:pic>
        <p:nvPicPr>
          <p:cNvPr id="1041415" name="Picture 7"/>
          <p:cNvPicPr>
            <a:picLocks noChangeAspect="1" noChangeArrowheads="1"/>
          </p:cNvPicPr>
          <p:nvPr/>
        </p:nvPicPr>
        <p:blipFill>
          <a:blip r:embed="rId5" cstate="print"/>
          <a:srcRect l="2049" t="2545" r="2289" b="2869"/>
          <a:stretch>
            <a:fillRect/>
          </a:stretch>
        </p:blipFill>
        <p:spPr bwMode="auto">
          <a:xfrm>
            <a:off x="4805363" y="4076700"/>
            <a:ext cx="2660650" cy="2360613"/>
          </a:xfrm>
          <a:prstGeom prst="rect">
            <a:avLst/>
          </a:prstGeom>
          <a:noFill/>
          <a:ln w="19050">
            <a:solidFill>
              <a:schemeClr val="folHlink"/>
            </a:solidFill>
            <a:miter lim="800000"/>
            <a:headEnd type="none" w="sm" len="sm"/>
            <a:tailEnd type="none" w="sm" len="sm"/>
          </a:ln>
          <a:effectLst/>
        </p:spPr>
      </p:pic>
      <p:sp>
        <p:nvSpPr>
          <p:cNvPr id="1041416" name="Text Box 8"/>
          <p:cNvSpPr txBox="1">
            <a:spLocks noChangeArrowheads="1"/>
          </p:cNvSpPr>
          <p:nvPr/>
        </p:nvSpPr>
        <p:spPr bwMode="auto">
          <a:xfrm>
            <a:off x="1508125" y="3592513"/>
            <a:ext cx="2220480" cy="400110"/>
          </a:xfrm>
          <a:prstGeom prst="rect">
            <a:avLst/>
          </a:prstGeom>
          <a:noFill/>
          <a:ln w="12700">
            <a:noFill/>
            <a:miter lim="800000"/>
            <a:headEnd type="none" w="sm" len="sm"/>
            <a:tailEnd type="none" w="sm" len="sm"/>
          </a:ln>
          <a:effectLst/>
        </p:spPr>
        <p:txBody>
          <a:bodyPr wrap="none">
            <a:spAutoFit/>
          </a:bodyPr>
          <a:lstStyle/>
          <a:p>
            <a:r>
              <a:rPr lang="en-US" altLang="en-US" sz="2000" dirty="0"/>
              <a:t>13 x 13 </a:t>
            </a:r>
            <a:r>
              <a:rPr lang="en-US" altLang="en-US" sz="2000" dirty="0" err="1"/>
              <a:t>LoG</a:t>
            </a:r>
            <a:r>
              <a:rPr lang="en-US" altLang="en-US" sz="2000" dirty="0"/>
              <a:t> Filter</a:t>
            </a:r>
          </a:p>
        </p:txBody>
      </p:sp>
      <p:sp>
        <p:nvSpPr>
          <p:cNvPr id="1041417" name="Text Box 9"/>
          <p:cNvSpPr txBox="1">
            <a:spLocks noChangeArrowheads="1"/>
          </p:cNvSpPr>
          <p:nvPr/>
        </p:nvSpPr>
        <p:spPr bwMode="auto">
          <a:xfrm>
            <a:off x="4876800" y="3581400"/>
            <a:ext cx="2473325" cy="396875"/>
          </a:xfrm>
          <a:prstGeom prst="rect">
            <a:avLst/>
          </a:prstGeom>
          <a:noFill/>
          <a:ln w="12700">
            <a:noFill/>
            <a:miter lim="800000"/>
            <a:headEnd type="none" w="sm" len="sm"/>
            <a:tailEnd type="none" w="sm" len="sm"/>
          </a:ln>
          <a:effectLst/>
        </p:spPr>
        <p:txBody>
          <a:bodyPr wrap="none">
            <a:spAutoFit/>
          </a:bodyPr>
          <a:lstStyle/>
          <a:p>
            <a:r>
              <a:rPr lang="en-US" altLang="en-US" sz="2000"/>
              <a:t>Thesholded Positive</a:t>
            </a:r>
          </a:p>
        </p:txBody>
      </p:sp>
      <p:sp>
        <p:nvSpPr>
          <p:cNvPr id="1041418" name="Text Box 10"/>
          <p:cNvSpPr txBox="1">
            <a:spLocks noChangeArrowheads="1"/>
          </p:cNvSpPr>
          <p:nvPr/>
        </p:nvSpPr>
        <p:spPr bwMode="auto">
          <a:xfrm>
            <a:off x="1371600" y="6461125"/>
            <a:ext cx="2586038" cy="396875"/>
          </a:xfrm>
          <a:prstGeom prst="rect">
            <a:avLst/>
          </a:prstGeom>
          <a:noFill/>
          <a:ln w="12700">
            <a:noFill/>
            <a:miter lim="800000"/>
            <a:headEnd type="none" w="sm" len="sm"/>
            <a:tailEnd type="none" w="sm" len="sm"/>
          </a:ln>
          <a:effectLst/>
        </p:spPr>
        <p:txBody>
          <a:bodyPr wrap="none">
            <a:spAutoFit/>
          </a:bodyPr>
          <a:lstStyle/>
          <a:p>
            <a:r>
              <a:rPr lang="en-US" altLang="en-US" sz="2000"/>
              <a:t>Thesholded Negative</a:t>
            </a:r>
          </a:p>
        </p:txBody>
      </p:sp>
      <p:sp>
        <p:nvSpPr>
          <p:cNvPr id="1041419" name="Text Box 11"/>
          <p:cNvSpPr txBox="1">
            <a:spLocks noChangeArrowheads="1"/>
          </p:cNvSpPr>
          <p:nvPr/>
        </p:nvSpPr>
        <p:spPr bwMode="auto">
          <a:xfrm>
            <a:off x="5257800" y="6461125"/>
            <a:ext cx="1906588" cy="396875"/>
          </a:xfrm>
          <a:prstGeom prst="rect">
            <a:avLst/>
          </a:prstGeom>
          <a:noFill/>
          <a:ln w="12700">
            <a:noFill/>
            <a:miter lim="800000"/>
            <a:headEnd type="none" w="sm" len="sm"/>
            <a:tailEnd type="none" w="sm" len="sm"/>
          </a:ln>
          <a:effectLst/>
        </p:spPr>
        <p:txBody>
          <a:bodyPr wrap="none">
            <a:spAutoFit/>
          </a:bodyPr>
          <a:lstStyle/>
          <a:p>
            <a:r>
              <a:rPr lang="en-US" altLang="en-US" sz="2000"/>
              <a:t>Zero Crossings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084E-173D-4C6D-8946-436802935DD2}"/>
              </a:ext>
            </a:extLst>
          </p:cNvPr>
          <p:cNvSpPr>
            <a:spLocks noGrp="1"/>
          </p:cNvSpPr>
          <p:nvPr>
            <p:ph type="title"/>
          </p:nvPr>
        </p:nvSpPr>
        <p:spPr/>
        <p:txBody>
          <a:bodyPr/>
          <a:lstStyle/>
          <a:p>
            <a:r>
              <a:rPr lang="en-US" dirty="0"/>
              <a:t>Detecting features: edge</a:t>
            </a:r>
          </a:p>
        </p:txBody>
      </p:sp>
      <p:sp>
        <p:nvSpPr>
          <p:cNvPr id="3" name="Content Placeholder 2">
            <a:extLst>
              <a:ext uri="{FF2B5EF4-FFF2-40B4-BE49-F238E27FC236}">
                <a16:creationId xmlns:a16="http://schemas.microsoft.com/office/drawing/2014/main" id="{05A81722-85B1-4841-BD17-2D691579EA01}"/>
              </a:ext>
            </a:extLst>
          </p:cNvPr>
          <p:cNvSpPr>
            <a:spLocks noGrp="1"/>
          </p:cNvSpPr>
          <p:nvPr>
            <p:ph idx="1"/>
          </p:nvPr>
        </p:nvSpPr>
        <p:spPr>
          <a:xfrm>
            <a:off x="304800" y="1657396"/>
            <a:ext cx="8610600" cy="4041548"/>
          </a:xfrm>
        </p:spPr>
        <p:txBody>
          <a:bodyPr/>
          <a:lstStyle/>
          <a:p>
            <a:r>
              <a:rPr lang="en-US" dirty="0"/>
              <a:t>We can use specific filters to identify features in an image </a:t>
            </a:r>
          </a:p>
          <a:p>
            <a:r>
              <a:rPr lang="en-US" dirty="0"/>
              <a:t>Consider: edges, corners, blobs, patterns (e.g., polka-dots, stripes) </a:t>
            </a:r>
          </a:p>
        </p:txBody>
      </p:sp>
      <p:sp>
        <p:nvSpPr>
          <p:cNvPr id="4" name="Slide Number Placeholder 3">
            <a:extLst>
              <a:ext uri="{FF2B5EF4-FFF2-40B4-BE49-F238E27FC236}">
                <a16:creationId xmlns:a16="http://schemas.microsoft.com/office/drawing/2014/main" id="{769071C7-C181-4FA3-B3AD-8DA4451AE6E0}"/>
              </a:ext>
            </a:extLst>
          </p:cNvPr>
          <p:cNvSpPr>
            <a:spLocks noGrp="1"/>
          </p:cNvSpPr>
          <p:nvPr>
            <p:ph type="sldNum" sz="quarter" idx="10"/>
          </p:nvPr>
        </p:nvSpPr>
        <p:spPr bwMode="auto">
          <a:xfrm>
            <a:off x="304952" y="6324514"/>
            <a:ext cx="304800" cy="381000"/>
          </a:xfrm>
          <a:prstGeom prst="rect">
            <a:avLst/>
          </a:prstGeom>
          <a:noFill/>
          <a:ln w="9525">
            <a:noFill/>
            <a:miter lim="800000"/>
            <a:headEnd/>
            <a:tailEnd/>
          </a:ln>
        </p:spPr>
        <p:txBody>
          <a:bodyPr vert="horz" wrap="none" lIns="0" tIns="0" rIns="0" bIns="0" numCol="1" anchor="ctr" anchorCtr="1" compatLnSpc="1">
            <a:prstTxWarp prst="textNoShape">
              <a:avLst/>
            </a:prstTxWarp>
            <a:normAutofit/>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fld id="{C5BA8352-AAC4-1C46-A5C8-C7A9427DEBB3}" type="slidenum">
              <a:rPr lang="en-US" altLang="en-US" smtClean="0"/>
              <a:pPr/>
              <a:t>9</a:t>
            </a:fld>
            <a:endParaRPr lang="en-US" altLang="en-US"/>
          </a:p>
        </p:txBody>
      </p:sp>
      <p:sp>
        <p:nvSpPr>
          <p:cNvPr id="6" name="Content Placeholder 2">
            <a:extLst>
              <a:ext uri="{FF2B5EF4-FFF2-40B4-BE49-F238E27FC236}">
                <a16:creationId xmlns:a16="http://schemas.microsoft.com/office/drawing/2014/main" id="{ED0FA80A-15E1-2050-580C-15F000433D7A}"/>
              </a:ext>
            </a:extLst>
          </p:cNvPr>
          <p:cNvSpPr txBox="1">
            <a:spLocks/>
          </p:cNvSpPr>
          <p:nvPr/>
        </p:nvSpPr>
        <p:spPr bwMode="auto">
          <a:xfrm>
            <a:off x="4610100" y="4786279"/>
            <a:ext cx="2971722" cy="35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457200" indent="-457200" algn="l" rtl="0" eaLnBrk="0" fontAlgn="base" hangingPunct="0">
              <a:spcBef>
                <a:spcPct val="50000"/>
              </a:spcBef>
              <a:spcAft>
                <a:spcPct val="0"/>
              </a:spcAft>
              <a:buFont typeface="Wingdings" pitchFamily="2" charset="2"/>
              <a:buChar char="v"/>
              <a:defRPr sz="2800">
                <a:solidFill>
                  <a:schemeClr val="tx1"/>
                </a:solidFill>
                <a:latin typeface="+mn-lt"/>
                <a:ea typeface="MS PGothic" panose="020B0600070205080204" pitchFamily="34" charset="-128"/>
                <a:cs typeface="+mn-cs"/>
              </a:defRPr>
            </a:lvl1pPr>
            <a:lvl2pPr marL="563563" indent="-223838" algn="l" rtl="0" eaLnBrk="0" fontAlgn="base" hangingPunct="0">
              <a:spcBef>
                <a:spcPct val="10000"/>
              </a:spcBef>
              <a:spcAft>
                <a:spcPct val="0"/>
              </a:spcAft>
              <a:buChar char="•"/>
              <a:defRPr sz="2400">
                <a:solidFill>
                  <a:schemeClr val="tx1"/>
                </a:solidFill>
                <a:latin typeface="+mn-lt"/>
                <a:ea typeface="MS PGothic" panose="020B0600070205080204" pitchFamily="34" charset="-128"/>
              </a:defRPr>
            </a:lvl2pPr>
            <a:lvl3pPr marL="911225" indent="-233363" algn="l" rtl="0" eaLnBrk="0" fontAlgn="base" hangingPunct="0">
              <a:spcBef>
                <a:spcPct val="10000"/>
              </a:spcBef>
              <a:spcAft>
                <a:spcPct val="0"/>
              </a:spcAft>
              <a:buChar char="•"/>
              <a:defRPr sz="2000">
                <a:solidFill>
                  <a:schemeClr val="tx1"/>
                </a:solidFill>
                <a:latin typeface="+mn-lt"/>
                <a:ea typeface="MS PGothic" panose="020B0600070205080204" pitchFamily="34" charset="-128"/>
              </a:defRPr>
            </a:lvl3pPr>
            <a:lvl4pPr marL="1258888" indent="-233363" algn="l" rtl="0" eaLnBrk="0" fontAlgn="base" hangingPunct="0">
              <a:spcBef>
                <a:spcPct val="10000"/>
              </a:spcBef>
              <a:spcAft>
                <a:spcPct val="0"/>
              </a:spcAft>
              <a:buChar char="•"/>
              <a:defRPr sz="1800">
                <a:solidFill>
                  <a:schemeClr val="tx1"/>
                </a:solidFill>
                <a:latin typeface="+mn-lt"/>
                <a:ea typeface="MS PGothic" panose="020B0600070205080204" pitchFamily="34" charset="-128"/>
              </a:defRPr>
            </a:lvl4pPr>
            <a:lvl5pPr marL="1597025" indent="-223838" algn="l" rtl="0" eaLnBrk="0" fontAlgn="base" hangingPunct="0">
              <a:spcBef>
                <a:spcPct val="10000"/>
              </a:spcBef>
              <a:spcAft>
                <a:spcPct val="0"/>
              </a:spcAft>
              <a:buChar char="•"/>
              <a:defRPr sz="1600">
                <a:solidFill>
                  <a:schemeClr val="tx1"/>
                </a:solidFill>
                <a:latin typeface="+mn-lt"/>
                <a:ea typeface="MS PGothic" panose="020B0600070205080204" pitchFamily="34" charset="-128"/>
              </a:defRPr>
            </a:lvl5pPr>
            <a:lvl6pPr marL="2054225" indent="-223838" algn="l" rtl="0" eaLnBrk="0" fontAlgn="base" hangingPunct="0">
              <a:spcBef>
                <a:spcPct val="10000"/>
              </a:spcBef>
              <a:spcAft>
                <a:spcPct val="0"/>
              </a:spcAft>
              <a:buChar char="•"/>
              <a:defRPr sz="2000">
                <a:solidFill>
                  <a:schemeClr val="accent2"/>
                </a:solidFill>
                <a:latin typeface="+mn-lt"/>
                <a:ea typeface="+mn-ea"/>
              </a:defRPr>
            </a:lvl6pPr>
            <a:lvl7pPr marL="2511425" indent="-223838" algn="l" rtl="0" eaLnBrk="0" fontAlgn="base" hangingPunct="0">
              <a:spcBef>
                <a:spcPct val="10000"/>
              </a:spcBef>
              <a:spcAft>
                <a:spcPct val="0"/>
              </a:spcAft>
              <a:buChar char="•"/>
              <a:defRPr sz="2000">
                <a:solidFill>
                  <a:schemeClr val="accent2"/>
                </a:solidFill>
                <a:latin typeface="+mn-lt"/>
                <a:ea typeface="+mn-ea"/>
              </a:defRPr>
            </a:lvl7pPr>
            <a:lvl8pPr marL="2968625" indent="-223838" algn="l" rtl="0" eaLnBrk="0" fontAlgn="base" hangingPunct="0">
              <a:spcBef>
                <a:spcPct val="10000"/>
              </a:spcBef>
              <a:spcAft>
                <a:spcPct val="0"/>
              </a:spcAft>
              <a:buChar char="•"/>
              <a:defRPr sz="2000">
                <a:solidFill>
                  <a:schemeClr val="accent2"/>
                </a:solidFill>
                <a:latin typeface="+mn-lt"/>
                <a:ea typeface="+mn-ea"/>
              </a:defRPr>
            </a:lvl8pPr>
            <a:lvl9pPr marL="3425825" indent="-223838" algn="l" rtl="0" eaLnBrk="0" fontAlgn="base" hangingPunct="0">
              <a:spcBef>
                <a:spcPct val="10000"/>
              </a:spcBef>
              <a:spcAft>
                <a:spcPct val="0"/>
              </a:spcAft>
              <a:buChar char="•"/>
              <a:defRPr sz="2000">
                <a:solidFill>
                  <a:schemeClr val="accent2"/>
                </a:solidFill>
                <a:latin typeface="+mn-lt"/>
                <a:ea typeface="+mn-ea"/>
              </a:defRPr>
            </a:lvl9pPr>
          </a:lstStyle>
          <a:p>
            <a:pPr marL="0" indent="0">
              <a:buNone/>
            </a:pPr>
            <a:endParaRPr lang="en-US" sz="1800" kern="0" dirty="0"/>
          </a:p>
        </p:txBody>
      </p:sp>
      <p:pic>
        <p:nvPicPr>
          <p:cNvPr id="11" name="Picture 10">
            <a:extLst>
              <a:ext uri="{FF2B5EF4-FFF2-40B4-BE49-F238E27FC236}">
                <a16:creationId xmlns:a16="http://schemas.microsoft.com/office/drawing/2014/main" id="{9B3A6E5C-F0A1-63EA-673A-DCA74769064B}"/>
              </a:ext>
            </a:extLst>
          </p:cNvPr>
          <p:cNvPicPr>
            <a:picLocks noChangeAspect="1"/>
          </p:cNvPicPr>
          <p:nvPr/>
        </p:nvPicPr>
        <p:blipFill>
          <a:blip r:embed="rId3"/>
          <a:stretch>
            <a:fillRect/>
          </a:stretch>
        </p:blipFill>
        <p:spPr>
          <a:xfrm>
            <a:off x="3296720" y="2857515"/>
            <a:ext cx="2550675" cy="2014819"/>
          </a:xfrm>
          <a:prstGeom prst="rect">
            <a:avLst/>
          </a:prstGeom>
        </p:spPr>
      </p:pic>
      <p:sp>
        <p:nvSpPr>
          <p:cNvPr id="14" name="Content Placeholder 2">
            <a:extLst>
              <a:ext uri="{FF2B5EF4-FFF2-40B4-BE49-F238E27FC236}">
                <a16:creationId xmlns:a16="http://schemas.microsoft.com/office/drawing/2014/main" id="{AEB41C5E-8654-50CE-38FC-1E34CD50DAE4}"/>
              </a:ext>
            </a:extLst>
          </p:cNvPr>
          <p:cNvSpPr txBox="1">
            <a:spLocks/>
          </p:cNvSpPr>
          <p:nvPr/>
        </p:nvSpPr>
        <p:spPr bwMode="auto">
          <a:xfrm>
            <a:off x="3943367" y="5057164"/>
            <a:ext cx="4457583" cy="35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457200" indent="-457200" algn="l" rtl="0" eaLnBrk="0" fontAlgn="base" hangingPunct="0">
              <a:spcBef>
                <a:spcPct val="50000"/>
              </a:spcBef>
              <a:spcAft>
                <a:spcPct val="0"/>
              </a:spcAft>
              <a:buFont typeface="Wingdings" pitchFamily="2" charset="2"/>
              <a:buChar char="v"/>
              <a:defRPr sz="2800">
                <a:solidFill>
                  <a:schemeClr val="tx1"/>
                </a:solidFill>
                <a:latin typeface="+mn-lt"/>
                <a:ea typeface="MS PGothic" panose="020B0600070205080204" pitchFamily="34" charset="-128"/>
                <a:cs typeface="+mn-cs"/>
              </a:defRPr>
            </a:lvl1pPr>
            <a:lvl2pPr marL="563563" indent="-223838" algn="l" rtl="0" eaLnBrk="0" fontAlgn="base" hangingPunct="0">
              <a:spcBef>
                <a:spcPct val="10000"/>
              </a:spcBef>
              <a:spcAft>
                <a:spcPct val="0"/>
              </a:spcAft>
              <a:buChar char="•"/>
              <a:defRPr sz="2400">
                <a:solidFill>
                  <a:schemeClr val="tx1"/>
                </a:solidFill>
                <a:latin typeface="+mn-lt"/>
                <a:ea typeface="MS PGothic" panose="020B0600070205080204" pitchFamily="34" charset="-128"/>
              </a:defRPr>
            </a:lvl2pPr>
            <a:lvl3pPr marL="911225" indent="-233363" algn="l" rtl="0" eaLnBrk="0" fontAlgn="base" hangingPunct="0">
              <a:spcBef>
                <a:spcPct val="10000"/>
              </a:spcBef>
              <a:spcAft>
                <a:spcPct val="0"/>
              </a:spcAft>
              <a:buChar char="•"/>
              <a:defRPr sz="2000">
                <a:solidFill>
                  <a:schemeClr val="tx1"/>
                </a:solidFill>
                <a:latin typeface="+mn-lt"/>
                <a:ea typeface="MS PGothic" panose="020B0600070205080204" pitchFamily="34" charset="-128"/>
              </a:defRPr>
            </a:lvl3pPr>
            <a:lvl4pPr marL="1258888" indent="-233363" algn="l" rtl="0" eaLnBrk="0" fontAlgn="base" hangingPunct="0">
              <a:spcBef>
                <a:spcPct val="10000"/>
              </a:spcBef>
              <a:spcAft>
                <a:spcPct val="0"/>
              </a:spcAft>
              <a:buChar char="•"/>
              <a:defRPr sz="1800">
                <a:solidFill>
                  <a:schemeClr val="tx1"/>
                </a:solidFill>
                <a:latin typeface="+mn-lt"/>
                <a:ea typeface="MS PGothic" panose="020B0600070205080204" pitchFamily="34" charset="-128"/>
              </a:defRPr>
            </a:lvl4pPr>
            <a:lvl5pPr marL="1597025" indent="-223838" algn="l" rtl="0" eaLnBrk="0" fontAlgn="base" hangingPunct="0">
              <a:spcBef>
                <a:spcPct val="10000"/>
              </a:spcBef>
              <a:spcAft>
                <a:spcPct val="0"/>
              </a:spcAft>
              <a:buChar char="•"/>
              <a:defRPr sz="1600">
                <a:solidFill>
                  <a:schemeClr val="tx1"/>
                </a:solidFill>
                <a:latin typeface="+mn-lt"/>
                <a:ea typeface="MS PGothic" panose="020B0600070205080204" pitchFamily="34" charset="-128"/>
              </a:defRPr>
            </a:lvl5pPr>
            <a:lvl6pPr marL="2054225" indent="-223838" algn="l" rtl="0" eaLnBrk="0" fontAlgn="base" hangingPunct="0">
              <a:spcBef>
                <a:spcPct val="10000"/>
              </a:spcBef>
              <a:spcAft>
                <a:spcPct val="0"/>
              </a:spcAft>
              <a:buChar char="•"/>
              <a:defRPr sz="2000">
                <a:solidFill>
                  <a:schemeClr val="accent2"/>
                </a:solidFill>
                <a:latin typeface="+mn-lt"/>
                <a:ea typeface="+mn-ea"/>
              </a:defRPr>
            </a:lvl6pPr>
            <a:lvl7pPr marL="2511425" indent="-223838" algn="l" rtl="0" eaLnBrk="0" fontAlgn="base" hangingPunct="0">
              <a:spcBef>
                <a:spcPct val="10000"/>
              </a:spcBef>
              <a:spcAft>
                <a:spcPct val="0"/>
              </a:spcAft>
              <a:buChar char="•"/>
              <a:defRPr sz="2000">
                <a:solidFill>
                  <a:schemeClr val="accent2"/>
                </a:solidFill>
                <a:latin typeface="+mn-lt"/>
                <a:ea typeface="+mn-ea"/>
              </a:defRPr>
            </a:lvl7pPr>
            <a:lvl8pPr marL="2968625" indent="-223838" algn="l" rtl="0" eaLnBrk="0" fontAlgn="base" hangingPunct="0">
              <a:spcBef>
                <a:spcPct val="10000"/>
              </a:spcBef>
              <a:spcAft>
                <a:spcPct val="0"/>
              </a:spcAft>
              <a:buChar char="•"/>
              <a:defRPr sz="2000">
                <a:solidFill>
                  <a:schemeClr val="accent2"/>
                </a:solidFill>
                <a:latin typeface="+mn-lt"/>
                <a:ea typeface="+mn-ea"/>
              </a:defRPr>
            </a:lvl8pPr>
            <a:lvl9pPr marL="3425825" indent="-223838" algn="l" rtl="0" eaLnBrk="0" fontAlgn="base" hangingPunct="0">
              <a:spcBef>
                <a:spcPct val="10000"/>
              </a:spcBef>
              <a:spcAft>
                <a:spcPct val="0"/>
              </a:spcAft>
              <a:buChar char="•"/>
              <a:defRPr sz="2000">
                <a:solidFill>
                  <a:schemeClr val="accent2"/>
                </a:solidFill>
                <a:latin typeface="+mn-lt"/>
                <a:ea typeface="+mn-ea"/>
              </a:defRPr>
            </a:lvl9pPr>
          </a:lstStyle>
          <a:p>
            <a:pPr marL="0" indent="0">
              <a:buNone/>
            </a:pPr>
            <a:r>
              <a:rPr lang="en-US" sz="1800" dirty="0">
                <a:solidFill>
                  <a:srgbClr val="FFFF00"/>
                </a:solidFill>
                <a:latin typeface="Ubuntu" panose="020B0504030602030204" pitchFamily="34" charset="0"/>
              </a:rPr>
              <a:t>Line detection with the combined filter</a:t>
            </a:r>
            <a:endParaRPr lang="en-US" sz="1800" kern="0" dirty="0">
              <a:solidFill>
                <a:srgbClr val="FFFF00"/>
              </a:solidFill>
            </a:endParaRPr>
          </a:p>
        </p:txBody>
      </p:sp>
      <p:sp>
        <p:nvSpPr>
          <p:cNvPr id="17" name="Content Placeholder 2">
            <a:extLst>
              <a:ext uri="{FF2B5EF4-FFF2-40B4-BE49-F238E27FC236}">
                <a16:creationId xmlns:a16="http://schemas.microsoft.com/office/drawing/2014/main" id="{4D4DA058-E5FE-B468-F027-DB65B43E9C81}"/>
              </a:ext>
            </a:extLst>
          </p:cNvPr>
          <p:cNvSpPr txBox="1">
            <a:spLocks/>
          </p:cNvSpPr>
          <p:nvPr/>
        </p:nvSpPr>
        <p:spPr bwMode="auto">
          <a:xfrm>
            <a:off x="1657426" y="5429198"/>
            <a:ext cx="5200514" cy="35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457200" indent="-457200" algn="l" rtl="0" eaLnBrk="0" fontAlgn="base" hangingPunct="0">
              <a:spcBef>
                <a:spcPct val="50000"/>
              </a:spcBef>
              <a:spcAft>
                <a:spcPct val="0"/>
              </a:spcAft>
              <a:buFont typeface="Wingdings" pitchFamily="2" charset="2"/>
              <a:buChar char="v"/>
              <a:defRPr sz="2800">
                <a:solidFill>
                  <a:schemeClr val="tx1"/>
                </a:solidFill>
                <a:latin typeface="+mn-lt"/>
                <a:ea typeface="MS PGothic" panose="020B0600070205080204" pitchFamily="34" charset="-128"/>
                <a:cs typeface="+mn-cs"/>
              </a:defRPr>
            </a:lvl1pPr>
            <a:lvl2pPr marL="563563" indent="-223838" algn="l" rtl="0" eaLnBrk="0" fontAlgn="base" hangingPunct="0">
              <a:spcBef>
                <a:spcPct val="10000"/>
              </a:spcBef>
              <a:spcAft>
                <a:spcPct val="0"/>
              </a:spcAft>
              <a:buChar char="•"/>
              <a:defRPr sz="2400">
                <a:solidFill>
                  <a:schemeClr val="tx1"/>
                </a:solidFill>
                <a:latin typeface="+mn-lt"/>
                <a:ea typeface="MS PGothic" panose="020B0600070205080204" pitchFamily="34" charset="-128"/>
              </a:defRPr>
            </a:lvl2pPr>
            <a:lvl3pPr marL="911225" indent="-233363" algn="l" rtl="0" eaLnBrk="0" fontAlgn="base" hangingPunct="0">
              <a:spcBef>
                <a:spcPct val="10000"/>
              </a:spcBef>
              <a:spcAft>
                <a:spcPct val="0"/>
              </a:spcAft>
              <a:buChar char="•"/>
              <a:defRPr sz="2000">
                <a:solidFill>
                  <a:schemeClr val="tx1"/>
                </a:solidFill>
                <a:latin typeface="+mn-lt"/>
                <a:ea typeface="MS PGothic" panose="020B0600070205080204" pitchFamily="34" charset="-128"/>
              </a:defRPr>
            </a:lvl3pPr>
            <a:lvl4pPr marL="1258888" indent="-233363" algn="l" rtl="0" eaLnBrk="0" fontAlgn="base" hangingPunct="0">
              <a:spcBef>
                <a:spcPct val="10000"/>
              </a:spcBef>
              <a:spcAft>
                <a:spcPct val="0"/>
              </a:spcAft>
              <a:buChar char="•"/>
              <a:defRPr sz="1800">
                <a:solidFill>
                  <a:schemeClr val="tx1"/>
                </a:solidFill>
                <a:latin typeface="+mn-lt"/>
                <a:ea typeface="MS PGothic" panose="020B0600070205080204" pitchFamily="34" charset="-128"/>
              </a:defRPr>
            </a:lvl4pPr>
            <a:lvl5pPr marL="1597025" indent="-223838" algn="l" rtl="0" eaLnBrk="0" fontAlgn="base" hangingPunct="0">
              <a:spcBef>
                <a:spcPct val="10000"/>
              </a:spcBef>
              <a:spcAft>
                <a:spcPct val="0"/>
              </a:spcAft>
              <a:buChar char="•"/>
              <a:defRPr sz="1600">
                <a:solidFill>
                  <a:schemeClr val="tx1"/>
                </a:solidFill>
                <a:latin typeface="+mn-lt"/>
                <a:ea typeface="MS PGothic" panose="020B0600070205080204" pitchFamily="34" charset="-128"/>
              </a:defRPr>
            </a:lvl5pPr>
            <a:lvl6pPr marL="2054225" indent="-223838" algn="l" rtl="0" eaLnBrk="0" fontAlgn="base" hangingPunct="0">
              <a:spcBef>
                <a:spcPct val="10000"/>
              </a:spcBef>
              <a:spcAft>
                <a:spcPct val="0"/>
              </a:spcAft>
              <a:buChar char="•"/>
              <a:defRPr sz="2000">
                <a:solidFill>
                  <a:schemeClr val="accent2"/>
                </a:solidFill>
                <a:latin typeface="+mn-lt"/>
                <a:ea typeface="+mn-ea"/>
              </a:defRPr>
            </a:lvl6pPr>
            <a:lvl7pPr marL="2511425" indent="-223838" algn="l" rtl="0" eaLnBrk="0" fontAlgn="base" hangingPunct="0">
              <a:spcBef>
                <a:spcPct val="10000"/>
              </a:spcBef>
              <a:spcAft>
                <a:spcPct val="0"/>
              </a:spcAft>
              <a:buChar char="•"/>
              <a:defRPr sz="2000">
                <a:solidFill>
                  <a:schemeClr val="accent2"/>
                </a:solidFill>
                <a:latin typeface="+mn-lt"/>
                <a:ea typeface="+mn-ea"/>
              </a:defRPr>
            </a:lvl7pPr>
            <a:lvl8pPr marL="2968625" indent="-223838" algn="l" rtl="0" eaLnBrk="0" fontAlgn="base" hangingPunct="0">
              <a:spcBef>
                <a:spcPct val="10000"/>
              </a:spcBef>
              <a:spcAft>
                <a:spcPct val="0"/>
              </a:spcAft>
              <a:buChar char="•"/>
              <a:defRPr sz="2000">
                <a:solidFill>
                  <a:schemeClr val="accent2"/>
                </a:solidFill>
                <a:latin typeface="+mn-lt"/>
                <a:ea typeface="+mn-ea"/>
              </a:defRPr>
            </a:lvl8pPr>
            <a:lvl9pPr marL="3425825" indent="-223838" algn="l" rtl="0" eaLnBrk="0" fontAlgn="base" hangingPunct="0">
              <a:spcBef>
                <a:spcPct val="10000"/>
              </a:spcBef>
              <a:spcAft>
                <a:spcPct val="0"/>
              </a:spcAft>
              <a:buChar char="•"/>
              <a:defRPr sz="2000">
                <a:solidFill>
                  <a:schemeClr val="accent2"/>
                </a:solidFill>
                <a:latin typeface="+mn-lt"/>
                <a:ea typeface="+mn-ea"/>
              </a:defRPr>
            </a:lvl9pPr>
          </a:lstStyle>
          <a:p>
            <a:pPr marL="0" indent="0">
              <a:buNone/>
            </a:pPr>
            <a:r>
              <a:rPr lang="en-US" sz="1500" kern="0" dirty="0"/>
              <a:t>https://aishack.in/tutorials/image-convolution-examples/</a:t>
            </a:r>
          </a:p>
        </p:txBody>
      </p:sp>
      <p:pic>
        <p:nvPicPr>
          <p:cNvPr id="7" name="Picture 6">
            <a:extLst>
              <a:ext uri="{FF2B5EF4-FFF2-40B4-BE49-F238E27FC236}">
                <a16:creationId xmlns:a16="http://schemas.microsoft.com/office/drawing/2014/main" id="{AE1E5ECA-D2CC-94F1-09BE-A865299AF8BE}"/>
              </a:ext>
            </a:extLst>
          </p:cNvPr>
          <p:cNvPicPr>
            <a:picLocks noChangeAspect="1"/>
          </p:cNvPicPr>
          <p:nvPr/>
        </p:nvPicPr>
        <p:blipFill>
          <a:blip r:embed="rId4"/>
          <a:stretch>
            <a:fillRect/>
          </a:stretch>
        </p:blipFill>
        <p:spPr>
          <a:xfrm>
            <a:off x="6057861" y="2842884"/>
            <a:ext cx="2514951" cy="2071977"/>
          </a:xfrm>
          <a:prstGeom prst="rect">
            <a:avLst/>
          </a:prstGeom>
        </p:spPr>
      </p:pic>
      <p:pic>
        <p:nvPicPr>
          <p:cNvPr id="10" name="Picture 9">
            <a:extLst>
              <a:ext uri="{FF2B5EF4-FFF2-40B4-BE49-F238E27FC236}">
                <a16:creationId xmlns:a16="http://schemas.microsoft.com/office/drawing/2014/main" id="{55E1A76B-2023-F366-FAF8-B57A0E00D04D}"/>
              </a:ext>
            </a:extLst>
          </p:cNvPr>
          <p:cNvPicPr>
            <a:picLocks noChangeAspect="1"/>
          </p:cNvPicPr>
          <p:nvPr/>
        </p:nvPicPr>
        <p:blipFill>
          <a:blip r:embed="rId5"/>
          <a:stretch>
            <a:fillRect/>
          </a:stretch>
        </p:blipFill>
        <p:spPr>
          <a:xfrm>
            <a:off x="1012617" y="3093095"/>
            <a:ext cx="1143160" cy="1121726"/>
          </a:xfrm>
          <a:prstGeom prst="rect">
            <a:avLst/>
          </a:prstGeom>
        </p:spPr>
      </p:pic>
      <p:sp>
        <p:nvSpPr>
          <p:cNvPr id="12" name="Content Placeholder 2">
            <a:extLst>
              <a:ext uri="{FF2B5EF4-FFF2-40B4-BE49-F238E27FC236}">
                <a16:creationId xmlns:a16="http://schemas.microsoft.com/office/drawing/2014/main" id="{5E4DF502-F464-203C-1A9C-E9CA7D75B8A1}"/>
              </a:ext>
            </a:extLst>
          </p:cNvPr>
          <p:cNvSpPr txBox="1">
            <a:spLocks/>
          </p:cNvSpPr>
          <p:nvPr/>
        </p:nvSpPr>
        <p:spPr bwMode="auto">
          <a:xfrm>
            <a:off x="340135" y="4446452"/>
            <a:ext cx="2444086" cy="35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457200" indent="-457200" algn="l" rtl="0" eaLnBrk="0" fontAlgn="base" hangingPunct="0">
              <a:spcBef>
                <a:spcPct val="50000"/>
              </a:spcBef>
              <a:spcAft>
                <a:spcPct val="0"/>
              </a:spcAft>
              <a:buFont typeface="Wingdings" pitchFamily="2" charset="2"/>
              <a:buChar char="v"/>
              <a:defRPr sz="2800">
                <a:solidFill>
                  <a:schemeClr val="tx1"/>
                </a:solidFill>
                <a:latin typeface="+mn-lt"/>
                <a:ea typeface="MS PGothic" panose="020B0600070205080204" pitchFamily="34" charset="-128"/>
                <a:cs typeface="+mn-cs"/>
              </a:defRPr>
            </a:lvl1pPr>
            <a:lvl2pPr marL="563563" indent="-223838" algn="l" rtl="0" eaLnBrk="0" fontAlgn="base" hangingPunct="0">
              <a:spcBef>
                <a:spcPct val="10000"/>
              </a:spcBef>
              <a:spcAft>
                <a:spcPct val="0"/>
              </a:spcAft>
              <a:buChar char="•"/>
              <a:defRPr sz="2400">
                <a:solidFill>
                  <a:schemeClr val="tx1"/>
                </a:solidFill>
                <a:latin typeface="+mn-lt"/>
                <a:ea typeface="MS PGothic" panose="020B0600070205080204" pitchFamily="34" charset="-128"/>
              </a:defRPr>
            </a:lvl2pPr>
            <a:lvl3pPr marL="911225" indent="-233363" algn="l" rtl="0" eaLnBrk="0" fontAlgn="base" hangingPunct="0">
              <a:spcBef>
                <a:spcPct val="10000"/>
              </a:spcBef>
              <a:spcAft>
                <a:spcPct val="0"/>
              </a:spcAft>
              <a:buChar char="•"/>
              <a:defRPr sz="2000">
                <a:solidFill>
                  <a:schemeClr val="tx1"/>
                </a:solidFill>
                <a:latin typeface="+mn-lt"/>
                <a:ea typeface="MS PGothic" panose="020B0600070205080204" pitchFamily="34" charset="-128"/>
              </a:defRPr>
            </a:lvl3pPr>
            <a:lvl4pPr marL="1258888" indent="-233363" algn="l" rtl="0" eaLnBrk="0" fontAlgn="base" hangingPunct="0">
              <a:spcBef>
                <a:spcPct val="10000"/>
              </a:spcBef>
              <a:spcAft>
                <a:spcPct val="0"/>
              </a:spcAft>
              <a:buChar char="•"/>
              <a:defRPr sz="1800">
                <a:solidFill>
                  <a:schemeClr val="tx1"/>
                </a:solidFill>
                <a:latin typeface="+mn-lt"/>
                <a:ea typeface="MS PGothic" panose="020B0600070205080204" pitchFamily="34" charset="-128"/>
              </a:defRPr>
            </a:lvl4pPr>
            <a:lvl5pPr marL="1597025" indent="-223838" algn="l" rtl="0" eaLnBrk="0" fontAlgn="base" hangingPunct="0">
              <a:spcBef>
                <a:spcPct val="10000"/>
              </a:spcBef>
              <a:spcAft>
                <a:spcPct val="0"/>
              </a:spcAft>
              <a:buChar char="•"/>
              <a:defRPr sz="1600">
                <a:solidFill>
                  <a:schemeClr val="tx1"/>
                </a:solidFill>
                <a:latin typeface="+mn-lt"/>
                <a:ea typeface="MS PGothic" panose="020B0600070205080204" pitchFamily="34" charset="-128"/>
              </a:defRPr>
            </a:lvl5pPr>
            <a:lvl6pPr marL="2054225" indent="-223838" algn="l" rtl="0" eaLnBrk="0" fontAlgn="base" hangingPunct="0">
              <a:spcBef>
                <a:spcPct val="10000"/>
              </a:spcBef>
              <a:spcAft>
                <a:spcPct val="0"/>
              </a:spcAft>
              <a:buChar char="•"/>
              <a:defRPr sz="2000">
                <a:solidFill>
                  <a:schemeClr val="accent2"/>
                </a:solidFill>
                <a:latin typeface="+mn-lt"/>
                <a:ea typeface="+mn-ea"/>
              </a:defRPr>
            </a:lvl6pPr>
            <a:lvl7pPr marL="2511425" indent="-223838" algn="l" rtl="0" eaLnBrk="0" fontAlgn="base" hangingPunct="0">
              <a:spcBef>
                <a:spcPct val="10000"/>
              </a:spcBef>
              <a:spcAft>
                <a:spcPct val="0"/>
              </a:spcAft>
              <a:buChar char="•"/>
              <a:defRPr sz="2000">
                <a:solidFill>
                  <a:schemeClr val="accent2"/>
                </a:solidFill>
                <a:latin typeface="+mn-lt"/>
                <a:ea typeface="+mn-ea"/>
              </a:defRPr>
            </a:lvl7pPr>
            <a:lvl8pPr marL="2968625" indent="-223838" algn="l" rtl="0" eaLnBrk="0" fontAlgn="base" hangingPunct="0">
              <a:spcBef>
                <a:spcPct val="10000"/>
              </a:spcBef>
              <a:spcAft>
                <a:spcPct val="0"/>
              </a:spcAft>
              <a:buChar char="•"/>
              <a:defRPr sz="2000">
                <a:solidFill>
                  <a:schemeClr val="accent2"/>
                </a:solidFill>
                <a:latin typeface="+mn-lt"/>
                <a:ea typeface="+mn-ea"/>
              </a:defRPr>
            </a:lvl8pPr>
            <a:lvl9pPr marL="3425825" indent="-223838" algn="l" rtl="0" eaLnBrk="0" fontAlgn="base" hangingPunct="0">
              <a:spcBef>
                <a:spcPct val="10000"/>
              </a:spcBef>
              <a:spcAft>
                <a:spcPct val="0"/>
              </a:spcAft>
              <a:buChar char="•"/>
              <a:defRPr sz="2000">
                <a:solidFill>
                  <a:schemeClr val="accent2"/>
                </a:solidFill>
                <a:latin typeface="+mn-lt"/>
                <a:ea typeface="+mn-ea"/>
              </a:defRPr>
            </a:lvl9pPr>
          </a:lstStyle>
          <a:p>
            <a:pPr marL="0" indent="0">
              <a:buNone/>
            </a:pPr>
            <a:r>
              <a:rPr lang="en-US" sz="1800" dirty="0">
                <a:solidFill>
                  <a:srgbClr val="FFFF00"/>
                </a:solidFill>
                <a:latin typeface="Ubuntu" panose="020B0504030602030204" pitchFamily="34" charset="0"/>
              </a:rPr>
              <a:t>Merge the 4 filters</a:t>
            </a:r>
            <a:endParaRPr lang="en-US" sz="1800" kern="0" dirty="0">
              <a:solidFill>
                <a:srgbClr val="FFFF00"/>
              </a:solidFill>
            </a:endParaRPr>
          </a:p>
        </p:txBody>
      </p:sp>
    </p:spTree>
    <p:extLst>
      <p:ext uri="{BB962C8B-B14F-4D97-AF65-F5344CB8AC3E}">
        <p14:creationId xmlns:p14="http://schemas.microsoft.com/office/powerpoint/2010/main" val="8410968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434" name="Rectangle 2"/>
          <p:cNvSpPr>
            <a:spLocks noGrp="1" noChangeArrowheads="1"/>
          </p:cNvSpPr>
          <p:nvPr>
            <p:ph type="title"/>
          </p:nvPr>
        </p:nvSpPr>
        <p:spPr>
          <a:xfrm>
            <a:off x="6696075" y="285750"/>
            <a:ext cx="2447925" cy="609600"/>
          </a:xfrm>
        </p:spPr>
        <p:txBody>
          <a:bodyPr/>
          <a:lstStyle/>
          <a:p>
            <a:r>
              <a:rPr lang="en-US" altLang="en-US"/>
              <a:t>Scale Space</a:t>
            </a:r>
          </a:p>
        </p:txBody>
      </p:sp>
      <p:sp>
        <p:nvSpPr>
          <p:cNvPr id="1042435" name="Rectangle 3"/>
          <p:cNvSpPr>
            <a:spLocks noGrp="1" noChangeArrowheads="1"/>
          </p:cNvSpPr>
          <p:nvPr>
            <p:ph type="body" idx="1"/>
          </p:nvPr>
        </p:nvSpPr>
        <p:spPr>
          <a:xfrm>
            <a:off x="381000" y="1143000"/>
            <a:ext cx="7848600" cy="457200"/>
          </a:xfrm>
        </p:spPr>
        <p:txBody>
          <a:bodyPr/>
          <a:lstStyle/>
          <a:p>
            <a:endParaRPr lang="en-US" altLang="en-US"/>
          </a:p>
        </p:txBody>
      </p:sp>
      <p:grpSp>
        <p:nvGrpSpPr>
          <p:cNvPr id="14" name="Group 13"/>
          <p:cNvGrpSpPr/>
          <p:nvPr/>
        </p:nvGrpSpPr>
        <p:grpSpPr>
          <a:xfrm>
            <a:off x="381000" y="1371600"/>
            <a:ext cx="8313738" cy="5280025"/>
            <a:chOff x="381000" y="1371600"/>
            <a:chExt cx="8313738" cy="5280025"/>
          </a:xfrm>
        </p:grpSpPr>
        <p:sp>
          <p:nvSpPr>
            <p:cNvPr id="1042445" name="Text Box 13"/>
            <p:cNvSpPr txBox="1">
              <a:spLocks noChangeArrowheads="1"/>
            </p:cNvSpPr>
            <p:nvPr/>
          </p:nvSpPr>
          <p:spPr bwMode="auto">
            <a:xfrm>
              <a:off x="3851275" y="6284913"/>
              <a:ext cx="2419350" cy="366712"/>
            </a:xfrm>
            <a:prstGeom prst="rect">
              <a:avLst/>
            </a:prstGeom>
            <a:noFill/>
            <a:ln w="12700">
              <a:noFill/>
              <a:miter lim="800000"/>
              <a:headEnd type="none" w="sm" len="sm"/>
              <a:tailEnd type="none" w="sm" len="sm"/>
            </a:ln>
            <a:effectLst/>
          </p:spPr>
          <p:txBody>
            <a:bodyPr wrap="none">
              <a:spAutoFit/>
            </a:bodyPr>
            <a:lstStyle/>
            <a:p>
              <a:r>
                <a:rPr lang="en-US" altLang="en-US" sz="1800" dirty="0" err="1"/>
                <a:t>Thresholded</a:t>
              </a:r>
              <a:r>
                <a:rPr lang="en-US" altLang="en-US" sz="1800" dirty="0"/>
                <a:t> Negative</a:t>
              </a:r>
            </a:p>
          </p:txBody>
        </p:sp>
        <p:grpSp>
          <p:nvGrpSpPr>
            <p:cNvPr id="13" name="Group 12"/>
            <p:cNvGrpSpPr/>
            <p:nvPr/>
          </p:nvGrpSpPr>
          <p:grpSpPr>
            <a:xfrm>
              <a:off x="381000" y="1371600"/>
              <a:ext cx="8313738" cy="5243513"/>
              <a:chOff x="381000" y="1371600"/>
              <a:chExt cx="8313738" cy="5243513"/>
            </a:xfrm>
          </p:grpSpPr>
          <p:pic>
            <p:nvPicPr>
              <p:cNvPr id="1042436" name="Picture 4"/>
              <p:cNvPicPr>
                <a:picLocks noChangeAspect="1" noChangeArrowheads="1"/>
              </p:cNvPicPr>
              <p:nvPr/>
            </p:nvPicPr>
            <p:blipFill>
              <a:blip r:embed="rId2" cstate="print"/>
              <a:srcRect l="1105" t="1311" r="1514" b="1556"/>
              <a:stretch>
                <a:fillRect/>
              </a:stretch>
            </p:blipFill>
            <p:spPr bwMode="auto">
              <a:xfrm>
                <a:off x="381000" y="2209800"/>
                <a:ext cx="3233738" cy="3225800"/>
              </a:xfrm>
              <a:prstGeom prst="rect">
                <a:avLst/>
              </a:prstGeom>
              <a:noFill/>
              <a:ln w="28575">
                <a:solidFill>
                  <a:schemeClr val="folHlink"/>
                </a:solidFill>
                <a:miter lim="800000"/>
                <a:headEnd type="none" w="sm" len="sm"/>
                <a:tailEnd type="none" w="sm" len="sm"/>
              </a:ln>
              <a:effectLst/>
            </p:spPr>
          </p:pic>
          <p:pic>
            <p:nvPicPr>
              <p:cNvPr id="1042437" name="Picture 5"/>
              <p:cNvPicPr>
                <a:picLocks noChangeAspect="1" noChangeArrowheads="1"/>
              </p:cNvPicPr>
              <p:nvPr/>
            </p:nvPicPr>
            <p:blipFill>
              <a:blip r:embed="rId3" cstate="print"/>
              <a:srcRect l="2002" t="2043" r="1810" b="2043"/>
              <a:stretch>
                <a:fillRect/>
              </a:stretch>
            </p:blipFill>
            <p:spPr bwMode="auto">
              <a:xfrm>
                <a:off x="3917950" y="1373188"/>
                <a:ext cx="2205038" cy="2206625"/>
              </a:xfrm>
              <a:prstGeom prst="rect">
                <a:avLst/>
              </a:prstGeom>
              <a:noFill/>
              <a:ln w="19050">
                <a:solidFill>
                  <a:schemeClr val="folHlink"/>
                </a:solidFill>
                <a:miter lim="800000"/>
                <a:headEnd type="none" w="sm" len="sm"/>
                <a:tailEnd type="none" w="sm" len="sm"/>
              </a:ln>
              <a:effectLst/>
            </p:spPr>
          </p:pic>
          <p:pic>
            <p:nvPicPr>
              <p:cNvPr id="1042438" name="Picture 6"/>
              <p:cNvPicPr>
                <a:picLocks noChangeAspect="1" noChangeArrowheads="1"/>
              </p:cNvPicPr>
              <p:nvPr/>
            </p:nvPicPr>
            <p:blipFill>
              <a:blip r:embed="rId4" cstate="print"/>
              <a:srcRect l="2049" t="1756" r="2287" b="2281"/>
              <a:stretch>
                <a:fillRect/>
              </a:stretch>
            </p:blipFill>
            <p:spPr bwMode="auto">
              <a:xfrm>
                <a:off x="6434138" y="1371600"/>
                <a:ext cx="2193925" cy="2208213"/>
              </a:xfrm>
              <a:prstGeom prst="rect">
                <a:avLst/>
              </a:prstGeom>
              <a:noFill/>
              <a:ln w="19050">
                <a:solidFill>
                  <a:schemeClr val="folHlink"/>
                </a:solidFill>
                <a:miter lim="800000"/>
                <a:headEnd type="none" w="sm" len="sm"/>
                <a:tailEnd type="none" w="sm" len="sm"/>
              </a:ln>
              <a:effectLst/>
            </p:spPr>
          </p:pic>
          <p:pic>
            <p:nvPicPr>
              <p:cNvPr id="1042439" name="Picture 7"/>
              <p:cNvPicPr>
                <a:picLocks noChangeAspect="1" noChangeArrowheads="1"/>
              </p:cNvPicPr>
              <p:nvPr/>
            </p:nvPicPr>
            <p:blipFill>
              <a:blip r:embed="rId5" cstate="print"/>
              <a:srcRect l="2048" t="2042" r="2289" b="2281"/>
              <a:stretch>
                <a:fillRect/>
              </a:stretch>
            </p:blipFill>
            <p:spPr bwMode="auto">
              <a:xfrm>
                <a:off x="3924300" y="4038600"/>
                <a:ext cx="2193925" cy="2201863"/>
              </a:xfrm>
              <a:prstGeom prst="rect">
                <a:avLst/>
              </a:prstGeom>
              <a:noFill/>
              <a:ln w="19050">
                <a:solidFill>
                  <a:schemeClr val="folHlink"/>
                </a:solidFill>
                <a:miter lim="800000"/>
                <a:headEnd type="none" w="sm" len="sm"/>
                <a:tailEnd type="none" w="sm" len="sm"/>
              </a:ln>
              <a:effectLst/>
            </p:spPr>
          </p:pic>
          <p:pic>
            <p:nvPicPr>
              <p:cNvPr id="1042440" name="Picture 8"/>
              <p:cNvPicPr>
                <a:picLocks noChangeAspect="1" noChangeArrowheads="1"/>
              </p:cNvPicPr>
              <p:nvPr/>
            </p:nvPicPr>
            <p:blipFill>
              <a:blip r:embed="rId6" cstate="print"/>
              <a:srcRect l="2049" t="2280" r="2287" b="2281"/>
              <a:stretch>
                <a:fillRect/>
              </a:stretch>
            </p:blipFill>
            <p:spPr bwMode="auto">
              <a:xfrm>
                <a:off x="6435725" y="4041775"/>
                <a:ext cx="2193925" cy="2195513"/>
              </a:xfrm>
              <a:prstGeom prst="rect">
                <a:avLst/>
              </a:prstGeom>
              <a:noFill/>
              <a:ln w="19050">
                <a:solidFill>
                  <a:schemeClr val="folHlink"/>
                </a:solidFill>
                <a:miter lim="800000"/>
                <a:headEnd type="none" w="sm" len="sm"/>
                <a:tailEnd type="none" w="sm" len="sm"/>
              </a:ln>
              <a:effectLst/>
            </p:spPr>
          </p:pic>
          <p:sp>
            <p:nvSpPr>
              <p:cNvPr id="1042442" name="Text Box 10"/>
              <p:cNvSpPr txBox="1">
                <a:spLocks noChangeArrowheads="1"/>
              </p:cNvSpPr>
              <p:nvPr/>
            </p:nvSpPr>
            <p:spPr bwMode="auto">
              <a:xfrm>
                <a:off x="4070350" y="3617913"/>
                <a:ext cx="1873250" cy="366712"/>
              </a:xfrm>
              <a:prstGeom prst="rect">
                <a:avLst/>
              </a:prstGeom>
              <a:noFill/>
              <a:ln w="12700">
                <a:noFill/>
                <a:miter lim="800000"/>
                <a:headEnd type="none" w="sm" len="sm"/>
                <a:tailEnd type="none" w="sm" len="sm"/>
              </a:ln>
              <a:effectLst/>
            </p:spPr>
            <p:txBody>
              <a:bodyPr wrap="none">
                <a:spAutoFit/>
              </a:bodyPr>
              <a:lstStyle/>
              <a:p>
                <a:r>
                  <a:rPr lang="en-US" altLang="en-US" sz="1800"/>
                  <a:t>17x17 LoG Filter</a:t>
                </a:r>
              </a:p>
            </p:txBody>
          </p:sp>
          <p:sp>
            <p:nvSpPr>
              <p:cNvPr id="1042443" name="Text Box 11"/>
              <p:cNvSpPr txBox="1">
                <a:spLocks noChangeArrowheads="1"/>
              </p:cNvSpPr>
              <p:nvPr/>
            </p:nvSpPr>
            <p:spPr bwMode="auto">
              <a:xfrm>
                <a:off x="6376988" y="3613150"/>
                <a:ext cx="2317750" cy="366713"/>
              </a:xfrm>
              <a:prstGeom prst="rect">
                <a:avLst/>
              </a:prstGeom>
              <a:noFill/>
              <a:ln w="12700">
                <a:noFill/>
                <a:miter lim="800000"/>
                <a:headEnd type="none" w="sm" len="sm"/>
                <a:tailEnd type="none" w="sm" len="sm"/>
              </a:ln>
              <a:effectLst/>
            </p:spPr>
            <p:txBody>
              <a:bodyPr wrap="none">
                <a:spAutoFit/>
              </a:bodyPr>
              <a:lstStyle/>
              <a:p>
                <a:r>
                  <a:rPr lang="en-US" altLang="en-US" sz="1800"/>
                  <a:t>Thresholded Positive</a:t>
                </a:r>
              </a:p>
            </p:txBody>
          </p:sp>
          <p:sp>
            <p:nvSpPr>
              <p:cNvPr id="1042446" name="Text Box 14"/>
              <p:cNvSpPr txBox="1">
                <a:spLocks noChangeArrowheads="1"/>
              </p:cNvSpPr>
              <p:nvPr/>
            </p:nvSpPr>
            <p:spPr bwMode="auto">
              <a:xfrm>
                <a:off x="6724650" y="6248400"/>
                <a:ext cx="1733550" cy="366713"/>
              </a:xfrm>
              <a:prstGeom prst="rect">
                <a:avLst/>
              </a:prstGeom>
              <a:noFill/>
              <a:ln w="12700">
                <a:noFill/>
                <a:miter lim="800000"/>
                <a:headEnd type="none" w="sm" len="sm"/>
                <a:tailEnd type="none" w="sm" len="sm"/>
              </a:ln>
              <a:effectLst/>
            </p:spPr>
            <p:txBody>
              <a:bodyPr wrap="none">
                <a:spAutoFit/>
              </a:bodyPr>
              <a:lstStyle/>
              <a:p>
                <a:r>
                  <a:rPr lang="en-US" altLang="en-US" sz="1800" dirty="0"/>
                  <a:t>Zero Crossings</a:t>
                </a:r>
              </a:p>
            </p:txBody>
          </p:sp>
        </p:gr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458" name="Rectangle 2"/>
          <p:cNvSpPr>
            <a:spLocks noGrp="1" noChangeArrowheads="1"/>
          </p:cNvSpPr>
          <p:nvPr>
            <p:ph type="title"/>
          </p:nvPr>
        </p:nvSpPr>
        <p:spPr>
          <a:xfrm>
            <a:off x="6772275" y="285750"/>
            <a:ext cx="2295525" cy="609600"/>
          </a:xfrm>
        </p:spPr>
        <p:txBody>
          <a:bodyPr/>
          <a:lstStyle/>
          <a:p>
            <a:r>
              <a:rPr lang="en-US" altLang="en-US"/>
              <a:t>Scale Space</a:t>
            </a:r>
          </a:p>
        </p:txBody>
      </p:sp>
      <p:sp>
        <p:nvSpPr>
          <p:cNvPr id="1043459" name="Rectangle 3"/>
          <p:cNvSpPr>
            <a:spLocks noGrp="1" noChangeArrowheads="1"/>
          </p:cNvSpPr>
          <p:nvPr>
            <p:ph type="body" idx="1"/>
          </p:nvPr>
        </p:nvSpPr>
        <p:spPr/>
        <p:txBody>
          <a:bodyPr/>
          <a:lstStyle/>
          <a:p>
            <a:endParaRPr lang="en-US" altLang="en-US"/>
          </a:p>
        </p:txBody>
      </p:sp>
      <p:grpSp>
        <p:nvGrpSpPr>
          <p:cNvPr id="20" name="Group 19"/>
          <p:cNvGrpSpPr/>
          <p:nvPr/>
        </p:nvGrpSpPr>
        <p:grpSpPr>
          <a:xfrm>
            <a:off x="1752600" y="1066800"/>
            <a:ext cx="5795963" cy="5791200"/>
            <a:chOff x="1752600" y="1066800"/>
            <a:chExt cx="5795963" cy="5791200"/>
          </a:xfrm>
        </p:grpSpPr>
        <p:pic>
          <p:nvPicPr>
            <p:cNvPr id="1043460" name="Picture 4"/>
            <p:cNvPicPr>
              <a:picLocks noChangeAspect="1" noChangeArrowheads="1"/>
            </p:cNvPicPr>
            <p:nvPr/>
          </p:nvPicPr>
          <p:blipFill>
            <a:blip r:embed="rId2" cstate="print"/>
            <a:srcRect l="2049" t="2280" r="2049" b="2281"/>
            <a:stretch>
              <a:fillRect/>
            </a:stretch>
          </p:blipFill>
          <p:spPr bwMode="auto">
            <a:xfrm>
              <a:off x="1752600" y="1066800"/>
              <a:ext cx="2435225" cy="2432050"/>
            </a:xfrm>
            <a:prstGeom prst="rect">
              <a:avLst/>
            </a:prstGeom>
            <a:noFill/>
            <a:ln w="19050">
              <a:solidFill>
                <a:schemeClr val="folHlink"/>
              </a:solidFill>
              <a:miter lim="800000"/>
              <a:headEnd type="none" w="sm" len="sm"/>
              <a:tailEnd type="none" w="sm" len="sm"/>
            </a:ln>
            <a:effectLst/>
          </p:spPr>
        </p:pic>
        <p:pic>
          <p:nvPicPr>
            <p:cNvPr id="1043461" name="Picture 5"/>
            <p:cNvPicPr>
              <a:picLocks noChangeAspect="1" noChangeArrowheads="1"/>
            </p:cNvPicPr>
            <p:nvPr/>
          </p:nvPicPr>
          <p:blipFill>
            <a:blip r:embed="rId3" cstate="print"/>
            <a:srcRect l="1761" t="2042" r="2048" b="2043"/>
            <a:stretch>
              <a:fillRect/>
            </a:stretch>
          </p:blipFill>
          <p:spPr bwMode="auto">
            <a:xfrm>
              <a:off x="5105400" y="1066800"/>
              <a:ext cx="2443163" cy="2444750"/>
            </a:xfrm>
            <a:prstGeom prst="rect">
              <a:avLst/>
            </a:prstGeom>
            <a:noFill/>
            <a:ln w="19050">
              <a:solidFill>
                <a:schemeClr val="folHlink"/>
              </a:solidFill>
              <a:miter lim="800000"/>
              <a:headEnd type="none" w="sm" len="sm"/>
              <a:tailEnd type="none" w="sm" len="sm"/>
            </a:ln>
            <a:effectLst/>
          </p:spPr>
        </p:pic>
        <p:pic>
          <p:nvPicPr>
            <p:cNvPr id="1043462" name="Picture 6"/>
            <p:cNvPicPr>
              <a:picLocks noChangeAspect="1" noChangeArrowheads="1"/>
            </p:cNvPicPr>
            <p:nvPr/>
          </p:nvPicPr>
          <p:blipFill>
            <a:blip r:embed="rId4" cstate="print"/>
            <a:srcRect l="2289" t="2042" r="2289" b="2281"/>
            <a:stretch>
              <a:fillRect/>
            </a:stretch>
          </p:blipFill>
          <p:spPr bwMode="auto">
            <a:xfrm>
              <a:off x="1757363" y="3962400"/>
              <a:ext cx="2424112" cy="2438400"/>
            </a:xfrm>
            <a:prstGeom prst="rect">
              <a:avLst/>
            </a:prstGeom>
            <a:noFill/>
            <a:ln w="19050">
              <a:solidFill>
                <a:schemeClr val="folHlink"/>
              </a:solidFill>
              <a:miter lim="800000"/>
              <a:headEnd type="none" w="sm" len="sm"/>
              <a:tailEnd type="none" w="sm" len="sm"/>
            </a:ln>
            <a:effectLst/>
          </p:spPr>
        </p:pic>
        <p:pic>
          <p:nvPicPr>
            <p:cNvPr id="1043463" name="Picture 7"/>
            <p:cNvPicPr>
              <a:picLocks noChangeAspect="1" noChangeArrowheads="1"/>
            </p:cNvPicPr>
            <p:nvPr/>
          </p:nvPicPr>
          <p:blipFill>
            <a:blip r:embed="rId5" cstate="print"/>
            <a:srcRect l="2049" t="2043" r="2287" b="2281"/>
            <a:stretch>
              <a:fillRect/>
            </a:stretch>
          </p:blipFill>
          <p:spPr bwMode="auto">
            <a:xfrm>
              <a:off x="5111750" y="3962400"/>
              <a:ext cx="2430463" cy="2438400"/>
            </a:xfrm>
            <a:prstGeom prst="rect">
              <a:avLst/>
            </a:prstGeom>
            <a:noFill/>
            <a:ln w="19050">
              <a:solidFill>
                <a:schemeClr val="folHlink"/>
              </a:solidFill>
              <a:miter lim="800000"/>
              <a:headEnd type="none" w="sm" len="sm"/>
              <a:tailEnd type="none" w="sm" len="sm"/>
            </a:ln>
            <a:effectLst/>
          </p:spPr>
        </p:pic>
        <p:grpSp>
          <p:nvGrpSpPr>
            <p:cNvPr id="1043468" name="Group 12"/>
            <p:cNvGrpSpPr>
              <a:grpSpLocks/>
            </p:cNvGrpSpPr>
            <p:nvPr/>
          </p:nvGrpSpPr>
          <p:grpSpPr bwMode="auto">
            <a:xfrm>
              <a:off x="2362200" y="3595688"/>
              <a:ext cx="1082675" cy="366712"/>
              <a:chOff x="182" y="3633"/>
              <a:chExt cx="682" cy="231"/>
            </a:xfrm>
          </p:grpSpPr>
          <p:sp>
            <p:nvSpPr>
              <p:cNvPr id="1043464" name="Text Box 8"/>
              <p:cNvSpPr txBox="1">
                <a:spLocks noChangeArrowheads="1"/>
              </p:cNvSpPr>
              <p:nvPr/>
            </p:nvSpPr>
            <p:spPr bwMode="auto">
              <a:xfrm>
                <a:off x="182" y="3633"/>
                <a:ext cx="660" cy="231"/>
              </a:xfrm>
              <a:prstGeom prst="rect">
                <a:avLst/>
              </a:prstGeom>
              <a:noFill/>
              <a:ln w="12700">
                <a:noFill/>
                <a:miter lim="800000"/>
                <a:headEnd type="none" w="sm" len="sm"/>
                <a:tailEnd type="none" w="sm" len="sm"/>
              </a:ln>
              <a:effectLst/>
            </p:spPr>
            <p:txBody>
              <a:bodyPr wrap="none">
                <a:spAutoFit/>
              </a:bodyPr>
              <a:lstStyle/>
              <a:p>
                <a:r>
                  <a:rPr lang="en-US" altLang="en-US" sz="1800">
                    <a:latin typeface="Symbol" pitchFamily="18" charset="2"/>
                  </a:rPr>
                  <a:t>s</a:t>
                </a:r>
                <a:r>
                  <a:rPr lang="en-US" altLang="en-US" sz="1800" baseline="20000"/>
                  <a:t>2</a:t>
                </a:r>
                <a:r>
                  <a:rPr lang="en-US" altLang="en-US" sz="1800"/>
                  <a:t> =     2</a:t>
                </a:r>
              </a:p>
            </p:txBody>
          </p:sp>
          <p:sp>
            <p:nvSpPr>
              <p:cNvPr id="1043465" name="Line 9"/>
              <p:cNvSpPr>
                <a:spLocks noChangeShapeType="1"/>
              </p:cNvSpPr>
              <p:nvPr/>
            </p:nvSpPr>
            <p:spPr bwMode="auto">
              <a:xfrm>
                <a:off x="672" y="3648"/>
                <a:ext cx="192"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043466" name="Line 10"/>
              <p:cNvSpPr>
                <a:spLocks noChangeShapeType="1"/>
              </p:cNvSpPr>
              <p:nvPr/>
            </p:nvSpPr>
            <p:spPr bwMode="auto">
              <a:xfrm flipH="1">
                <a:off x="624" y="3648"/>
                <a:ext cx="48" cy="144"/>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043467" name="Line 11"/>
              <p:cNvSpPr>
                <a:spLocks noChangeShapeType="1"/>
              </p:cNvSpPr>
              <p:nvPr/>
            </p:nvSpPr>
            <p:spPr bwMode="auto">
              <a:xfrm>
                <a:off x="576" y="3744"/>
                <a:ext cx="48" cy="48"/>
              </a:xfrm>
              <a:prstGeom prst="line">
                <a:avLst/>
              </a:prstGeom>
              <a:noFill/>
              <a:ln w="12700">
                <a:solidFill>
                  <a:schemeClr val="tx1"/>
                </a:solidFill>
                <a:round/>
                <a:headEnd type="none" w="sm" len="sm"/>
                <a:tailEnd type="none" w="sm" len="sm"/>
              </a:ln>
              <a:effectLst/>
            </p:spPr>
            <p:txBody>
              <a:bodyPr wrap="none" anchor="ctr"/>
              <a:lstStyle/>
              <a:p>
                <a:endParaRPr lang="en-US"/>
              </a:p>
            </p:txBody>
          </p:sp>
        </p:grpSp>
        <p:sp>
          <p:nvSpPr>
            <p:cNvPr id="1043470" name="Text Box 14"/>
            <p:cNvSpPr txBox="1">
              <a:spLocks noChangeArrowheads="1"/>
            </p:cNvSpPr>
            <p:nvPr/>
          </p:nvSpPr>
          <p:spPr bwMode="auto">
            <a:xfrm>
              <a:off x="6019800" y="3595688"/>
              <a:ext cx="793750" cy="366712"/>
            </a:xfrm>
            <a:prstGeom prst="rect">
              <a:avLst/>
            </a:prstGeom>
            <a:noFill/>
            <a:ln w="12700">
              <a:noFill/>
              <a:miter lim="800000"/>
              <a:headEnd type="none" w="sm" len="sm"/>
              <a:tailEnd type="none" w="sm" len="sm"/>
            </a:ln>
            <a:effectLst/>
          </p:spPr>
          <p:txBody>
            <a:bodyPr wrap="none">
              <a:spAutoFit/>
            </a:bodyPr>
            <a:lstStyle/>
            <a:p>
              <a:r>
                <a:rPr lang="en-US" altLang="en-US" sz="1800">
                  <a:latin typeface="Symbol" pitchFamily="18" charset="2"/>
                </a:rPr>
                <a:t>s</a:t>
              </a:r>
              <a:r>
                <a:rPr lang="en-US" altLang="en-US" sz="1800" baseline="20000"/>
                <a:t>2</a:t>
              </a:r>
              <a:r>
                <a:rPr lang="en-US" altLang="en-US" sz="1800"/>
                <a:t> = 2</a:t>
              </a:r>
            </a:p>
          </p:txBody>
        </p:sp>
        <p:grpSp>
          <p:nvGrpSpPr>
            <p:cNvPr id="1043474" name="Group 18"/>
            <p:cNvGrpSpPr>
              <a:grpSpLocks/>
            </p:cNvGrpSpPr>
            <p:nvPr/>
          </p:nvGrpSpPr>
          <p:grpSpPr bwMode="auto">
            <a:xfrm>
              <a:off x="2438400" y="6491288"/>
              <a:ext cx="1111250" cy="366712"/>
              <a:chOff x="182" y="3633"/>
              <a:chExt cx="700" cy="231"/>
            </a:xfrm>
          </p:grpSpPr>
          <p:sp>
            <p:nvSpPr>
              <p:cNvPr id="1043475" name="Text Box 19"/>
              <p:cNvSpPr txBox="1">
                <a:spLocks noChangeArrowheads="1"/>
              </p:cNvSpPr>
              <p:nvPr/>
            </p:nvSpPr>
            <p:spPr bwMode="auto">
              <a:xfrm>
                <a:off x="182" y="3633"/>
                <a:ext cx="700" cy="231"/>
              </a:xfrm>
              <a:prstGeom prst="rect">
                <a:avLst/>
              </a:prstGeom>
              <a:noFill/>
              <a:ln w="12700">
                <a:noFill/>
                <a:miter lim="800000"/>
                <a:headEnd type="none" w="sm" len="sm"/>
                <a:tailEnd type="none" w="sm" len="sm"/>
              </a:ln>
              <a:effectLst/>
            </p:spPr>
            <p:txBody>
              <a:bodyPr wrap="none">
                <a:spAutoFit/>
              </a:bodyPr>
              <a:lstStyle/>
              <a:p>
                <a:r>
                  <a:rPr lang="en-US" altLang="en-US" sz="1800">
                    <a:latin typeface="Symbol" pitchFamily="18" charset="2"/>
                  </a:rPr>
                  <a:t>s</a:t>
                </a:r>
                <a:r>
                  <a:rPr lang="en-US" altLang="en-US" sz="1800" baseline="20000"/>
                  <a:t>2</a:t>
                </a:r>
                <a:r>
                  <a:rPr lang="en-US" altLang="en-US" sz="1800"/>
                  <a:t> =2    2</a:t>
                </a:r>
              </a:p>
            </p:txBody>
          </p:sp>
          <p:sp>
            <p:nvSpPr>
              <p:cNvPr id="1043476" name="Line 20"/>
              <p:cNvSpPr>
                <a:spLocks noChangeShapeType="1"/>
              </p:cNvSpPr>
              <p:nvPr/>
            </p:nvSpPr>
            <p:spPr bwMode="auto">
              <a:xfrm>
                <a:off x="672" y="3648"/>
                <a:ext cx="192"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043477" name="Line 21"/>
              <p:cNvSpPr>
                <a:spLocks noChangeShapeType="1"/>
              </p:cNvSpPr>
              <p:nvPr/>
            </p:nvSpPr>
            <p:spPr bwMode="auto">
              <a:xfrm flipH="1">
                <a:off x="624" y="3648"/>
                <a:ext cx="48" cy="144"/>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043478" name="Line 22"/>
              <p:cNvSpPr>
                <a:spLocks noChangeShapeType="1"/>
              </p:cNvSpPr>
              <p:nvPr/>
            </p:nvSpPr>
            <p:spPr bwMode="auto">
              <a:xfrm>
                <a:off x="576" y="3744"/>
                <a:ext cx="48" cy="48"/>
              </a:xfrm>
              <a:prstGeom prst="line">
                <a:avLst/>
              </a:prstGeom>
              <a:noFill/>
              <a:ln w="12700">
                <a:solidFill>
                  <a:schemeClr val="tx1"/>
                </a:solidFill>
                <a:round/>
                <a:headEnd type="none" w="sm" len="sm"/>
                <a:tailEnd type="none" w="sm" len="sm"/>
              </a:ln>
              <a:effectLst/>
            </p:spPr>
            <p:txBody>
              <a:bodyPr wrap="none" anchor="ctr"/>
              <a:lstStyle/>
              <a:p>
                <a:endParaRPr lang="en-US"/>
              </a:p>
            </p:txBody>
          </p:sp>
        </p:grpSp>
        <p:sp>
          <p:nvSpPr>
            <p:cNvPr id="1043480" name="Text Box 24"/>
            <p:cNvSpPr txBox="1">
              <a:spLocks noChangeArrowheads="1"/>
            </p:cNvSpPr>
            <p:nvPr/>
          </p:nvSpPr>
          <p:spPr bwMode="auto">
            <a:xfrm>
              <a:off x="6064250" y="6491288"/>
              <a:ext cx="793750" cy="366712"/>
            </a:xfrm>
            <a:prstGeom prst="rect">
              <a:avLst/>
            </a:prstGeom>
            <a:noFill/>
            <a:ln w="12700">
              <a:noFill/>
              <a:miter lim="800000"/>
              <a:headEnd type="none" w="sm" len="sm"/>
              <a:tailEnd type="none" w="sm" len="sm"/>
            </a:ln>
            <a:effectLst/>
          </p:spPr>
          <p:txBody>
            <a:bodyPr wrap="none">
              <a:spAutoFit/>
            </a:bodyPr>
            <a:lstStyle/>
            <a:p>
              <a:r>
                <a:rPr lang="en-US" altLang="en-US" sz="1800">
                  <a:latin typeface="Symbol" pitchFamily="18" charset="2"/>
                </a:rPr>
                <a:t>s</a:t>
              </a:r>
              <a:r>
                <a:rPr lang="en-US" altLang="en-US" sz="1800" baseline="20000"/>
                <a:t>2</a:t>
              </a:r>
              <a:r>
                <a:rPr lang="en-US" altLang="en-US" sz="1800"/>
                <a:t> = 4</a:t>
              </a: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82" name="Rectangle 2"/>
          <p:cNvSpPr>
            <a:spLocks noGrp="1" noChangeArrowheads="1"/>
          </p:cNvSpPr>
          <p:nvPr>
            <p:ph type="title"/>
          </p:nvPr>
        </p:nvSpPr>
        <p:spPr/>
        <p:txBody>
          <a:bodyPr/>
          <a:lstStyle/>
          <a:p>
            <a:r>
              <a:rPr lang="en-US" altLang="en-US" dirty="0"/>
              <a:t>Multi-Resolution Scale Space</a:t>
            </a:r>
          </a:p>
        </p:txBody>
      </p:sp>
      <p:sp>
        <p:nvSpPr>
          <p:cNvPr id="1044483" name="Rectangle 3"/>
          <p:cNvSpPr>
            <a:spLocks noGrp="1" noChangeArrowheads="1"/>
          </p:cNvSpPr>
          <p:nvPr>
            <p:ph type="body" idx="1"/>
          </p:nvPr>
        </p:nvSpPr>
        <p:spPr>
          <a:xfrm>
            <a:off x="228600" y="1219200"/>
            <a:ext cx="8763000" cy="2362200"/>
          </a:xfrm>
        </p:spPr>
        <p:txBody>
          <a:bodyPr/>
          <a:lstStyle/>
          <a:p>
            <a:r>
              <a:rPr lang="en-US" altLang="en-US" dirty="0"/>
              <a:t>Observations:</a:t>
            </a:r>
          </a:p>
          <a:p>
            <a:pPr lvl="1"/>
            <a:r>
              <a:rPr lang="en-US" altLang="en-US" sz="2000" dirty="0"/>
              <a:t>For sufficiently different </a:t>
            </a:r>
            <a:r>
              <a:rPr lang="en-US" altLang="en-US" sz="2000" dirty="0">
                <a:latin typeface="Symbol" pitchFamily="18" charset="2"/>
              </a:rPr>
              <a:t>s</a:t>
            </a:r>
            <a:r>
              <a:rPr lang="en-US" altLang="en-US" sz="2000" dirty="0"/>
              <a:t> 's, the zero crossings will be unrelated unless there is  'something going on' in the image.</a:t>
            </a:r>
          </a:p>
          <a:p>
            <a:pPr lvl="1"/>
            <a:r>
              <a:rPr lang="en-US" altLang="en-US" sz="2000" dirty="0"/>
              <a:t>If there are coincident zero crossings in two or more successive zero crossing images, then there is sufficient evidence for an edge in the image.</a:t>
            </a:r>
          </a:p>
          <a:p>
            <a:pPr lvl="1"/>
            <a:r>
              <a:rPr lang="en-US" altLang="en-US" sz="2000" dirty="0"/>
              <a:t>If the coincident zero crossings disappear as </a:t>
            </a:r>
            <a:r>
              <a:rPr lang="en-US" altLang="en-US" sz="2000" dirty="0">
                <a:latin typeface="Symbol" pitchFamily="18" charset="2"/>
              </a:rPr>
              <a:t>s</a:t>
            </a:r>
            <a:r>
              <a:rPr lang="en-US" altLang="en-US" sz="2000" dirty="0"/>
              <a:t> becomes larger, then either:</a:t>
            </a:r>
          </a:p>
          <a:p>
            <a:pPr lvl="2"/>
            <a:r>
              <a:rPr lang="en-US" altLang="en-US" sz="1800" dirty="0"/>
              <a:t>two or more local intensity changes are being averaged together, or</a:t>
            </a:r>
          </a:p>
          <a:p>
            <a:pPr lvl="2"/>
            <a:r>
              <a:rPr lang="en-US" altLang="en-US" sz="1800" dirty="0"/>
              <a:t>two independent phenomena are operating to produce intensity changes in the same region of the image but at different scales.</a:t>
            </a:r>
            <a:endParaRPr lang="en-US" altLang="en-US" sz="2400" dirty="0"/>
          </a:p>
          <a:p>
            <a:r>
              <a:rPr lang="en-US" altLang="en-US" dirty="0"/>
              <a:t>Use these ideas to produce a 'first-pass' approach to edge detection using multi-resolution zero crossing data.</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746" name="Rectangle 2"/>
          <p:cNvSpPr>
            <a:spLocks noGrp="1" noChangeArrowheads="1"/>
          </p:cNvSpPr>
          <p:nvPr>
            <p:ph type="title"/>
          </p:nvPr>
        </p:nvSpPr>
        <p:spPr>
          <a:xfrm>
            <a:off x="5172075" y="285750"/>
            <a:ext cx="3971925" cy="609600"/>
          </a:xfrm>
        </p:spPr>
        <p:txBody>
          <a:bodyPr/>
          <a:lstStyle/>
          <a:p>
            <a:r>
              <a:rPr lang="en-US" altLang="en-US"/>
              <a:t>Color Edge Detection</a:t>
            </a:r>
          </a:p>
        </p:txBody>
      </p:sp>
      <p:sp>
        <p:nvSpPr>
          <p:cNvPr id="1055747" name="Rectangle 3"/>
          <p:cNvSpPr>
            <a:spLocks noGrp="1" noChangeArrowheads="1"/>
          </p:cNvSpPr>
          <p:nvPr>
            <p:ph type="body" idx="1"/>
          </p:nvPr>
        </p:nvSpPr>
        <p:spPr>
          <a:xfrm>
            <a:off x="533400" y="1371600"/>
            <a:ext cx="7848600" cy="2362200"/>
          </a:xfrm>
        </p:spPr>
        <p:txBody>
          <a:bodyPr/>
          <a:lstStyle/>
          <a:p>
            <a:r>
              <a:rPr lang="en-US" altLang="en-US"/>
              <a:t>Typical Approaches</a:t>
            </a:r>
          </a:p>
          <a:p>
            <a:pPr lvl="1"/>
            <a:r>
              <a:rPr lang="en-US" altLang="en-US"/>
              <a:t>Fusion of results on R, G, B separately</a:t>
            </a:r>
          </a:p>
          <a:p>
            <a:pPr lvl="1"/>
            <a:endParaRPr lang="en-US" altLang="en-US"/>
          </a:p>
          <a:p>
            <a:pPr lvl="1"/>
            <a:endParaRPr lang="en-US" altLang="en-US"/>
          </a:p>
          <a:p>
            <a:pPr lvl="1"/>
            <a:endParaRPr lang="en-US" altLang="en-US"/>
          </a:p>
          <a:p>
            <a:pPr lvl="1"/>
            <a:endParaRPr lang="en-US" altLang="en-US"/>
          </a:p>
          <a:p>
            <a:pPr lvl="1"/>
            <a:r>
              <a:rPr lang="en-US" altLang="en-US"/>
              <a:t>Multi-dimensional gradient methods</a:t>
            </a:r>
          </a:p>
          <a:p>
            <a:pPr lvl="1"/>
            <a:endParaRPr lang="en-US" altLang="en-US"/>
          </a:p>
          <a:p>
            <a:pPr lvl="1"/>
            <a:endParaRPr lang="en-US" altLang="en-US"/>
          </a:p>
          <a:p>
            <a:pPr lvl="1"/>
            <a:endParaRPr lang="en-US" altLang="en-US"/>
          </a:p>
          <a:p>
            <a:pPr lvl="1"/>
            <a:endParaRPr lang="en-US" altLang="en-US"/>
          </a:p>
          <a:p>
            <a:pPr lvl="1"/>
            <a:r>
              <a:rPr lang="en-US" altLang="en-US"/>
              <a:t>Vector methods</a:t>
            </a:r>
          </a:p>
          <a:p>
            <a:pPr lvl="1"/>
            <a:r>
              <a:rPr lang="en-US" altLang="en-US"/>
              <a:t>Color signatures: Stanford (Rubner and Thomasi)</a:t>
            </a:r>
          </a:p>
        </p:txBody>
      </p:sp>
      <p:pic>
        <p:nvPicPr>
          <p:cNvPr id="1055748" name="Picture 4"/>
          <p:cNvPicPr>
            <a:picLocks noChangeAspect="1" noChangeArrowheads="1"/>
          </p:cNvPicPr>
          <p:nvPr/>
        </p:nvPicPr>
        <p:blipFill>
          <a:blip r:embed="rId2" cstate="print"/>
          <a:srcRect/>
          <a:stretch>
            <a:fillRect/>
          </a:stretch>
        </p:blipFill>
        <p:spPr bwMode="auto">
          <a:xfrm>
            <a:off x="2286000" y="2286000"/>
            <a:ext cx="3505200" cy="1385888"/>
          </a:xfrm>
          <a:prstGeom prst="rect">
            <a:avLst/>
          </a:prstGeom>
          <a:noFill/>
          <a:ln w="12700">
            <a:noFill/>
            <a:miter lim="800000"/>
            <a:headEnd type="none" w="sm" len="sm"/>
            <a:tailEnd type="none" w="sm" len="sm"/>
          </a:ln>
          <a:effectLst/>
        </p:spPr>
      </p:pic>
      <p:pic>
        <p:nvPicPr>
          <p:cNvPr id="1055749" name="Picture 5"/>
          <p:cNvPicPr>
            <a:picLocks noChangeAspect="1" noChangeArrowheads="1"/>
          </p:cNvPicPr>
          <p:nvPr/>
        </p:nvPicPr>
        <p:blipFill>
          <a:blip r:embed="rId3" cstate="print"/>
          <a:srcRect/>
          <a:stretch>
            <a:fillRect/>
          </a:stretch>
        </p:blipFill>
        <p:spPr bwMode="auto">
          <a:xfrm>
            <a:off x="2362200" y="4419600"/>
            <a:ext cx="3581400" cy="1387475"/>
          </a:xfrm>
          <a:prstGeom prst="rect">
            <a:avLst/>
          </a:prstGeom>
          <a:noFill/>
          <a:ln w="12700">
            <a:noFill/>
            <a:miter lim="800000"/>
            <a:headEnd type="none" w="sm" len="sm"/>
            <a:tailEnd type="none" w="sm" len="sm"/>
          </a:ln>
          <a:effectLst/>
        </p:spPr>
      </p:pic>
    </p:spTree>
    <p:extLst>
      <p:ext uri="{BB962C8B-B14F-4D97-AF65-F5344CB8AC3E}">
        <p14:creationId xmlns:p14="http://schemas.microsoft.com/office/powerpoint/2010/main" val="41384778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91D2-4E1A-D44A-8993-6DE81619B13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69580C8-2F71-5342-9B3F-949A2BFBBBB5}"/>
              </a:ext>
            </a:extLst>
          </p:cNvPr>
          <p:cNvSpPr>
            <a:spLocks noGrp="1"/>
          </p:cNvSpPr>
          <p:nvPr>
            <p:ph idx="1"/>
          </p:nvPr>
        </p:nvSpPr>
        <p:spPr/>
        <p:txBody>
          <a:bodyPr/>
          <a:lstStyle/>
          <a:p>
            <a:r>
              <a:rPr lang="en-US" dirty="0"/>
              <a:t>Convolution: an Introduction</a:t>
            </a:r>
          </a:p>
          <a:p>
            <a:r>
              <a:rPr lang="en-US" dirty="0"/>
              <a:t>Image Enhancement: Noise Reduction (1)</a:t>
            </a:r>
          </a:p>
          <a:p>
            <a:r>
              <a:rPr lang="en-US" dirty="0"/>
              <a:t>Convolution: a Revisit</a:t>
            </a:r>
          </a:p>
          <a:p>
            <a:r>
              <a:rPr lang="en-US" dirty="0"/>
              <a:t>Image Enhancement: Noise Reduction (2)</a:t>
            </a:r>
          </a:p>
          <a:p>
            <a:r>
              <a:rPr lang="en-US" dirty="0"/>
              <a:t>Edge Detection</a:t>
            </a:r>
          </a:p>
          <a:p>
            <a:r>
              <a:rPr lang="en-US" dirty="0"/>
              <a:t>An Example: SIFT</a:t>
            </a:r>
          </a:p>
        </p:txBody>
      </p:sp>
      <p:sp>
        <p:nvSpPr>
          <p:cNvPr id="4" name="Right Arrow 3">
            <a:extLst>
              <a:ext uri="{FF2B5EF4-FFF2-40B4-BE49-F238E27FC236}">
                <a16:creationId xmlns:a16="http://schemas.microsoft.com/office/drawing/2014/main" id="{F4101DDC-4288-B94F-94E5-EC338BA0C50F}"/>
              </a:ext>
            </a:extLst>
          </p:cNvPr>
          <p:cNvSpPr/>
          <p:nvPr/>
        </p:nvSpPr>
        <p:spPr bwMode="auto">
          <a:xfrm>
            <a:off x="163286" y="4038600"/>
            <a:ext cx="495300" cy="381000"/>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19350669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084E-173D-4C6D-8946-436802935DD2}"/>
              </a:ext>
            </a:extLst>
          </p:cNvPr>
          <p:cNvSpPr>
            <a:spLocks noGrp="1"/>
          </p:cNvSpPr>
          <p:nvPr>
            <p:ph type="title"/>
          </p:nvPr>
        </p:nvSpPr>
        <p:spPr/>
        <p:txBody>
          <a:bodyPr/>
          <a:lstStyle/>
          <a:p>
            <a:r>
              <a:rPr lang="en-US" dirty="0"/>
              <a:t>SIFT features</a:t>
            </a:r>
          </a:p>
        </p:txBody>
      </p:sp>
      <p:sp>
        <p:nvSpPr>
          <p:cNvPr id="3" name="Content Placeholder 2">
            <a:extLst>
              <a:ext uri="{FF2B5EF4-FFF2-40B4-BE49-F238E27FC236}">
                <a16:creationId xmlns:a16="http://schemas.microsoft.com/office/drawing/2014/main" id="{05A81722-85B1-4841-BD17-2D691579EA01}"/>
              </a:ext>
            </a:extLst>
          </p:cNvPr>
          <p:cNvSpPr>
            <a:spLocks noGrp="1"/>
          </p:cNvSpPr>
          <p:nvPr>
            <p:ph idx="1"/>
          </p:nvPr>
        </p:nvSpPr>
        <p:spPr>
          <a:xfrm>
            <a:off x="304800" y="1673392"/>
            <a:ext cx="8610600" cy="4041548"/>
          </a:xfrm>
        </p:spPr>
        <p:txBody>
          <a:bodyPr/>
          <a:lstStyle/>
          <a:p>
            <a:r>
              <a:rPr lang="en-US" dirty="0"/>
              <a:t>Scale-invariant feature transform (SIFT): detects local features in an image [Lowe, 1999]. </a:t>
            </a:r>
          </a:p>
          <a:p>
            <a:r>
              <a:rPr lang="en-US" dirty="0"/>
              <a:t>These local features are called </a:t>
            </a:r>
            <a:r>
              <a:rPr lang="en-US" dirty="0" err="1"/>
              <a:t>keypoints</a:t>
            </a:r>
            <a:r>
              <a:rPr lang="en-US" dirty="0"/>
              <a:t>.</a:t>
            </a:r>
          </a:p>
          <a:p>
            <a:r>
              <a:rPr lang="en-US" dirty="0"/>
              <a:t>The SIFT features for the </a:t>
            </a:r>
            <a:r>
              <a:rPr lang="en-US" dirty="0" err="1"/>
              <a:t>keyponts</a:t>
            </a:r>
            <a:r>
              <a:rPr lang="en-US" dirty="0"/>
              <a:t> are invariant to scale, illumination, and rotation.</a:t>
            </a:r>
          </a:p>
          <a:p>
            <a:r>
              <a:rPr lang="en-US" dirty="0"/>
              <a:t>Each </a:t>
            </a:r>
            <a:r>
              <a:rPr lang="en-US" dirty="0" err="1"/>
              <a:t>keypoint</a:t>
            </a:r>
            <a:r>
              <a:rPr lang="en-US" dirty="0"/>
              <a:t> is represented with a 128-dimensional SIFT vector</a:t>
            </a:r>
          </a:p>
          <a:p>
            <a:pPr lvl="1"/>
            <a:endParaRPr lang="en-US" dirty="0"/>
          </a:p>
          <a:p>
            <a:endParaRPr lang="en-US" dirty="0"/>
          </a:p>
        </p:txBody>
      </p:sp>
      <p:sp>
        <p:nvSpPr>
          <p:cNvPr id="4" name="Slide Number Placeholder 3">
            <a:extLst>
              <a:ext uri="{FF2B5EF4-FFF2-40B4-BE49-F238E27FC236}">
                <a16:creationId xmlns:a16="http://schemas.microsoft.com/office/drawing/2014/main" id="{769071C7-C181-4FA3-B3AD-8DA4451AE6E0}"/>
              </a:ext>
            </a:extLst>
          </p:cNvPr>
          <p:cNvSpPr>
            <a:spLocks noGrp="1"/>
          </p:cNvSpPr>
          <p:nvPr>
            <p:ph type="sldNum" sz="quarter" idx="10"/>
          </p:nvPr>
        </p:nvSpPr>
        <p:spPr bwMode="auto">
          <a:xfrm>
            <a:off x="304952" y="6324514"/>
            <a:ext cx="304800" cy="381000"/>
          </a:xfrm>
          <a:prstGeom prst="rect">
            <a:avLst/>
          </a:prstGeom>
          <a:noFill/>
          <a:ln w="9525">
            <a:noFill/>
            <a:miter lim="800000"/>
            <a:headEnd/>
            <a:tailEnd/>
          </a:ln>
        </p:spPr>
        <p:txBody>
          <a:bodyPr vert="horz" wrap="none" lIns="0" tIns="0" rIns="0" bIns="0" numCol="1" anchor="ctr" anchorCtr="1" compatLnSpc="1">
            <a:prstTxWarp prst="textNoShape">
              <a:avLst/>
            </a:prstTxWarp>
            <a:normAutofit/>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fld id="{C5BA8352-AAC4-1C46-A5C8-C7A9427DEBB3}" type="slidenum">
              <a:rPr lang="en-US" altLang="en-US" smtClean="0"/>
              <a:pPr/>
              <a:t>95</a:t>
            </a:fld>
            <a:endParaRPr lang="en-US" altLang="en-US"/>
          </a:p>
        </p:txBody>
      </p:sp>
    </p:spTree>
    <p:extLst>
      <p:ext uri="{BB962C8B-B14F-4D97-AF65-F5344CB8AC3E}">
        <p14:creationId xmlns:p14="http://schemas.microsoft.com/office/powerpoint/2010/main" val="34613183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084E-173D-4C6D-8946-436802935DD2}"/>
              </a:ext>
            </a:extLst>
          </p:cNvPr>
          <p:cNvSpPr>
            <a:spLocks noGrp="1"/>
          </p:cNvSpPr>
          <p:nvPr>
            <p:ph type="title"/>
          </p:nvPr>
        </p:nvSpPr>
        <p:spPr/>
        <p:txBody>
          <a:bodyPr/>
          <a:lstStyle/>
          <a:p>
            <a:r>
              <a:rPr lang="en-US" dirty="0"/>
              <a:t>SIFT features</a:t>
            </a:r>
          </a:p>
        </p:txBody>
      </p:sp>
      <p:sp>
        <p:nvSpPr>
          <p:cNvPr id="3" name="Content Placeholder 2">
            <a:extLst>
              <a:ext uri="{FF2B5EF4-FFF2-40B4-BE49-F238E27FC236}">
                <a16:creationId xmlns:a16="http://schemas.microsoft.com/office/drawing/2014/main" id="{05A81722-85B1-4841-BD17-2D691579EA01}"/>
              </a:ext>
            </a:extLst>
          </p:cNvPr>
          <p:cNvSpPr>
            <a:spLocks noGrp="1"/>
          </p:cNvSpPr>
          <p:nvPr>
            <p:ph idx="1"/>
          </p:nvPr>
        </p:nvSpPr>
        <p:spPr>
          <a:xfrm>
            <a:off x="304800" y="1657397"/>
            <a:ext cx="8610600" cy="3428910"/>
          </a:xfrm>
        </p:spPr>
        <p:txBody>
          <a:bodyPr/>
          <a:lstStyle/>
          <a:p>
            <a:pPr algn="l" rtl="0" fontAlgn="base">
              <a:buFont typeface="+mj-lt"/>
              <a:buAutoNum type="arabicPeriod"/>
            </a:pPr>
            <a:r>
              <a:rPr lang="en-US" b="0" i="0" dirty="0">
                <a:solidFill>
                  <a:schemeClr val="tx1"/>
                </a:solidFill>
                <a:effectLst/>
                <a:latin typeface="Open Sans" panose="020B0606030504020204" pitchFamily="34" charset="0"/>
              </a:rPr>
              <a:t>First, detect </a:t>
            </a:r>
            <a:r>
              <a:rPr lang="en-US" b="0" i="0" dirty="0" err="1">
                <a:solidFill>
                  <a:schemeClr val="tx1"/>
                </a:solidFill>
                <a:effectLst/>
                <a:latin typeface="Open Sans" panose="020B0606030504020204" pitchFamily="34" charset="0"/>
              </a:rPr>
              <a:t>keypoints</a:t>
            </a:r>
            <a:r>
              <a:rPr lang="en-US" b="0" i="0" dirty="0">
                <a:solidFill>
                  <a:schemeClr val="tx1"/>
                </a:solidFill>
                <a:effectLst/>
                <a:latin typeface="Open Sans" panose="020B0606030504020204" pitchFamily="34" charset="0"/>
              </a:rPr>
              <a:t> using the SIFT detector, which also detects scale and orientation of the </a:t>
            </a:r>
            <a:r>
              <a:rPr lang="en-US" b="0" i="0" dirty="0" err="1">
                <a:solidFill>
                  <a:schemeClr val="tx1"/>
                </a:solidFill>
                <a:effectLst/>
                <a:latin typeface="Open Sans" panose="020B0606030504020204" pitchFamily="34" charset="0"/>
              </a:rPr>
              <a:t>keypoint</a:t>
            </a:r>
            <a:r>
              <a:rPr lang="en-US" b="0" i="0" dirty="0">
                <a:solidFill>
                  <a:schemeClr val="tx1"/>
                </a:solidFill>
                <a:effectLst/>
                <a:latin typeface="Open Sans" panose="020B0606030504020204" pitchFamily="34" charset="0"/>
              </a:rPr>
              <a:t>.</a:t>
            </a:r>
          </a:p>
          <a:p>
            <a:pPr algn="l" rtl="0" fontAlgn="base">
              <a:buFont typeface="+mj-lt"/>
              <a:buAutoNum type="arabicPeriod"/>
            </a:pPr>
            <a:r>
              <a:rPr lang="en-US" b="0" i="0" dirty="0">
                <a:solidFill>
                  <a:schemeClr val="tx1"/>
                </a:solidFill>
                <a:effectLst/>
                <a:latin typeface="Open Sans" panose="020B0606030504020204" pitchFamily="34" charset="0"/>
              </a:rPr>
              <a:t>Next, for a given </a:t>
            </a:r>
            <a:r>
              <a:rPr lang="en-US" b="0" i="0" dirty="0" err="1">
                <a:solidFill>
                  <a:schemeClr val="tx1"/>
                </a:solidFill>
                <a:effectLst/>
                <a:latin typeface="Open Sans" panose="020B0606030504020204" pitchFamily="34" charset="0"/>
              </a:rPr>
              <a:t>keypoint</a:t>
            </a:r>
            <a:r>
              <a:rPr lang="en-US" b="0" i="0" dirty="0">
                <a:solidFill>
                  <a:schemeClr val="tx1"/>
                </a:solidFill>
                <a:effectLst/>
                <a:latin typeface="Open Sans" panose="020B0606030504020204" pitchFamily="34" charset="0"/>
              </a:rPr>
              <a:t>, warp the region around it to canonical orientation and scale and resize the region to 16X16 pixels.</a:t>
            </a:r>
          </a:p>
        </p:txBody>
      </p:sp>
      <p:sp>
        <p:nvSpPr>
          <p:cNvPr id="4" name="Slide Number Placeholder 3">
            <a:extLst>
              <a:ext uri="{FF2B5EF4-FFF2-40B4-BE49-F238E27FC236}">
                <a16:creationId xmlns:a16="http://schemas.microsoft.com/office/drawing/2014/main" id="{769071C7-C181-4FA3-B3AD-8DA4451AE6E0}"/>
              </a:ext>
            </a:extLst>
          </p:cNvPr>
          <p:cNvSpPr>
            <a:spLocks noGrp="1"/>
          </p:cNvSpPr>
          <p:nvPr>
            <p:ph type="sldNum" sz="quarter" idx="10"/>
          </p:nvPr>
        </p:nvSpPr>
        <p:spPr bwMode="auto">
          <a:xfrm>
            <a:off x="304952" y="6324514"/>
            <a:ext cx="304800" cy="381000"/>
          </a:xfrm>
          <a:prstGeom prst="rect">
            <a:avLst/>
          </a:prstGeom>
          <a:noFill/>
          <a:ln w="9525">
            <a:noFill/>
            <a:miter lim="800000"/>
            <a:headEnd/>
            <a:tailEnd/>
          </a:ln>
        </p:spPr>
        <p:txBody>
          <a:bodyPr vert="horz" wrap="none" lIns="0" tIns="0" rIns="0" bIns="0" numCol="1" anchor="ctr" anchorCtr="1" compatLnSpc="1">
            <a:prstTxWarp prst="textNoShape">
              <a:avLst/>
            </a:prstTxWarp>
            <a:normAutofit/>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fld id="{C5BA8352-AAC4-1C46-A5C8-C7A9427DEBB3}" type="slidenum">
              <a:rPr lang="en-US" altLang="en-US" smtClean="0"/>
              <a:pPr/>
              <a:t>96</a:t>
            </a:fld>
            <a:endParaRPr lang="en-US" altLang="en-US"/>
          </a:p>
        </p:txBody>
      </p:sp>
      <p:pic>
        <p:nvPicPr>
          <p:cNvPr id="7" name="Picture 6">
            <a:extLst>
              <a:ext uri="{FF2B5EF4-FFF2-40B4-BE49-F238E27FC236}">
                <a16:creationId xmlns:a16="http://schemas.microsoft.com/office/drawing/2014/main" id="{EE499893-E27A-87A0-475A-89C732CD3B6E}"/>
              </a:ext>
            </a:extLst>
          </p:cNvPr>
          <p:cNvPicPr>
            <a:picLocks noChangeAspect="1"/>
          </p:cNvPicPr>
          <p:nvPr/>
        </p:nvPicPr>
        <p:blipFill rotWithShape="1">
          <a:blip r:embed="rId3"/>
          <a:srcRect b="18821"/>
          <a:stretch/>
        </p:blipFill>
        <p:spPr>
          <a:xfrm>
            <a:off x="1428760" y="3700172"/>
            <a:ext cx="6258799" cy="1972026"/>
          </a:xfrm>
          <a:prstGeom prst="rect">
            <a:avLst/>
          </a:prstGeom>
        </p:spPr>
      </p:pic>
      <p:sp>
        <p:nvSpPr>
          <p:cNvPr id="9" name="TextBox 8">
            <a:extLst>
              <a:ext uri="{FF2B5EF4-FFF2-40B4-BE49-F238E27FC236}">
                <a16:creationId xmlns:a16="http://schemas.microsoft.com/office/drawing/2014/main" id="{92EF46E8-B958-BD15-4B2A-A12234A81B97}"/>
              </a:ext>
            </a:extLst>
          </p:cNvPr>
          <p:cNvSpPr txBox="1"/>
          <p:nvPr/>
        </p:nvSpPr>
        <p:spPr>
          <a:xfrm>
            <a:off x="1828800" y="5943600"/>
            <a:ext cx="5858759" cy="553998"/>
          </a:xfrm>
          <a:prstGeom prst="rect">
            <a:avLst/>
          </a:prstGeom>
          <a:noFill/>
        </p:spPr>
        <p:txBody>
          <a:bodyPr wrap="square">
            <a:spAutoFit/>
          </a:bodyPr>
          <a:lstStyle/>
          <a:p>
            <a:r>
              <a:rPr lang="en-US" sz="1500" dirty="0"/>
              <a:t>https://gilscvblog.com/2013/08/18/a-short-introduction-to-descriptors/</a:t>
            </a:r>
          </a:p>
        </p:txBody>
      </p:sp>
    </p:spTree>
    <p:extLst>
      <p:ext uri="{BB962C8B-B14F-4D97-AF65-F5344CB8AC3E}">
        <p14:creationId xmlns:p14="http://schemas.microsoft.com/office/powerpoint/2010/main" val="34688360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084E-173D-4C6D-8946-436802935DD2}"/>
              </a:ext>
            </a:extLst>
          </p:cNvPr>
          <p:cNvSpPr>
            <a:spLocks noGrp="1"/>
          </p:cNvSpPr>
          <p:nvPr>
            <p:ph type="title"/>
          </p:nvPr>
        </p:nvSpPr>
        <p:spPr/>
        <p:txBody>
          <a:bodyPr/>
          <a:lstStyle/>
          <a:p>
            <a:r>
              <a:rPr lang="en-US" dirty="0"/>
              <a:t>SIFT features</a:t>
            </a:r>
          </a:p>
        </p:txBody>
      </p:sp>
      <p:sp>
        <p:nvSpPr>
          <p:cNvPr id="3" name="Content Placeholder 2">
            <a:extLst>
              <a:ext uri="{FF2B5EF4-FFF2-40B4-BE49-F238E27FC236}">
                <a16:creationId xmlns:a16="http://schemas.microsoft.com/office/drawing/2014/main" id="{05A81722-85B1-4841-BD17-2D691579EA01}"/>
              </a:ext>
            </a:extLst>
          </p:cNvPr>
          <p:cNvSpPr>
            <a:spLocks noGrp="1"/>
          </p:cNvSpPr>
          <p:nvPr>
            <p:ph idx="1"/>
          </p:nvPr>
        </p:nvSpPr>
        <p:spPr>
          <a:xfrm>
            <a:off x="304800" y="1657396"/>
            <a:ext cx="8610600" cy="1200119"/>
          </a:xfrm>
        </p:spPr>
        <p:txBody>
          <a:bodyPr/>
          <a:lstStyle/>
          <a:p>
            <a:pPr algn="l" rtl="0" fontAlgn="base">
              <a:buFont typeface="+mj-lt"/>
              <a:buAutoNum type="arabicPeriod" startAt="3"/>
            </a:pPr>
            <a:r>
              <a:rPr lang="en-US" b="0" i="0" dirty="0">
                <a:solidFill>
                  <a:schemeClr val="tx1"/>
                </a:solidFill>
                <a:effectLst/>
                <a:latin typeface="Open Sans" panose="020B0606030504020204" pitchFamily="34" charset="0"/>
              </a:rPr>
              <a:t>Compute the gradient for each pixel (orientation and magnitude).</a:t>
            </a:r>
          </a:p>
          <a:p>
            <a:pPr algn="l" rtl="0" fontAlgn="base">
              <a:buFont typeface="+mj-lt"/>
              <a:buAutoNum type="arabicPeriod" startAt="4"/>
            </a:pPr>
            <a:r>
              <a:rPr lang="en-US" b="0" i="0" dirty="0">
                <a:solidFill>
                  <a:schemeClr val="tx1"/>
                </a:solidFill>
                <a:effectLst/>
                <a:latin typeface="Open Sans" panose="020B0606030504020204" pitchFamily="34" charset="0"/>
              </a:rPr>
              <a:t>Divide the pixels into 16, 4X4 pixels squares.</a:t>
            </a:r>
          </a:p>
        </p:txBody>
      </p:sp>
      <p:sp>
        <p:nvSpPr>
          <p:cNvPr id="4" name="Slide Number Placeholder 3">
            <a:extLst>
              <a:ext uri="{FF2B5EF4-FFF2-40B4-BE49-F238E27FC236}">
                <a16:creationId xmlns:a16="http://schemas.microsoft.com/office/drawing/2014/main" id="{769071C7-C181-4FA3-B3AD-8DA4451AE6E0}"/>
              </a:ext>
            </a:extLst>
          </p:cNvPr>
          <p:cNvSpPr>
            <a:spLocks noGrp="1"/>
          </p:cNvSpPr>
          <p:nvPr>
            <p:ph type="sldNum" sz="quarter" idx="10"/>
          </p:nvPr>
        </p:nvSpPr>
        <p:spPr bwMode="auto">
          <a:xfrm>
            <a:off x="304952" y="6324514"/>
            <a:ext cx="304800" cy="381000"/>
          </a:xfrm>
          <a:prstGeom prst="rect">
            <a:avLst/>
          </a:prstGeom>
          <a:noFill/>
          <a:ln w="9525">
            <a:noFill/>
            <a:miter lim="800000"/>
            <a:headEnd/>
            <a:tailEnd/>
          </a:ln>
        </p:spPr>
        <p:txBody>
          <a:bodyPr vert="horz" wrap="none" lIns="0" tIns="0" rIns="0" bIns="0" numCol="1" anchor="ctr" anchorCtr="1" compatLnSpc="1">
            <a:prstTxWarp prst="textNoShape">
              <a:avLst/>
            </a:prstTxWarp>
            <a:normAutofit/>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fld id="{C5BA8352-AAC4-1C46-A5C8-C7A9427DEBB3}" type="slidenum">
              <a:rPr lang="en-US" altLang="en-US" smtClean="0"/>
              <a:pPr/>
              <a:t>97</a:t>
            </a:fld>
            <a:endParaRPr lang="en-US" altLang="en-US"/>
          </a:p>
        </p:txBody>
      </p:sp>
      <p:pic>
        <p:nvPicPr>
          <p:cNvPr id="6" name="Picture 5">
            <a:extLst>
              <a:ext uri="{FF2B5EF4-FFF2-40B4-BE49-F238E27FC236}">
                <a16:creationId xmlns:a16="http://schemas.microsoft.com/office/drawing/2014/main" id="{74E1248E-F356-FAC7-06EF-B6EA6A43619D}"/>
              </a:ext>
            </a:extLst>
          </p:cNvPr>
          <p:cNvPicPr>
            <a:picLocks noChangeAspect="1"/>
          </p:cNvPicPr>
          <p:nvPr/>
        </p:nvPicPr>
        <p:blipFill rotWithShape="1">
          <a:blip r:embed="rId3"/>
          <a:srcRect b="10204"/>
          <a:stretch/>
        </p:blipFill>
        <p:spPr>
          <a:xfrm>
            <a:off x="1238263" y="3189735"/>
            <a:ext cx="5915247" cy="2514527"/>
          </a:xfrm>
          <a:prstGeom prst="rect">
            <a:avLst/>
          </a:prstGeom>
        </p:spPr>
      </p:pic>
      <p:sp>
        <p:nvSpPr>
          <p:cNvPr id="8" name="TextBox 7">
            <a:extLst>
              <a:ext uri="{FF2B5EF4-FFF2-40B4-BE49-F238E27FC236}">
                <a16:creationId xmlns:a16="http://schemas.microsoft.com/office/drawing/2014/main" id="{0F235D15-F732-BE67-75E5-E161634C7D46}"/>
              </a:ext>
            </a:extLst>
          </p:cNvPr>
          <p:cNvSpPr txBox="1"/>
          <p:nvPr/>
        </p:nvSpPr>
        <p:spPr>
          <a:xfrm>
            <a:off x="1752600" y="5747070"/>
            <a:ext cx="5858759" cy="553998"/>
          </a:xfrm>
          <a:prstGeom prst="rect">
            <a:avLst/>
          </a:prstGeom>
          <a:noFill/>
        </p:spPr>
        <p:txBody>
          <a:bodyPr wrap="square">
            <a:spAutoFit/>
          </a:bodyPr>
          <a:lstStyle/>
          <a:p>
            <a:r>
              <a:rPr lang="en-US" sz="1500" dirty="0"/>
              <a:t>https://gilscvblog.com/2013/08/18/a-short-introduction-to-descriptors/</a:t>
            </a:r>
          </a:p>
        </p:txBody>
      </p:sp>
    </p:spTree>
    <p:extLst>
      <p:ext uri="{BB962C8B-B14F-4D97-AF65-F5344CB8AC3E}">
        <p14:creationId xmlns:p14="http://schemas.microsoft.com/office/powerpoint/2010/main" val="3439383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084E-173D-4C6D-8946-436802935DD2}"/>
              </a:ext>
            </a:extLst>
          </p:cNvPr>
          <p:cNvSpPr>
            <a:spLocks noGrp="1"/>
          </p:cNvSpPr>
          <p:nvPr>
            <p:ph type="title"/>
          </p:nvPr>
        </p:nvSpPr>
        <p:spPr/>
        <p:txBody>
          <a:bodyPr/>
          <a:lstStyle/>
          <a:p>
            <a:r>
              <a:rPr lang="en-US" dirty="0"/>
              <a:t>SIFT features</a:t>
            </a:r>
          </a:p>
        </p:txBody>
      </p:sp>
      <p:sp>
        <p:nvSpPr>
          <p:cNvPr id="3" name="Content Placeholder 2">
            <a:extLst>
              <a:ext uri="{FF2B5EF4-FFF2-40B4-BE49-F238E27FC236}">
                <a16:creationId xmlns:a16="http://schemas.microsoft.com/office/drawing/2014/main" id="{05A81722-85B1-4841-BD17-2D691579EA01}"/>
              </a:ext>
            </a:extLst>
          </p:cNvPr>
          <p:cNvSpPr>
            <a:spLocks noGrp="1"/>
          </p:cNvSpPr>
          <p:nvPr>
            <p:ph idx="1"/>
          </p:nvPr>
        </p:nvSpPr>
        <p:spPr>
          <a:xfrm>
            <a:off x="304800" y="1121163"/>
            <a:ext cx="8610600" cy="4577781"/>
          </a:xfrm>
        </p:spPr>
        <p:txBody>
          <a:bodyPr/>
          <a:lstStyle/>
          <a:p>
            <a:pPr algn="l" rtl="0" fontAlgn="base">
              <a:buFont typeface="+mj-lt"/>
              <a:buAutoNum type="arabicPeriod" startAt="5"/>
            </a:pPr>
            <a:r>
              <a:rPr lang="en-US" b="0" i="0" dirty="0">
                <a:solidFill>
                  <a:schemeClr val="tx1"/>
                </a:solidFill>
                <a:effectLst/>
                <a:latin typeface="Open Sans" panose="020B0606030504020204" pitchFamily="34" charset="0"/>
              </a:rPr>
              <a:t>For each square, compute gradient direction histogram over 8 directions</a:t>
            </a:r>
          </a:p>
          <a:p>
            <a:pPr algn="l" rtl="0" fontAlgn="base">
              <a:buFont typeface="+mj-lt"/>
              <a:buAutoNum type="arabicPeriod" startAt="5"/>
            </a:pPr>
            <a:endParaRPr lang="en-US" dirty="0">
              <a:solidFill>
                <a:schemeClr val="tx1"/>
              </a:solidFill>
              <a:latin typeface="Open Sans" panose="020B0606030504020204" pitchFamily="34" charset="0"/>
            </a:endParaRPr>
          </a:p>
          <a:p>
            <a:pPr algn="l" rtl="0" fontAlgn="base">
              <a:buFont typeface="+mj-lt"/>
              <a:buAutoNum type="arabicPeriod" startAt="5"/>
            </a:pPr>
            <a:endParaRPr lang="en-US" b="0" i="0" dirty="0">
              <a:solidFill>
                <a:schemeClr val="tx1"/>
              </a:solidFill>
              <a:effectLst/>
              <a:latin typeface="Open Sans" panose="020B0606030504020204" pitchFamily="34" charset="0"/>
            </a:endParaRPr>
          </a:p>
          <a:p>
            <a:pPr algn="l" rtl="0" fontAlgn="base">
              <a:buFont typeface="+mj-lt"/>
              <a:buAutoNum type="arabicPeriod" startAt="5"/>
            </a:pPr>
            <a:endParaRPr lang="en-US" dirty="0">
              <a:solidFill>
                <a:schemeClr val="tx1"/>
              </a:solidFill>
              <a:latin typeface="Open Sans" panose="020B0606030504020204" pitchFamily="34" charset="0"/>
            </a:endParaRPr>
          </a:p>
          <a:p>
            <a:pPr algn="l" rtl="0" fontAlgn="base">
              <a:buFont typeface="+mj-lt"/>
              <a:buAutoNum type="arabicPeriod" startAt="5"/>
            </a:pPr>
            <a:endParaRPr lang="en-US" b="0" i="0" dirty="0">
              <a:solidFill>
                <a:schemeClr val="tx1"/>
              </a:solidFill>
              <a:effectLst/>
              <a:latin typeface="Open Sans" panose="020B0606030504020204" pitchFamily="34" charset="0"/>
            </a:endParaRPr>
          </a:p>
          <a:p>
            <a:pPr marL="0" indent="0">
              <a:buNone/>
            </a:pPr>
            <a:endParaRPr lang="en-US" b="0" i="0" dirty="0">
              <a:solidFill>
                <a:schemeClr val="tx1"/>
              </a:solidFill>
              <a:effectLst/>
              <a:latin typeface="Open Sans" panose="020B0606030504020204" pitchFamily="34" charset="0"/>
            </a:endParaRPr>
          </a:p>
          <a:p>
            <a:pPr marL="0" indent="0">
              <a:buNone/>
            </a:pPr>
            <a:r>
              <a:rPr lang="en-US" b="0" i="0" dirty="0">
                <a:solidFill>
                  <a:schemeClr val="tx1"/>
                </a:solidFill>
                <a:effectLst/>
                <a:latin typeface="Open Sans" panose="020B0606030504020204" pitchFamily="34" charset="0"/>
              </a:rPr>
              <a:t>6.  </a:t>
            </a:r>
            <a:r>
              <a:rPr lang="en-US" dirty="0">
                <a:solidFill>
                  <a:schemeClr val="tx1"/>
                </a:solidFill>
                <a:latin typeface="Open Sans" panose="020B0606030504020204" pitchFamily="34" charset="0"/>
              </a:rPr>
              <a:t>C</a:t>
            </a:r>
            <a:r>
              <a:rPr lang="en-US" b="0" i="0" dirty="0">
                <a:solidFill>
                  <a:schemeClr val="tx1"/>
                </a:solidFill>
                <a:effectLst/>
                <a:latin typeface="Open Sans" panose="020B0606030504020204" pitchFamily="34" charset="0"/>
              </a:rPr>
              <a:t>oncatenate the histograms to obtain a 128 (16*8) dimensional feature vector:</a:t>
            </a:r>
          </a:p>
        </p:txBody>
      </p:sp>
      <p:sp>
        <p:nvSpPr>
          <p:cNvPr id="4" name="Slide Number Placeholder 3">
            <a:extLst>
              <a:ext uri="{FF2B5EF4-FFF2-40B4-BE49-F238E27FC236}">
                <a16:creationId xmlns:a16="http://schemas.microsoft.com/office/drawing/2014/main" id="{769071C7-C181-4FA3-B3AD-8DA4451AE6E0}"/>
              </a:ext>
            </a:extLst>
          </p:cNvPr>
          <p:cNvSpPr>
            <a:spLocks noGrp="1"/>
          </p:cNvSpPr>
          <p:nvPr>
            <p:ph type="sldNum" sz="quarter" idx="10"/>
          </p:nvPr>
        </p:nvSpPr>
        <p:spPr bwMode="auto">
          <a:xfrm>
            <a:off x="304952" y="6324514"/>
            <a:ext cx="304800" cy="381000"/>
          </a:xfrm>
          <a:prstGeom prst="rect">
            <a:avLst/>
          </a:prstGeom>
          <a:noFill/>
          <a:ln w="9525">
            <a:noFill/>
            <a:miter lim="800000"/>
            <a:headEnd/>
            <a:tailEnd/>
          </a:ln>
        </p:spPr>
        <p:txBody>
          <a:bodyPr vert="horz" wrap="none" lIns="0" tIns="0" rIns="0" bIns="0" numCol="1" anchor="ctr" anchorCtr="1" compatLnSpc="1">
            <a:prstTxWarp prst="textNoShape">
              <a:avLst/>
            </a:prstTxWarp>
            <a:normAutofit/>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fld id="{C5BA8352-AAC4-1C46-A5C8-C7A9427DEBB3}" type="slidenum">
              <a:rPr lang="en-US" altLang="en-US" smtClean="0"/>
              <a:pPr/>
              <a:t>98</a:t>
            </a:fld>
            <a:endParaRPr lang="en-US" altLang="en-US"/>
          </a:p>
        </p:txBody>
      </p:sp>
      <p:pic>
        <p:nvPicPr>
          <p:cNvPr id="7" name="Picture 6">
            <a:extLst>
              <a:ext uri="{FF2B5EF4-FFF2-40B4-BE49-F238E27FC236}">
                <a16:creationId xmlns:a16="http://schemas.microsoft.com/office/drawing/2014/main" id="{8592043C-5E51-2D03-64A6-26C3CDDCF617}"/>
              </a:ext>
            </a:extLst>
          </p:cNvPr>
          <p:cNvPicPr>
            <a:picLocks noChangeAspect="1"/>
          </p:cNvPicPr>
          <p:nvPr/>
        </p:nvPicPr>
        <p:blipFill rotWithShape="1">
          <a:blip r:embed="rId3"/>
          <a:srcRect b="9874"/>
          <a:stretch/>
        </p:blipFill>
        <p:spPr>
          <a:xfrm>
            <a:off x="2090803" y="2000288"/>
            <a:ext cx="4962394" cy="1951503"/>
          </a:xfrm>
          <a:prstGeom prst="rect">
            <a:avLst/>
          </a:prstGeom>
        </p:spPr>
      </p:pic>
      <p:pic>
        <p:nvPicPr>
          <p:cNvPr id="9" name="Picture 8">
            <a:extLst>
              <a:ext uri="{FF2B5EF4-FFF2-40B4-BE49-F238E27FC236}">
                <a16:creationId xmlns:a16="http://schemas.microsoft.com/office/drawing/2014/main" id="{42917919-C76D-5A75-713E-3FC5FECFAA6A}"/>
              </a:ext>
            </a:extLst>
          </p:cNvPr>
          <p:cNvPicPr>
            <a:picLocks noChangeAspect="1"/>
          </p:cNvPicPr>
          <p:nvPr/>
        </p:nvPicPr>
        <p:blipFill>
          <a:blip r:embed="rId4"/>
          <a:stretch>
            <a:fillRect/>
          </a:stretch>
        </p:blipFill>
        <p:spPr>
          <a:xfrm>
            <a:off x="1828787" y="4923110"/>
            <a:ext cx="6558878" cy="621593"/>
          </a:xfrm>
          <a:prstGeom prst="rect">
            <a:avLst/>
          </a:prstGeom>
        </p:spPr>
      </p:pic>
      <p:sp>
        <p:nvSpPr>
          <p:cNvPr id="10" name="TextBox 9">
            <a:extLst>
              <a:ext uri="{FF2B5EF4-FFF2-40B4-BE49-F238E27FC236}">
                <a16:creationId xmlns:a16="http://schemas.microsoft.com/office/drawing/2014/main" id="{991746DE-39AB-9BEC-6C0E-1A620E1A7023}"/>
              </a:ext>
            </a:extLst>
          </p:cNvPr>
          <p:cNvSpPr txBox="1"/>
          <p:nvPr/>
        </p:nvSpPr>
        <p:spPr>
          <a:xfrm>
            <a:off x="1371600" y="5770516"/>
            <a:ext cx="5858759" cy="553998"/>
          </a:xfrm>
          <a:prstGeom prst="rect">
            <a:avLst/>
          </a:prstGeom>
          <a:noFill/>
        </p:spPr>
        <p:txBody>
          <a:bodyPr wrap="square">
            <a:spAutoFit/>
          </a:bodyPr>
          <a:lstStyle/>
          <a:p>
            <a:r>
              <a:rPr lang="en-US" sz="1500" dirty="0"/>
              <a:t>https://gilscvblog.com/2013/08/18/a-short-introduction-to-descriptors/</a:t>
            </a:r>
          </a:p>
        </p:txBody>
      </p:sp>
    </p:spTree>
    <p:extLst>
      <p:ext uri="{BB962C8B-B14F-4D97-AF65-F5344CB8AC3E}">
        <p14:creationId xmlns:p14="http://schemas.microsoft.com/office/powerpoint/2010/main" val="24156402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084E-173D-4C6D-8946-436802935DD2}"/>
              </a:ext>
            </a:extLst>
          </p:cNvPr>
          <p:cNvSpPr>
            <a:spLocks noGrp="1"/>
          </p:cNvSpPr>
          <p:nvPr>
            <p:ph type="title"/>
          </p:nvPr>
        </p:nvSpPr>
        <p:spPr/>
        <p:txBody>
          <a:bodyPr/>
          <a:lstStyle/>
          <a:p>
            <a:r>
              <a:rPr lang="en-US" dirty="0"/>
              <a:t>SIFT features:   </a:t>
            </a:r>
          </a:p>
        </p:txBody>
      </p:sp>
      <p:sp>
        <p:nvSpPr>
          <p:cNvPr id="3" name="Content Placeholder 2">
            <a:extLst>
              <a:ext uri="{FF2B5EF4-FFF2-40B4-BE49-F238E27FC236}">
                <a16:creationId xmlns:a16="http://schemas.microsoft.com/office/drawing/2014/main" id="{05A81722-85B1-4841-BD17-2D691579EA01}"/>
              </a:ext>
            </a:extLst>
          </p:cNvPr>
          <p:cNvSpPr>
            <a:spLocks noGrp="1"/>
          </p:cNvSpPr>
          <p:nvPr>
            <p:ph idx="1"/>
          </p:nvPr>
        </p:nvSpPr>
        <p:spPr>
          <a:xfrm>
            <a:off x="304800" y="1787689"/>
            <a:ext cx="3886200" cy="4041548"/>
          </a:xfrm>
        </p:spPr>
        <p:txBody>
          <a:bodyPr/>
          <a:lstStyle/>
          <a:p>
            <a:r>
              <a:rPr lang="en-US" dirty="0"/>
              <a:t>SIFT features can be used to </a:t>
            </a:r>
          </a:p>
          <a:p>
            <a:pPr lvl="1"/>
            <a:r>
              <a:rPr lang="en-US" dirty="0"/>
              <a:t>align images </a:t>
            </a:r>
          </a:p>
          <a:p>
            <a:pPr lvl="1"/>
            <a:r>
              <a:rPr lang="en-US" dirty="0"/>
              <a:t>rotate, scale, reshape images </a:t>
            </a:r>
          </a:p>
          <a:p>
            <a:pPr lvl="1"/>
            <a:r>
              <a:rPr lang="en-US" dirty="0"/>
              <a:t>characterize and compare images: </a:t>
            </a:r>
          </a:p>
          <a:p>
            <a:pPr marL="254794" lvl="1" indent="0">
              <a:buNone/>
            </a:pPr>
            <a:r>
              <a:rPr lang="en-US" dirty="0"/>
              <a:t>   bag-of-SIFT-features </a:t>
            </a:r>
          </a:p>
          <a:p>
            <a:pPr lvl="1"/>
            <a:r>
              <a:rPr lang="en-US" dirty="0"/>
              <a:t>Each </a:t>
            </a:r>
            <a:r>
              <a:rPr lang="en-US" dirty="0" err="1"/>
              <a:t>keypoint</a:t>
            </a:r>
            <a:r>
              <a:rPr lang="en-US" dirty="0"/>
              <a:t> has a 128-d SIFT feature vector</a:t>
            </a:r>
          </a:p>
        </p:txBody>
      </p:sp>
      <p:sp>
        <p:nvSpPr>
          <p:cNvPr id="4" name="Slide Number Placeholder 3">
            <a:extLst>
              <a:ext uri="{FF2B5EF4-FFF2-40B4-BE49-F238E27FC236}">
                <a16:creationId xmlns:a16="http://schemas.microsoft.com/office/drawing/2014/main" id="{769071C7-C181-4FA3-B3AD-8DA4451AE6E0}"/>
              </a:ext>
            </a:extLst>
          </p:cNvPr>
          <p:cNvSpPr>
            <a:spLocks noGrp="1"/>
          </p:cNvSpPr>
          <p:nvPr>
            <p:ph type="sldNum" sz="quarter" idx="10"/>
          </p:nvPr>
        </p:nvSpPr>
        <p:spPr bwMode="auto">
          <a:xfrm>
            <a:off x="304952" y="6324514"/>
            <a:ext cx="304800" cy="381000"/>
          </a:xfrm>
          <a:prstGeom prst="rect">
            <a:avLst/>
          </a:prstGeom>
          <a:noFill/>
          <a:ln w="9525">
            <a:noFill/>
            <a:miter lim="800000"/>
            <a:headEnd/>
            <a:tailEnd/>
          </a:ln>
        </p:spPr>
        <p:txBody>
          <a:bodyPr vert="horz" wrap="none" lIns="0" tIns="0" rIns="0" bIns="0" numCol="1" anchor="ctr" anchorCtr="1" compatLnSpc="1">
            <a:prstTxWarp prst="textNoShape">
              <a:avLst/>
            </a:prstTxWarp>
            <a:normAutofit/>
          </a:bodyPr>
          <a:lstStyle>
            <a:defPPr>
              <a:defRPr lang="en-US"/>
            </a:defPPr>
            <a:lvl1pPr algn="r" rtl="0" eaLnBrk="1" fontAlgn="base" hangingPunct="1">
              <a:spcBef>
                <a:spcPct val="0"/>
              </a:spcBef>
              <a:spcAft>
                <a:spcPct val="0"/>
              </a:spcAft>
              <a:buFont typeface="Arial" panose="020B0604020202020204" pitchFamily="34" charset="0"/>
              <a:buNone/>
              <a:defRPr sz="1400" kern="1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fld id="{C5BA8352-AAC4-1C46-A5C8-C7A9427DEBB3}" type="slidenum">
              <a:rPr lang="en-US" altLang="en-US" smtClean="0"/>
              <a:pPr/>
              <a:t>99</a:t>
            </a:fld>
            <a:endParaRPr lang="en-US" altLang="en-US"/>
          </a:p>
        </p:txBody>
      </p:sp>
      <p:pic>
        <p:nvPicPr>
          <p:cNvPr id="7" name="Picture 6">
            <a:extLst>
              <a:ext uri="{FF2B5EF4-FFF2-40B4-BE49-F238E27FC236}">
                <a16:creationId xmlns:a16="http://schemas.microsoft.com/office/drawing/2014/main" id="{CE045940-EC37-2170-9A5C-CD1203F0B362}"/>
              </a:ext>
            </a:extLst>
          </p:cNvPr>
          <p:cNvPicPr>
            <a:picLocks noChangeAspect="1"/>
          </p:cNvPicPr>
          <p:nvPr/>
        </p:nvPicPr>
        <p:blipFill>
          <a:blip r:embed="rId3"/>
          <a:stretch>
            <a:fillRect/>
          </a:stretch>
        </p:blipFill>
        <p:spPr>
          <a:xfrm>
            <a:off x="4303084" y="1787689"/>
            <a:ext cx="4358944" cy="2743128"/>
          </a:xfrm>
          <a:prstGeom prst="rect">
            <a:avLst/>
          </a:prstGeom>
        </p:spPr>
      </p:pic>
    </p:spTree>
    <p:extLst>
      <p:ext uri="{BB962C8B-B14F-4D97-AF65-F5344CB8AC3E}">
        <p14:creationId xmlns:p14="http://schemas.microsoft.com/office/powerpoint/2010/main" val="999474065"/>
      </p:ext>
    </p:extLst>
  </p:cSld>
  <p:clrMapOvr>
    <a:masterClrMapping/>
  </p:clrMapOvr>
</p:sld>
</file>

<file path=ppt/theme/theme1.xml><?xml version="1.0" encoding="utf-8"?>
<a:theme xmlns:a="http://schemas.openxmlformats.org/drawingml/2006/main" name="untitled 2">
  <a:themeElements>
    <a:clrScheme name="">
      <a:dk1>
        <a:srgbClr val="000000"/>
      </a:dk1>
      <a:lt1>
        <a:srgbClr val="DDDDDD"/>
      </a:lt1>
      <a:dk2>
        <a:srgbClr val="5F5F5F"/>
      </a:dk2>
      <a:lt2>
        <a:srgbClr val="DBA9D7"/>
      </a:lt2>
      <a:accent1>
        <a:srgbClr val="D2601A"/>
      </a:accent1>
      <a:accent2>
        <a:srgbClr val="AA583E"/>
      </a:accent2>
      <a:accent3>
        <a:srgbClr val="B6B6B6"/>
      </a:accent3>
      <a:accent4>
        <a:srgbClr val="BDBDBD"/>
      </a:accent4>
      <a:accent5>
        <a:srgbClr val="E5B6AB"/>
      </a:accent5>
      <a:accent6>
        <a:srgbClr val="9A4F37"/>
      </a:accent6>
      <a:hlink>
        <a:srgbClr val="A5253D"/>
      </a:hlink>
      <a:folHlink>
        <a:srgbClr val="EBE077"/>
      </a:folHlink>
    </a:clrScheme>
    <a:fontScheme name="untitled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untitled 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ntitled 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ntitled 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ntitled 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ntitled 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ntitled 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ntitled 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ntitled 2 8">
        <a:dk1>
          <a:srgbClr val="474747"/>
        </a:dk1>
        <a:lt1>
          <a:srgbClr val="EB8B2B"/>
        </a:lt1>
        <a:dk2>
          <a:srgbClr val="5F5F5F"/>
        </a:dk2>
        <a:lt2>
          <a:srgbClr val="EB8B2B"/>
        </a:lt2>
        <a:accent1>
          <a:srgbClr val="D2601A"/>
        </a:accent1>
        <a:accent2>
          <a:srgbClr val="DC873A"/>
        </a:accent2>
        <a:accent3>
          <a:srgbClr val="B6B6B6"/>
        </a:accent3>
        <a:accent4>
          <a:srgbClr val="C97623"/>
        </a:accent4>
        <a:accent5>
          <a:srgbClr val="E5B6AB"/>
        </a:accent5>
        <a:accent6>
          <a:srgbClr val="C77A34"/>
        </a:accent6>
        <a:hlink>
          <a:srgbClr val="FE9B03"/>
        </a:hlink>
        <a:folHlink>
          <a:srgbClr val="EBE077"/>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AlHome:Applications:Microsoft Office 98:Templates:Presentation Designs:Tatami</Template>
  <TotalTime>11857</TotalTime>
  <Pages>10</Pages>
  <Words>4267</Words>
  <Application>Microsoft Macintosh PowerPoint</Application>
  <PresentationFormat>Overhead</PresentationFormat>
  <Paragraphs>837</Paragraphs>
  <Slides>100</Slides>
  <Notes>19</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100</vt:i4>
      </vt:variant>
    </vt:vector>
  </HeadingPairs>
  <TitlesOfParts>
    <vt:vector size="116" baseType="lpstr">
      <vt:lpstr>Times</vt:lpstr>
      <vt:lpstr>TimesNewRoman</vt:lpstr>
      <vt:lpstr>Zapf Dingbats</vt:lpstr>
      <vt:lpstr>Arial</vt:lpstr>
      <vt:lpstr>Helvetica</vt:lpstr>
      <vt:lpstr>Monotype Sorts</vt:lpstr>
      <vt:lpstr>Noto Sans</vt:lpstr>
      <vt:lpstr>Open Sans</vt:lpstr>
      <vt:lpstr>Roboto</vt:lpstr>
      <vt:lpstr>Symbol</vt:lpstr>
      <vt:lpstr>Times New Roman</vt:lpstr>
      <vt:lpstr>Ubuntu</vt:lpstr>
      <vt:lpstr>Wingdings</vt:lpstr>
      <vt:lpstr>untitled 2</vt:lpstr>
      <vt:lpstr>Equation</vt:lpstr>
      <vt:lpstr>Bitmap Image</vt:lpstr>
      <vt:lpstr>Introduction</vt:lpstr>
      <vt:lpstr>Human and Machine Vision:  what features will be useful?</vt:lpstr>
      <vt:lpstr>Bag-of-pixels</vt:lpstr>
      <vt:lpstr>Outline</vt:lpstr>
      <vt:lpstr>Outline</vt:lpstr>
      <vt:lpstr>Convolution: an introduction</vt:lpstr>
      <vt:lpstr>Image filters</vt:lpstr>
      <vt:lpstr>Detecting features: edge</vt:lpstr>
      <vt:lpstr>Detecting features: edge</vt:lpstr>
      <vt:lpstr>Detecting features: edge</vt:lpstr>
      <vt:lpstr>Outline</vt:lpstr>
      <vt:lpstr>Image Enhancement</vt:lpstr>
      <vt:lpstr>Spatial Domain Methods</vt:lpstr>
      <vt:lpstr>Noise Reduction</vt:lpstr>
      <vt:lpstr>Noise</vt:lpstr>
      <vt:lpstr>Noise</vt:lpstr>
      <vt:lpstr>Noise Reduction - 1</vt:lpstr>
      <vt:lpstr>Noise Reduction - 1</vt:lpstr>
      <vt:lpstr>Neighborhood Operations</vt:lpstr>
      <vt:lpstr>2D Analog of 1D Convolution</vt:lpstr>
      <vt:lpstr>2D Blurring Kernel</vt:lpstr>
      <vt:lpstr>Outline</vt:lpstr>
      <vt:lpstr>Convolution</vt:lpstr>
      <vt:lpstr>Example</vt:lpstr>
      <vt:lpstr>Convolution Size</vt:lpstr>
      <vt:lpstr>Border Problem</vt:lpstr>
      <vt:lpstr>Convolution</vt:lpstr>
      <vt:lpstr>Noise Reduction - 1</vt:lpstr>
      <vt:lpstr>Noise  Reduction - 1</vt:lpstr>
      <vt:lpstr>Noise  Reduction - 1</vt:lpstr>
      <vt:lpstr>hmmmmm…..</vt:lpstr>
      <vt:lpstr>Outline</vt:lpstr>
      <vt:lpstr>Noise Reduction - 2: Median Filter</vt:lpstr>
      <vt:lpstr>Noise Reduction - 2</vt:lpstr>
      <vt:lpstr>Summary</vt:lpstr>
      <vt:lpstr>Outline</vt:lpstr>
      <vt:lpstr>Discontinuities</vt:lpstr>
      <vt:lpstr>Illusory Edges</vt:lpstr>
      <vt:lpstr>Another One</vt:lpstr>
      <vt:lpstr>Goal</vt:lpstr>
      <vt:lpstr>Edgels</vt:lpstr>
      <vt:lpstr>Locating Edgels</vt:lpstr>
      <vt:lpstr>Reality</vt:lpstr>
      <vt:lpstr>Properties of an Edge</vt:lpstr>
      <vt:lpstr>Quantitative Edge Descriptors</vt:lpstr>
      <vt:lpstr>Edge Degradation in Noise</vt:lpstr>
      <vt:lpstr>Edge Detection: Typical</vt:lpstr>
      <vt:lpstr>Real Image</vt:lpstr>
      <vt:lpstr>Gradient Methods</vt:lpstr>
      <vt:lpstr>Gradient of a Function</vt:lpstr>
      <vt:lpstr>Geometric Interpretation</vt:lpstr>
      <vt:lpstr>Discrete Approximations</vt:lpstr>
      <vt:lpstr>In Two Dimensions</vt:lpstr>
      <vt:lpstr>1x2 Example</vt:lpstr>
      <vt:lpstr>Smoothing and Edge Detection</vt:lpstr>
      <vt:lpstr>Effect of Blurring</vt:lpstr>
      <vt:lpstr>Combining the Two</vt:lpstr>
      <vt:lpstr>Many Different Kernels</vt:lpstr>
      <vt:lpstr>Roberts Cross Operator</vt:lpstr>
      <vt:lpstr>Sobel Operator</vt:lpstr>
      <vt:lpstr>Anatomy of the Sobel</vt:lpstr>
      <vt:lpstr>Prewitt Operator</vt:lpstr>
      <vt:lpstr>Analysis of Edge Kernels</vt:lpstr>
      <vt:lpstr>Prewitt Example</vt:lpstr>
      <vt:lpstr>Edge Thresholding</vt:lpstr>
      <vt:lpstr>PowerPoint Presentation</vt:lpstr>
      <vt:lpstr>Edges from Second Derivatives</vt:lpstr>
      <vt:lpstr>Second Derivatives</vt:lpstr>
      <vt:lpstr>Laplacian Operator</vt:lpstr>
      <vt:lpstr>Example Laplacian Kernels</vt:lpstr>
      <vt:lpstr>Example Application</vt:lpstr>
      <vt:lpstr>Detailed View of Results</vt:lpstr>
      <vt:lpstr>Laplacian Enhancement</vt:lpstr>
      <vt:lpstr>Noise</vt:lpstr>
      <vt:lpstr>2D Gaussian Distribution</vt:lpstr>
      <vt:lpstr>s Defines Kernel ‘Width’</vt:lpstr>
      <vt:lpstr>Creating Gaussian Kernels</vt:lpstr>
      <vt:lpstr>Example</vt:lpstr>
      <vt:lpstr>Example</vt:lpstr>
      <vt:lpstr>Kernel Application</vt:lpstr>
      <vt:lpstr>Why Gaussian for Smoothing</vt:lpstr>
      <vt:lpstr>Why Gaussian for Smoothing</vt:lpstr>
      <vt:lpstr>Why Gaussian for Smoothing – cont.</vt:lpstr>
      <vt:lpstr>Ñ2G Filter</vt:lpstr>
      <vt:lpstr>Mexican Hat Filter</vt:lpstr>
      <vt:lpstr>s2 Controls Size</vt:lpstr>
      <vt:lpstr>Kernels</vt:lpstr>
      <vt:lpstr>Example</vt:lpstr>
      <vt:lpstr>Example</vt:lpstr>
      <vt:lpstr>Scale Space</vt:lpstr>
      <vt:lpstr>Scale Space</vt:lpstr>
      <vt:lpstr>Multi-Resolution Scale Space</vt:lpstr>
      <vt:lpstr>Color Edge Detection</vt:lpstr>
      <vt:lpstr>Outline</vt:lpstr>
      <vt:lpstr>SIFT features</vt:lpstr>
      <vt:lpstr>SIFT features</vt:lpstr>
      <vt:lpstr>SIFT features</vt:lpstr>
      <vt:lpstr>SIFT features</vt:lpstr>
      <vt:lpstr>SIFT features: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APGD Meeting Fort Benning, GA November 19-20, 1997</dc:title>
  <dc:subject/>
  <dc:creator>Allen Hanson</dc:creator>
  <cp:keywords/>
  <dc:description/>
  <cp:lastModifiedBy>Zhigang Zhu</cp:lastModifiedBy>
  <cp:revision>674</cp:revision>
  <cp:lastPrinted>2002-10-09T19:53:29Z</cp:lastPrinted>
  <dcterms:created xsi:type="dcterms:W3CDTF">1998-01-29T23:04:51Z</dcterms:created>
  <dcterms:modified xsi:type="dcterms:W3CDTF">2023-02-15T13:11:56Z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a1855b2-0a05-4494-a903-f3f23f3f98e0_Enabled">
    <vt:lpwstr>true</vt:lpwstr>
  </property>
  <property fmtid="{D5CDD505-2E9C-101B-9397-08002B2CF9AE}" pid="3" name="MSIP_Label_fa1855b2-0a05-4494-a903-f3f23f3f98e0_SetDate">
    <vt:lpwstr>2023-02-15T12:48:47Z</vt:lpwstr>
  </property>
  <property fmtid="{D5CDD505-2E9C-101B-9397-08002B2CF9AE}" pid="4" name="MSIP_Label_fa1855b2-0a05-4494-a903-f3f23f3f98e0_Method">
    <vt:lpwstr>Standard</vt:lpwstr>
  </property>
  <property fmtid="{D5CDD505-2E9C-101B-9397-08002B2CF9AE}" pid="5" name="MSIP_Label_fa1855b2-0a05-4494-a903-f3f23f3f98e0_Name">
    <vt:lpwstr>defa4170-0d19-0005-0004-bc88714345d2</vt:lpwstr>
  </property>
  <property fmtid="{D5CDD505-2E9C-101B-9397-08002B2CF9AE}" pid="6" name="MSIP_Label_fa1855b2-0a05-4494-a903-f3f23f3f98e0_SiteId">
    <vt:lpwstr>6f60f0b3-5f06-4e09-9715-989dba8cc7d8</vt:lpwstr>
  </property>
  <property fmtid="{D5CDD505-2E9C-101B-9397-08002B2CF9AE}" pid="7" name="MSIP_Label_fa1855b2-0a05-4494-a903-f3f23f3f98e0_ActionId">
    <vt:lpwstr>ba22935f-a504-4936-bf72-3ace5dace241</vt:lpwstr>
  </property>
  <property fmtid="{D5CDD505-2E9C-101B-9397-08002B2CF9AE}" pid="8" name="MSIP_Label_fa1855b2-0a05-4494-a903-f3f23f3f98e0_ContentBits">
    <vt:lpwstr>0</vt:lpwstr>
  </property>
</Properties>
</file>